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88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9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9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9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9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9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9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9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0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0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0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0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685800" y="1728000"/>
            <a:ext cx="7770240" cy="22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5da2"/>
                </a:solidFill>
                <a:latin typeface="Times New Roman"/>
                <a:ea typeface="DejaVu Sans"/>
              </a:rPr>
              <a:t>Развитие связной речи </a:t>
            </a:r>
            <a:br/>
            <a:r>
              <a:rPr b="1" lang="ru-RU" sz="4000" spc="-1" strike="noStrike">
                <a:solidFill>
                  <a:srgbClr val="005da2"/>
                </a:solidFill>
                <a:latin typeface="Times New Roman"/>
                <a:ea typeface="DejaVu Sans"/>
              </a:rPr>
              <a:t>у детей с ТНР </a:t>
            </a:r>
            <a:br/>
            <a:r>
              <a:rPr b="1" lang="ru-RU" sz="4000" spc="-1" strike="noStrike">
                <a:solidFill>
                  <a:srgbClr val="005da2"/>
                </a:solidFill>
                <a:latin typeface="Times New Roman"/>
                <a:ea typeface="DejaVu Sans"/>
              </a:rPr>
              <a:t>через публичное выступление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422" name="CustomShape 2"/>
          <p:cNvSpPr/>
          <p:nvPr/>
        </p:nvSpPr>
        <p:spPr>
          <a:xfrm>
            <a:off x="3924000" y="3605040"/>
            <a:ext cx="4246200" cy="39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464653"/>
                </a:solidFill>
                <a:latin typeface="Cambria"/>
                <a:ea typeface="DejaVu Sans"/>
              </a:rPr>
              <a:t>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23" name="CustomShape 3"/>
          <p:cNvSpPr/>
          <p:nvPr/>
        </p:nvSpPr>
        <p:spPr>
          <a:xfrm>
            <a:off x="2088000" y="4518720"/>
            <a:ext cx="6533640" cy="152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</a:pPr>
            <a:r>
              <a:rPr b="0" lang="ru-RU" sz="32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Учитель-логопед: </a:t>
            </a:r>
            <a:endParaRPr b="0" lang="ru-RU" sz="3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32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Гуляева Елена Анатольевна</a:t>
            </a:r>
            <a:endParaRPr b="0" lang="ru-RU" sz="3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32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Воспитатель: </a:t>
            </a:r>
            <a:endParaRPr b="0" lang="ru-RU" sz="3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32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Мельник Виктория Германовна</a:t>
            </a:r>
            <a:endParaRPr b="0" lang="ru-RU" sz="3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4" name="CustomShape 4"/>
          <p:cNvSpPr/>
          <p:nvPr/>
        </p:nvSpPr>
        <p:spPr>
          <a:xfrm>
            <a:off x="467640" y="548640"/>
            <a:ext cx="8280360" cy="113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376092"/>
                </a:solidFill>
                <a:latin typeface="Arial"/>
                <a:ea typeface="Arial Unicode MS"/>
              </a:rPr>
              <a:t>Муниципальное бюджетное дошкольное образовательное учреждение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376092"/>
                </a:solidFill>
                <a:latin typeface="Arial"/>
                <a:ea typeface="Arial Unicode MS"/>
              </a:rPr>
              <a:t>«Детский сад № 269 общеразвивающего вида</a:t>
            </a:r>
            <a:br/>
            <a:r>
              <a:rPr b="0" lang="ru-RU" sz="1800" spc="-1" strike="noStrike">
                <a:solidFill>
                  <a:srgbClr val="376092"/>
                </a:solidFill>
                <a:latin typeface="Arial"/>
                <a:ea typeface="Arial Unicode MS"/>
              </a:rPr>
              <a:t> с приоритетным осуществлением деятельности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376092"/>
                </a:solidFill>
                <a:latin typeface="Arial"/>
                <a:ea typeface="Arial Unicode MS"/>
              </a:rPr>
              <a:t>по познавательно-речевому развитию детей»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Рисунок 6" descr=""/>
          <p:cNvPicPr/>
          <p:nvPr/>
        </p:nvPicPr>
        <p:blipFill>
          <a:blip r:embed="rId1"/>
          <a:stretch/>
        </p:blipFill>
        <p:spPr>
          <a:xfrm>
            <a:off x="4932000" y="1052640"/>
            <a:ext cx="4049640" cy="5124240"/>
          </a:xfrm>
          <a:prstGeom prst="rect">
            <a:avLst/>
          </a:prstGeom>
          <a:ln w="0">
            <a:noFill/>
          </a:ln>
        </p:spPr>
      </p:pic>
      <p:pic>
        <p:nvPicPr>
          <p:cNvPr id="446" name="Рисунок 8" descr=""/>
          <p:cNvPicPr/>
          <p:nvPr/>
        </p:nvPicPr>
        <p:blipFill>
          <a:blip r:embed="rId2"/>
          <a:stretch/>
        </p:blipFill>
        <p:spPr>
          <a:xfrm>
            <a:off x="323640" y="1052640"/>
            <a:ext cx="4444200" cy="511200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8" name="Рисунок 4" descr=""/>
          <p:cNvPicPr/>
          <p:nvPr/>
        </p:nvPicPr>
        <p:blipFill>
          <a:blip r:embed="rId1"/>
          <a:stretch/>
        </p:blipFill>
        <p:spPr>
          <a:xfrm rot="5400000">
            <a:off x="-676800" y="1515240"/>
            <a:ext cx="6249960" cy="3815640"/>
          </a:xfrm>
          <a:prstGeom prst="rect">
            <a:avLst/>
          </a:prstGeom>
          <a:ln w="0">
            <a:noFill/>
          </a:ln>
        </p:spPr>
      </p:pic>
      <p:pic>
        <p:nvPicPr>
          <p:cNvPr id="449" name="Рисунок 6" descr=""/>
          <p:cNvPicPr/>
          <p:nvPr/>
        </p:nvPicPr>
        <p:blipFill>
          <a:blip r:embed="rId2"/>
          <a:stretch/>
        </p:blipFill>
        <p:spPr>
          <a:xfrm>
            <a:off x="4571280" y="274680"/>
            <a:ext cx="4103640" cy="630792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Рисунок 1" descr=""/>
          <p:cNvPicPr/>
          <p:nvPr/>
        </p:nvPicPr>
        <p:blipFill>
          <a:blip r:embed="rId1"/>
          <a:stretch/>
        </p:blipFill>
        <p:spPr>
          <a:xfrm>
            <a:off x="683640" y="1124640"/>
            <a:ext cx="7773480" cy="50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Рисунок 2" descr=""/>
          <p:cNvPicPr/>
          <p:nvPr/>
        </p:nvPicPr>
        <p:blipFill>
          <a:blip r:embed="rId1"/>
          <a:stretch/>
        </p:blipFill>
        <p:spPr>
          <a:xfrm rot="5400000">
            <a:off x="-203400" y="1974960"/>
            <a:ext cx="5388840" cy="3908520"/>
          </a:xfrm>
          <a:prstGeom prst="rect">
            <a:avLst/>
          </a:prstGeom>
          <a:ln w="0">
            <a:noFill/>
          </a:ln>
        </p:spPr>
      </p:pic>
      <p:pic>
        <p:nvPicPr>
          <p:cNvPr id="452" name="Рисунок 4" descr=""/>
          <p:cNvPicPr/>
          <p:nvPr/>
        </p:nvPicPr>
        <p:blipFill>
          <a:blip r:embed="rId2"/>
          <a:stretch/>
        </p:blipFill>
        <p:spPr>
          <a:xfrm rot="5400000">
            <a:off x="3795120" y="2133000"/>
            <a:ext cx="5388840" cy="3592440"/>
          </a:xfrm>
          <a:prstGeom prst="rect">
            <a:avLst/>
          </a:prstGeom>
          <a:ln w="0">
            <a:noFill/>
          </a:ln>
        </p:spPr>
      </p:pic>
      <p:sp>
        <p:nvSpPr>
          <p:cNvPr id="453" name="TextBox 3"/>
          <p:cNvSpPr/>
          <p:nvPr/>
        </p:nvSpPr>
        <p:spPr>
          <a:xfrm>
            <a:off x="784440" y="404640"/>
            <a:ext cx="727200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5da2"/>
                </a:solidFill>
                <a:latin typeface="Times New Roman"/>
                <a:ea typeface="DejaVu Sans"/>
              </a:rPr>
              <a:t>Игры - драматизации  и театрализованная деятельность.</a:t>
            </a:r>
            <a:endParaRPr b="0" lang="ru-RU" sz="24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Рисунок 3" descr=""/>
          <p:cNvPicPr/>
          <p:nvPr/>
        </p:nvPicPr>
        <p:blipFill>
          <a:blip r:embed="rId1"/>
          <a:stretch/>
        </p:blipFill>
        <p:spPr>
          <a:xfrm>
            <a:off x="5313600" y="1064880"/>
            <a:ext cx="3712320" cy="5603760"/>
          </a:xfrm>
          <a:prstGeom prst="rect">
            <a:avLst/>
          </a:prstGeom>
          <a:ln w="0">
            <a:noFill/>
          </a:ln>
        </p:spPr>
      </p:pic>
      <p:pic>
        <p:nvPicPr>
          <p:cNvPr id="455" name="Рисунок 9" descr=""/>
          <p:cNvPicPr/>
          <p:nvPr/>
        </p:nvPicPr>
        <p:blipFill>
          <a:blip r:embed="rId2"/>
          <a:stretch/>
        </p:blipFill>
        <p:spPr>
          <a:xfrm>
            <a:off x="195840" y="1052640"/>
            <a:ext cx="4807440" cy="2591640"/>
          </a:xfrm>
          <a:prstGeom prst="rect">
            <a:avLst/>
          </a:prstGeom>
          <a:ln w="0">
            <a:noFill/>
          </a:ln>
        </p:spPr>
      </p:pic>
      <p:sp>
        <p:nvSpPr>
          <p:cNvPr id="456" name="TextBox 2"/>
          <p:cNvSpPr/>
          <p:nvPr/>
        </p:nvSpPr>
        <p:spPr>
          <a:xfrm>
            <a:off x="827640" y="404640"/>
            <a:ext cx="79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5da2"/>
                </a:solidFill>
                <a:latin typeface="Times New Roman"/>
                <a:ea typeface="DejaVu Sans"/>
              </a:rPr>
              <a:t>Создание стенгазет и поздравительных открыток.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457" name="Рисунок 7" descr=""/>
          <p:cNvPicPr/>
          <p:nvPr/>
        </p:nvPicPr>
        <p:blipFill>
          <a:blip r:embed="rId3"/>
          <a:stretch/>
        </p:blipFill>
        <p:spPr>
          <a:xfrm>
            <a:off x="195840" y="3760560"/>
            <a:ext cx="4807440" cy="290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Рисунок 1" descr=""/>
          <p:cNvPicPr/>
          <p:nvPr/>
        </p:nvPicPr>
        <p:blipFill>
          <a:blip r:embed="rId1"/>
          <a:stretch/>
        </p:blipFill>
        <p:spPr>
          <a:xfrm>
            <a:off x="216000" y="260640"/>
            <a:ext cx="5472000" cy="3065760"/>
          </a:xfrm>
          <a:prstGeom prst="rect">
            <a:avLst/>
          </a:prstGeom>
          <a:ln w="0">
            <a:noFill/>
          </a:ln>
        </p:spPr>
      </p:pic>
      <p:pic>
        <p:nvPicPr>
          <p:cNvPr id="459" name="Рисунок 5" descr=""/>
          <p:cNvPicPr/>
          <p:nvPr/>
        </p:nvPicPr>
        <p:blipFill>
          <a:blip r:embed="rId2"/>
          <a:stretch/>
        </p:blipFill>
        <p:spPr>
          <a:xfrm>
            <a:off x="3492000" y="3400200"/>
            <a:ext cx="5304240" cy="321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Рисунок 1" descr=""/>
          <p:cNvPicPr/>
          <p:nvPr/>
        </p:nvPicPr>
        <p:blipFill>
          <a:blip r:embed="rId1"/>
          <a:stretch/>
        </p:blipFill>
        <p:spPr>
          <a:xfrm>
            <a:off x="251640" y="1052640"/>
            <a:ext cx="3792600" cy="5300640"/>
          </a:xfrm>
          <a:prstGeom prst="rect">
            <a:avLst/>
          </a:prstGeom>
          <a:ln w="0">
            <a:noFill/>
          </a:ln>
        </p:spPr>
      </p:pic>
      <p:pic>
        <p:nvPicPr>
          <p:cNvPr id="461" name="Рисунок 2" descr=""/>
          <p:cNvPicPr/>
          <p:nvPr/>
        </p:nvPicPr>
        <p:blipFill>
          <a:blip r:embed="rId2"/>
          <a:stretch/>
        </p:blipFill>
        <p:spPr>
          <a:xfrm flipH="1">
            <a:off x="4716720" y="1052640"/>
            <a:ext cx="3975120" cy="5300640"/>
          </a:xfrm>
          <a:prstGeom prst="rect">
            <a:avLst/>
          </a:prstGeom>
          <a:ln w="0">
            <a:noFill/>
          </a:ln>
        </p:spPr>
      </p:pic>
      <p:sp>
        <p:nvSpPr>
          <p:cNvPr id="462" name="TextBox 4"/>
          <p:cNvSpPr/>
          <p:nvPr/>
        </p:nvSpPr>
        <p:spPr>
          <a:xfrm>
            <a:off x="2286000" y="404640"/>
            <a:ext cx="523764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5da2"/>
                </a:solidFill>
                <a:latin typeface="Times New Roman"/>
                <a:ea typeface="DejaVu Sans"/>
              </a:rPr>
              <a:t>Работа</a:t>
            </a:r>
            <a:r>
              <a:rPr b="1" lang="ru-RU" sz="1800" spc="-1" strike="noStrike">
                <a:solidFill>
                  <a:srgbClr val="005da2"/>
                </a:solid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5da2"/>
                </a:solidFill>
                <a:latin typeface="Times New Roman"/>
                <a:ea typeface="DejaVu Sans"/>
              </a:rPr>
              <a:t>с родителями.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Рисунок 2" descr=""/>
          <p:cNvPicPr/>
          <p:nvPr/>
        </p:nvPicPr>
        <p:blipFill>
          <a:blip r:embed="rId1"/>
          <a:stretch/>
        </p:blipFill>
        <p:spPr>
          <a:xfrm>
            <a:off x="683640" y="445320"/>
            <a:ext cx="7955640" cy="596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Рисунок 1" descr=""/>
          <p:cNvPicPr/>
          <p:nvPr/>
        </p:nvPicPr>
        <p:blipFill>
          <a:blip r:embed="rId1"/>
          <a:stretch/>
        </p:blipFill>
        <p:spPr>
          <a:xfrm>
            <a:off x="827640" y="432360"/>
            <a:ext cx="3334320" cy="5921280"/>
          </a:xfrm>
          <a:prstGeom prst="rect">
            <a:avLst/>
          </a:prstGeom>
          <a:ln w="0">
            <a:noFill/>
          </a:ln>
        </p:spPr>
      </p:pic>
      <p:pic>
        <p:nvPicPr>
          <p:cNvPr id="465" name="Рисунок 3" descr=""/>
          <p:cNvPicPr/>
          <p:nvPr/>
        </p:nvPicPr>
        <p:blipFill>
          <a:blip r:embed="rId2"/>
          <a:stretch/>
        </p:blipFill>
        <p:spPr>
          <a:xfrm>
            <a:off x="4860000" y="468000"/>
            <a:ext cx="3334320" cy="592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Рисунок 2" descr=""/>
          <p:cNvPicPr/>
          <p:nvPr/>
        </p:nvPicPr>
        <p:blipFill>
          <a:blip r:embed="rId1"/>
          <a:stretch/>
        </p:blipFill>
        <p:spPr>
          <a:xfrm>
            <a:off x="554760" y="767160"/>
            <a:ext cx="4016520" cy="5685480"/>
          </a:xfrm>
          <a:prstGeom prst="rect">
            <a:avLst/>
          </a:prstGeom>
          <a:ln w="0">
            <a:noFill/>
          </a:ln>
        </p:spPr>
      </p:pic>
      <p:pic>
        <p:nvPicPr>
          <p:cNvPr id="467" name="Рисунок 4" descr=""/>
          <p:cNvPicPr/>
          <p:nvPr/>
        </p:nvPicPr>
        <p:blipFill>
          <a:blip r:embed="rId2"/>
          <a:stretch/>
        </p:blipFill>
        <p:spPr>
          <a:xfrm>
            <a:off x="4903920" y="767160"/>
            <a:ext cx="3684600" cy="5685480"/>
          </a:xfrm>
          <a:prstGeom prst="rect">
            <a:avLst/>
          </a:prstGeom>
          <a:ln w="0">
            <a:noFill/>
          </a:ln>
        </p:spPr>
      </p:pic>
      <p:sp>
        <p:nvSpPr>
          <p:cNvPr id="468" name="TextBox 3"/>
          <p:cNvSpPr/>
          <p:nvPr/>
        </p:nvSpPr>
        <p:spPr>
          <a:xfrm>
            <a:off x="2286000" y="260640"/>
            <a:ext cx="516564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5da2"/>
                </a:solidFill>
                <a:latin typeface="Times New Roman"/>
                <a:ea typeface="DejaVu Sans"/>
              </a:rPr>
              <a:t>Свободная деятельность.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005da2"/>
                </a:solidFill>
                <a:latin typeface="Times New Roman"/>
              </a:rPr>
              <a:t>Актуальность: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539640" y="1628640"/>
            <a:ext cx="8352360" cy="3904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b0f0"/>
                </a:solidFill>
                <a:latin typeface="Times New Roman"/>
              </a:rPr>
              <a:t>Проблема развития речи является одной из 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b0f0"/>
                </a:solidFill>
                <a:latin typeface="Times New Roman"/>
              </a:rPr>
              <a:t>актуальных в современном дошкольном 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b0f0"/>
                </a:solidFill>
                <a:latin typeface="Times New Roman"/>
              </a:rPr>
              <a:t>образовании. От уровня овладения связной 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b0f0"/>
                </a:solidFill>
                <a:latin typeface="Times New Roman"/>
              </a:rPr>
              <a:t>речью зависит как умение общаться с людьми, 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b0f0"/>
                </a:solidFill>
                <a:latin typeface="Times New Roman"/>
              </a:rPr>
              <a:t>так и общее интеллектуальное развитие.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Рисунок 2" descr=""/>
          <p:cNvPicPr/>
          <p:nvPr/>
        </p:nvPicPr>
        <p:blipFill>
          <a:blip r:embed="rId1"/>
          <a:stretch/>
        </p:blipFill>
        <p:spPr>
          <a:xfrm>
            <a:off x="4880520" y="1196640"/>
            <a:ext cx="4011120" cy="5348520"/>
          </a:xfrm>
          <a:prstGeom prst="rect">
            <a:avLst/>
          </a:prstGeom>
          <a:ln w="0">
            <a:noFill/>
          </a:ln>
        </p:spPr>
      </p:pic>
      <p:pic>
        <p:nvPicPr>
          <p:cNvPr id="470" name="Рисунок 4" descr=""/>
          <p:cNvPicPr/>
          <p:nvPr/>
        </p:nvPicPr>
        <p:blipFill>
          <a:blip r:embed="rId2"/>
          <a:stretch/>
        </p:blipFill>
        <p:spPr>
          <a:xfrm>
            <a:off x="251640" y="260640"/>
            <a:ext cx="4175640" cy="556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395640" y="620640"/>
            <a:ext cx="8424360" cy="568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В ходе реализации первой части проекта: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Познакомили  родителей с результатами обследования связной речи и проектом на родительском собрании.</a:t>
            </a:r>
            <a:endParaRPr b="0" lang="ru-RU" sz="2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Произошло вовлечение семей воспитанников в коррекционно-образовательный процесс.</a:t>
            </a:r>
            <a:endParaRPr b="0" lang="ru-RU" sz="2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Возросла активность детей, как рассказчиков, так и слушателей. 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Итогом работы стал переход на следующий этап проекта – «Публичное выступление».</a:t>
            </a:r>
            <a:endParaRPr b="0" lang="ru-RU" sz="32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62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4f81bd"/>
                </a:solidFill>
                <a:latin typeface="Arial"/>
              </a:rPr>
              <a:t>В подготовительной к школе группе дети делают доклады, </a:t>
            </a:r>
            <a:br/>
            <a:r>
              <a:rPr b="0" lang="ru-RU" sz="1800" spc="-1" strike="noStrike">
                <a:solidFill>
                  <a:srgbClr val="4f81bd"/>
                </a:solidFill>
                <a:latin typeface="Arial"/>
              </a:rPr>
              <a:t>самостоятельно выбирая тему. Готовятся дети дома при участии и помощи </a:t>
            </a:r>
            <a:br/>
            <a:r>
              <a:rPr b="0" lang="ru-RU" sz="1800" spc="-1" strike="noStrike">
                <a:solidFill>
                  <a:srgbClr val="4f81bd"/>
                </a:solidFill>
                <a:latin typeface="Arial"/>
              </a:rPr>
              <a:t> родителей, которые с удовольствием вовлекаются в процесс. </a:t>
            </a:r>
            <a:br/>
            <a:r>
              <a:rPr b="0" lang="ru-RU" sz="1800" spc="-1" strike="noStrike">
                <a:solidFill>
                  <a:srgbClr val="4f81bd"/>
                </a:solidFill>
                <a:latin typeface="Arial"/>
              </a:rPr>
              <a:t>Выступления проходят как на занятиях по развитию речи, </a:t>
            </a:r>
            <a:br/>
            <a:r>
              <a:rPr b="0" lang="ru-RU" sz="1800" spc="-1" strike="noStrike">
                <a:solidFill>
                  <a:srgbClr val="4f81bd"/>
                </a:solidFill>
                <a:latin typeface="Arial"/>
              </a:rPr>
              <a:t>так и в свободной деятельности.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473" name="Рисунок 4" descr=""/>
          <p:cNvPicPr/>
          <p:nvPr/>
        </p:nvPicPr>
        <p:blipFill>
          <a:blip r:embed="rId1"/>
          <a:stretch/>
        </p:blipFill>
        <p:spPr>
          <a:xfrm>
            <a:off x="611640" y="2061000"/>
            <a:ext cx="7328880" cy="411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457200" y="332640"/>
            <a:ext cx="8228520" cy="14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4f81bd"/>
                </a:solidFill>
                <a:latin typeface="Arial"/>
              </a:rPr>
              <a:t>Доклады сопровождаются различной наглядностью </a:t>
            </a:r>
            <a:br/>
            <a:r>
              <a:rPr b="0" lang="ru-RU" sz="2400" spc="-1" strike="noStrike">
                <a:solidFill>
                  <a:srgbClr val="4f81bd"/>
                </a:solidFill>
                <a:latin typeface="Arial"/>
              </a:rPr>
              <a:t>(картинками, фотографиями, предметами, игрушками). </a:t>
            </a:r>
            <a:br/>
            <a:r>
              <a:rPr b="0" lang="ru-RU" sz="2400" spc="-1" strike="noStrike">
                <a:solidFill>
                  <a:srgbClr val="4f81bd"/>
                </a:solidFill>
                <a:latin typeface="Arial"/>
              </a:rPr>
              <a:t>Дополняются загадками, играми и мастерклассами.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475" name="Рисунок 4" descr=""/>
          <p:cNvPicPr/>
          <p:nvPr/>
        </p:nvPicPr>
        <p:blipFill>
          <a:blip r:embed="rId1"/>
          <a:stretch/>
        </p:blipFill>
        <p:spPr>
          <a:xfrm>
            <a:off x="978840" y="1989000"/>
            <a:ext cx="7184880" cy="411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55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4f81bd"/>
                </a:solidFill>
                <a:latin typeface="Arial"/>
              </a:rPr>
              <a:t>Важный и сложный этап для всех участников выступления – </a:t>
            </a:r>
            <a:br/>
            <a:r>
              <a:rPr b="0" lang="ru-RU" sz="1800" spc="-1" strike="noStrike">
                <a:solidFill>
                  <a:srgbClr val="4f81bd"/>
                </a:solidFill>
                <a:latin typeface="Arial"/>
              </a:rPr>
              <a:t>ответы на вопросы после доклада. Дети учатся формулировать вопросы </a:t>
            </a:r>
            <a:br/>
            <a:r>
              <a:rPr b="0" lang="ru-RU" sz="1800" spc="-1" strike="noStrike">
                <a:solidFill>
                  <a:srgbClr val="4f81bd"/>
                </a:solidFill>
                <a:latin typeface="Arial"/>
              </a:rPr>
              <a:t>по содержанию, а докладчик «прокачивает» эмоциональную устойчивость </a:t>
            </a:r>
            <a:br/>
            <a:r>
              <a:rPr b="0" lang="ru-RU" sz="1800" spc="-1" strike="noStrike">
                <a:solidFill>
                  <a:srgbClr val="4f81bd"/>
                </a:solidFill>
                <a:latin typeface="Arial"/>
              </a:rPr>
              <a:t>к стрессу, уверенность в себе, креативность мышления, умение быстро </a:t>
            </a:r>
            <a:br/>
            <a:r>
              <a:rPr b="0" lang="ru-RU" sz="1800" spc="-1" strike="noStrike">
                <a:solidFill>
                  <a:srgbClr val="4f81bd"/>
                </a:solidFill>
                <a:latin typeface="Arial"/>
              </a:rPr>
              <a:t>находить ответ и выход из положения.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477" name="Рисунок 4" descr=""/>
          <p:cNvPicPr/>
          <p:nvPr/>
        </p:nvPicPr>
        <p:blipFill>
          <a:blip r:embed="rId1"/>
          <a:stretch/>
        </p:blipFill>
        <p:spPr>
          <a:xfrm>
            <a:off x="755640" y="2061000"/>
            <a:ext cx="7347960" cy="411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4f81bd"/>
                </a:solidFill>
                <a:latin typeface="Arial"/>
              </a:rPr>
              <a:t>Свои доклады и выступления </a:t>
            </a:r>
            <a:br/>
            <a:r>
              <a:rPr b="0" lang="ru-RU" sz="2400" spc="-1" strike="noStrike">
                <a:solidFill>
                  <a:srgbClr val="4f81bd"/>
                </a:solidFill>
                <a:latin typeface="Arial"/>
              </a:rPr>
              <a:t>дети фиксируют на стенде достижений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5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480" name="Рисунок 4" descr=""/>
          <p:cNvPicPr/>
          <p:nvPr/>
        </p:nvPicPr>
        <p:blipFill>
          <a:blip r:embed="rId1"/>
          <a:stretch/>
        </p:blipFill>
        <p:spPr>
          <a:xfrm>
            <a:off x="442800" y="1275840"/>
            <a:ext cx="8397000" cy="536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360720" y="692640"/>
            <a:ext cx="8530920" cy="561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5da2"/>
                </a:solidFill>
                <a:latin typeface="Times New Roman"/>
                <a:ea typeface="DejaVu Sans"/>
              </a:rPr>
              <a:t>Результаты проектной деятельности: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6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4f81bd"/>
                </a:solidFill>
                <a:latin typeface="Times New Roman"/>
                <a:ea typeface="DejaVu Sans"/>
              </a:rPr>
              <a:t>Отмечается</a:t>
            </a:r>
            <a:r>
              <a:rPr b="0" lang="ru-RU" sz="28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положительная динамика в развитие связной речи.</a:t>
            </a:r>
            <a:endParaRPr b="0" lang="ru-RU" sz="2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Налажено взаимодействие участников проекта в коррекционно-образовательном процессе.  </a:t>
            </a:r>
            <a:endParaRPr b="0" lang="ru-RU" sz="2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Созданы условия позволяющие обеспечить полноценную речевую практику, преодоление речевого негативизма, эмоциональность и инициативность детей.</a:t>
            </a:r>
            <a:endParaRPr b="0" lang="ru-RU" sz="2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Произошло развитие коммуникативных навыков.</a:t>
            </a:r>
            <a:endParaRPr b="0" lang="ru-RU" sz="2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Формируется и развивается субъектность детей.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722160" y="4406760"/>
            <a:ext cx="7770240" cy="13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CustomShape 2"/>
          <p:cNvSpPr/>
          <p:nvPr/>
        </p:nvSpPr>
        <p:spPr>
          <a:xfrm>
            <a:off x="722160" y="1800000"/>
            <a:ext cx="7770240" cy="179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005da2"/>
                </a:solidFill>
                <a:latin typeface="Times New Roman"/>
                <a:ea typeface="DejaVu Sans"/>
              </a:rPr>
              <a:t>Спасибо за внимание!</a:t>
            </a:r>
            <a:endParaRPr b="0" lang="ru-RU" sz="54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899640" y="274680"/>
            <a:ext cx="7785000" cy="84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5da2"/>
                </a:solidFill>
                <a:latin typeface="Times New Roman"/>
                <a:ea typeface="DejaVu Sans"/>
              </a:rPr>
              <a:t>Цель проекта:</a:t>
            </a: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4800" spc="-1" strike="noStrike">
              <a:latin typeface="Arial"/>
            </a:endParaRPr>
          </a:p>
        </p:txBody>
      </p:sp>
      <p:sp>
        <p:nvSpPr>
          <p:cNvPr id="428" name="CustomShape 2"/>
          <p:cNvSpPr/>
          <p:nvPr/>
        </p:nvSpPr>
        <p:spPr>
          <a:xfrm>
            <a:off x="602640" y="1124640"/>
            <a:ext cx="7929000" cy="143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Развитие связной речи через        публичные выступления</a:t>
            </a:r>
            <a:endParaRPr b="0" lang="ru-RU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400" spc="-1" strike="noStrike">
              <a:latin typeface="Arial"/>
            </a:endParaRPr>
          </a:p>
        </p:txBody>
      </p:sp>
      <p:pic>
        <p:nvPicPr>
          <p:cNvPr id="429" name="Рисунок 2" descr=""/>
          <p:cNvPicPr/>
          <p:nvPr/>
        </p:nvPicPr>
        <p:blipFill>
          <a:blip r:embed="rId1"/>
          <a:stretch/>
        </p:blipFill>
        <p:spPr>
          <a:xfrm>
            <a:off x="755640" y="2853000"/>
            <a:ext cx="7749720" cy="372960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5da2"/>
                </a:solidFill>
                <a:latin typeface="Times New Roman"/>
                <a:ea typeface="DejaVu Sans"/>
              </a:rPr>
              <a:t>Задачи проекта: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431" name="CustomShape 2"/>
          <p:cNvSpPr/>
          <p:nvPr/>
        </p:nvSpPr>
        <p:spPr>
          <a:xfrm>
            <a:off x="144000" y="1196640"/>
            <a:ext cx="8746560" cy="511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b="0" lang="ru-RU" sz="30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Организовать взаимодействие всех участников проекта в образовательном процессе (логопед, дети, родители, воспитатели).</a:t>
            </a:r>
            <a:endParaRPr b="0" lang="ru-RU" sz="32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Создать благоприятные условия, обеспечивающие полноценную речевую практику, эмоциональность и инициативность детей в процессе обучения рассказыванию.</a:t>
            </a:r>
            <a:endParaRPr b="0" lang="ru-RU" sz="32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Развивать у детей коммуникативные навыки в процессе реализации проекта.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97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5da2"/>
                </a:solidFill>
                <a:latin typeface="Times New Roman"/>
              </a:rPr>
              <a:t>Ожидаемые результаты </a:t>
            </a:r>
            <a:br/>
            <a:r>
              <a:rPr b="1" lang="ru-RU" sz="3600" spc="-1" strike="noStrike">
                <a:solidFill>
                  <a:srgbClr val="005da2"/>
                </a:solidFill>
                <a:latin typeface="Times New Roman"/>
              </a:rPr>
              <a:t>реализации проекта: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/>
          </p:nvPr>
        </p:nvSpPr>
        <p:spPr>
          <a:xfrm>
            <a:off x="251640" y="1196640"/>
            <a:ext cx="8891640" cy="518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85840" indent="-285840" algn="just">
              <a:lnSpc>
                <a:spcPct val="100000"/>
              </a:lnSpc>
              <a:buClr>
                <a:srgbClr val="00b0f0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00b0f0"/>
                </a:solidFill>
                <a:latin typeface="Arial"/>
              </a:rPr>
              <a:t> </a:t>
            </a:r>
            <a:r>
              <a:rPr b="0" lang="ru-RU" sz="1800" spc="-1" strike="noStrike">
                <a:solidFill>
                  <a:srgbClr val="00b0f0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rgbClr val="00b0f0"/>
                </a:solidFill>
                <a:latin typeface="Times New Roman"/>
              </a:rPr>
              <a:t>Будет организовано взаимодействие участников проекта: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b0f0"/>
                </a:solidFill>
                <a:latin typeface="Times New Roman"/>
              </a:rPr>
              <a:t>будут созданы условия для полноценной речевой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b0f0"/>
                </a:solidFill>
                <a:latin typeface="Times New Roman"/>
              </a:rPr>
              <a:t>практики детей, стимулирующие преодоление речевого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b0f0"/>
                </a:solidFill>
                <a:latin typeface="Times New Roman"/>
              </a:rPr>
              <a:t>негативизма, активность  и эмоциональность детей в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b0f0"/>
                </a:solidFill>
                <a:latin typeface="Times New Roman"/>
              </a:rPr>
              <a:t>процессе реализации проекта.</a:t>
            </a:r>
            <a:endParaRPr b="0" lang="ru-RU" sz="2400" spc="-1" strike="noStrike"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00b0f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b0f0"/>
                </a:solidFill>
                <a:latin typeface="Times New Roman"/>
              </a:rPr>
              <a:t>  </a:t>
            </a:r>
            <a:r>
              <a:rPr b="0" lang="ru-RU" sz="2400" spc="-1" strike="noStrike">
                <a:solidFill>
                  <a:srgbClr val="00b0f0"/>
                </a:solidFill>
                <a:latin typeface="Times New Roman"/>
              </a:rPr>
              <a:t>Развитие связной речи: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b0f0"/>
                </a:solidFill>
                <a:latin typeface="Times New Roman"/>
              </a:rPr>
              <a:t>дети  научатся монологической и диалогической речи,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b0f0"/>
                </a:solidFill>
                <a:latin typeface="Times New Roman"/>
              </a:rPr>
              <a:t>научится составлять  небольшие рассказы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b0f0"/>
                </a:solidFill>
                <a:latin typeface="Times New Roman"/>
              </a:rPr>
              <a:t>на выбранную тему </a:t>
            </a:r>
            <a:endParaRPr b="0" lang="ru-RU" sz="2400" spc="-1" strike="noStrike"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00b0f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b0f0"/>
                </a:solidFill>
                <a:latin typeface="Times New Roman"/>
              </a:rPr>
              <a:t>   </a:t>
            </a:r>
            <a:r>
              <a:rPr b="0" lang="ru-RU" sz="2400" spc="-1" strike="noStrike">
                <a:solidFill>
                  <a:srgbClr val="00b0f0"/>
                </a:solidFill>
                <a:latin typeface="Times New Roman"/>
              </a:rPr>
              <a:t>Развитие коммуникативных навыков: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b0f0"/>
                </a:solidFill>
                <a:latin typeface="Times New Roman"/>
              </a:rPr>
              <a:t>дети научатся внимательно слушать, задавать вопросы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b0f0"/>
                </a:solidFill>
                <a:latin typeface="Times New Roman"/>
              </a:rPr>
              <a:t>по содержанию, отвечать на них.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8520" cy="112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330099"/>
                </a:solidFill>
                <a:latin typeface="Times New Roman"/>
              </a:rPr>
              <a:t>Этапы реализации проекта:</a:t>
            </a:r>
            <a:br/>
            <a:endParaRPr b="0" lang="ru-RU" sz="4000" spc="-1" strike="noStrike"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ru-RU" sz="3200" spc="-1" strike="noStrike">
              <a:latin typeface="Arial"/>
            </a:endParaRPr>
          </a:p>
        </p:txBody>
      </p:sp>
      <p:pic>
        <p:nvPicPr>
          <p:cNvPr id="436" name="Рисунок 4" descr=""/>
          <p:cNvPicPr/>
          <p:nvPr/>
        </p:nvPicPr>
        <p:blipFill>
          <a:blip r:embed="rId1"/>
          <a:stretch/>
        </p:blipFill>
        <p:spPr>
          <a:xfrm>
            <a:off x="179640" y="1345680"/>
            <a:ext cx="8726760" cy="510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395640" y="836640"/>
            <a:ext cx="8350920" cy="518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Проект долгосрочный, рассчитан на 2 учебных года (в старшей и подготовительной группе детского сада).</a:t>
            </a:r>
            <a:br/>
            <a:r>
              <a:rPr b="0" lang="ru-RU" sz="24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На первом этапе в старшей группе мы упражнялись с детьми составлять описательные рассказы по наводящим вопросам, по печатным схемам, самостоятельно нарисованным  мнемосхемам, по плану составленному совместно со взрослым и личному плану ребёнка.</a:t>
            </a:r>
            <a:br/>
            <a:r>
              <a:rPr b="0" lang="ru-RU" sz="24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Учились задавать вопросы по предложению </a:t>
            </a:r>
            <a:br/>
            <a:r>
              <a:rPr b="0" lang="ru-RU" sz="24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и по содержанию текста. </a:t>
            </a:r>
            <a:br/>
            <a:r>
              <a:rPr b="0" lang="ru-RU" sz="24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Играли в театр, самостоятельно изготавливая атрибуты и придумывая сценарий.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Выпускали тематические газеты и открытки к праздникам.</a:t>
            </a:r>
            <a:br/>
            <a:endParaRPr b="0" lang="ru-RU" sz="24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5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005da2"/>
                </a:solidFill>
                <a:latin typeface="Times New Roman"/>
              </a:rPr>
              <a:t>Виды речевой деятельности: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440" name="Рисунок 3" descr=""/>
          <p:cNvPicPr/>
          <p:nvPr/>
        </p:nvPicPr>
        <p:blipFill>
          <a:blip r:embed="rId1"/>
          <a:stretch/>
        </p:blipFill>
        <p:spPr>
          <a:xfrm>
            <a:off x="467640" y="1484640"/>
            <a:ext cx="8424360" cy="496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685800" y="0"/>
            <a:ext cx="7770240" cy="76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Подготовительный этап: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42" name="CustomShape 2"/>
          <p:cNvSpPr/>
          <p:nvPr/>
        </p:nvSpPr>
        <p:spPr>
          <a:xfrm>
            <a:off x="3924000" y="3605040"/>
            <a:ext cx="4246200" cy="39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464653"/>
                </a:solidFill>
                <a:latin typeface="Cambria"/>
                <a:ea typeface="DejaVu Sans"/>
              </a:rPr>
              <a:t>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43" name="CustomShape 3"/>
          <p:cNvSpPr/>
          <p:nvPr/>
        </p:nvSpPr>
        <p:spPr>
          <a:xfrm>
            <a:off x="827640" y="692640"/>
            <a:ext cx="7628400" cy="115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5da2"/>
                </a:solidFill>
                <a:latin typeface="Times New Roman"/>
                <a:ea typeface="DejaVu Sans"/>
              </a:rPr>
              <a:t>Составление различных видов рассказов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5da2"/>
                </a:solidFill>
                <a:latin typeface="Times New Roman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005da2"/>
                </a:solidFill>
                <a:latin typeface="Times New Roman"/>
                <a:ea typeface="DejaVu Sans"/>
              </a:rPr>
              <a:t>по опорам.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pic>
        <p:nvPicPr>
          <p:cNvPr id="444" name="Рисунок 1" descr=""/>
          <p:cNvPicPr/>
          <p:nvPr/>
        </p:nvPicPr>
        <p:blipFill>
          <a:blip r:embed="rId1"/>
          <a:stretch/>
        </p:blipFill>
        <p:spPr>
          <a:xfrm>
            <a:off x="827640" y="1845000"/>
            <a:ext cx="7628400" cy="489600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Application>LibreOffice/7.2.1.2$Windows_X86_64 LibreOffice_project/87b77fad49947c1441b67c559c339af8f3517e22</Application>
  <AppVersion>15.0000</AppVersion>
  <Words>385</Words>
  <Paragraphs>72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Logoped</dc:creator>
  <dc:description/>
  <dc:language>ru-RU</dc:language>
  <cp:lastModifiedBy/>
  <dcterms:modified xsi:type="dcterms:W3CDTF">2022-12-20T11:27:04Z</dcterms:modified>
  <cp:revision>45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27</vt:i4>
  </property>
</Properties>
</file>