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53.jpeg" ContentType="image/jpeg"/>
  <Override PartName="/ppt/media/image1.jpeg" ContentType="image/jpeg"/>
  <Override PartName="/ppt/media/image54.jpeg" ContentType="image/jpeg"/>
  <Override PartName="/ppt/media/image2.jpeg" ContentType="image/jpeg"/>
  <Override PartName="/ppt/media/image38.png" ContentType="image/png"/>
  <Override PartName="/ppt/media/image55.jpeg" ContentType="image/jpeg"/>
  <Override PartName="/ppt/media/image3.jpeg" ContentType="image/jpeg"/>
  <Override PartName="/ppt/media/image4.jpeg" ContentType="image/jpeg"/>
  <Override PartName="/ppt/media/image56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00.jpeg" ContentType="image/jpeg"/>
  <Override PartName="/ppt/media/image11.jpeg" ContentType="image/jpeg"/>
  <Override PartName="/ppt/media/image101.jpeg" ContentType="image/jpeg"/>
  <Override PartName="/ppt/media/image12.jpeg" ContentType="image/jpeg"/>
  <Override PartName="/ppt/media/image102.jpeg" ContentType="image/jpeg"/>
  <Override PartName="/ppt/media/image86.png" ContentType="image/png"/>
  <Override PartName="/ppt/media/image13.jpeg" ContentType="image/jpeg"/>
  <Override PartName="/ppt/media/image103.jpeg" ContentType="image/jpeg"/>
  <Override PartName="/ppt/media/image14.jpeg" ContentType="image/jpeg"/>
  <Override PartName="/ppt/media/image104.jpeg" ContentType="image/jpeg"/>
  <Override PartName="/ppt/media/image15.jpeg" ContentType="image/jpeg"/>
  <Override PartName="/ppt/media/image105.jpeg" ContentType="image/jpeg"/>
  <Override PartName="/ppt/media/image16.jpeg" ContentType="image/jpeg"/>
  <Override PartName="/ppt/media/image17.jpeg" ContentType="image/jpeg"/>
  <Override PartName="/ppt/media/image18.png" ContentType="image/png"/>
  <Override PartName="/ppt/media/image108.jpeg" ContentType="image/jpeg"/>
  <Override PartName="/ppt/media/image19.jpeg" ContentType="image/jpeg"/>
  <Override PartName="/ppt/media/image20.jpeg" ContentType="image/jpeg"/>
  <Override PartName="/ppt/media/image44.png" ContentType="image/png"/>
  <Override PartName="/ppt/media/image110.jpeg" ContentType="image/jpeg"/>
  <Override PartName="/ppt/media/image21.jpeg" ContentType="image/jpeg"/>
  <Override PartName="/ppt/media/image111.jpeg" ContentType="image/jpeg"/>
  <Override PartName="/ppt/media/image22.jpeg" ContentType="image/jpeg"/>
  <Override PartName="/ppt/media/image23.png" ContentType="image/png"/>
  <Override PartName="/ppt/media/image47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115.jpeg" ContentType="image/jpeg"/>
  <Override PartName="/ppt/media/image26.jpeg" ContentType="image/jpeg"/>
  <Override PartName="/ppt/media/image27.png" ContentType="image/png"/>
  <Override PartName="/ppt/media/image117.jpeg" ContentType="image/jpeg"/>
  <Override PartName="/ppt/media/image28.jpeg" ContentType="image/jpeg"/>
  <Override PartName="/ppt/media/image118.jpeg" ContentType="image/jpeg"/>
  <Override PartName="/ppt/media/image29.jpeg" ContentType="image/jpeg"/>
  <Override PartName="/ppt/media/image30.png" ContentType="image/png"/>
  <Override PartName="/ppt/media/image41.jpeg" ContentType="image/jpeg"/>
  <Override PartName="/ppt/media/image120.jpeg" ContentType="image/jpeg"/>
  <Override PartName="/ppt/media/image31.jpeg" ContentType="image/jpeg"/>
  <Override PartName="/ppt/media/image32.png" ContentType="image/png"/>
  <Override PartName="/ppt/media/image12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7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jpeg" ContentType="image/jpeg"/>
  <Override PartName="/ppt/media/image45.jpeg" ContentType="image/jpeg"/>
  <Override PartName="/ppt/media/image46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png" ContentType="image/pn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hdphoto2.wdp" ContentType="image/vnd.ms-photo"/>
  <Override PartName="/ppt/media/image65.png" ContentType="image/pn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png" ContentType="image/pn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  <Override PartName="/ppt/media/image83.jpeg" ContentType="image/jpeg"/>
  <Override PartName="/ppt/media/image84.jpeg" ContentType="image/jpeg"/>
  <Override PartName="/ppt/media/image85.jpeg" ContentType="image/jpeg"/>
  <Override PartName="/ppt/media/image87.jpeg" ContentType="image/jpeg"/>
  <Override PartName="/ppt/media/image88.jpeg" ContentType="image/jpeg"/>
  <Override PartName="/ppt/media/image89.jpeg" ContentType="image/jpeg"/>
  <Override PartName="/ppt/media/image90.jpeg" ContentType="image/jpeg"/>
  <Override PartName="/ppt/media/image91.jpeg" ContentType="image/jpeg"/>
  <Override PartName="/ppt/media/image92.jpeg" ContentType="image/jpeg"/>
  <Override PartName="/ppt/media/image93.jpeg" ContentType="image/jpeg"/>
  <Override PartName="/ppt/media/image94.png" ContentType="image/png"/>
  <Override PartName="/ppt/media/image95.jpeg" ContentType="image/jpeg"/>
  <Override PartName="/ppt/media/image96.jpeg" ContentType="image/jpeg"/>
  <Override PartName="/ppt/media/image97.jpeg" ContentType="image/jpeg"/>
  <Override PartName="/ppt/media/hdphoto1.wdp" ContentType="image/vnd.ms-photo"/>
  <Override PartName="/ppt/media/image98.jpeg" ContentType="image/jpeg"/>
  <Override PartName="/ppt/media/image99.jpeg" ContentType="image/jpeg"/>
  <Override PartName="/ppt/media/image106.png" ContentType="image/png"/>
  <Override PartName="/ppt/media/image107.png" ContentType="image/png"/>
  <Override PartName="/ppt/media/image109.jpeg" ContentType="image/jpeg"/>
  <Override PartName="/ppt/media/image112.png" ContentType="image/png"/>
  <Override PartName="/ppt/media/image113.png" ContentType="image/png"/>
  <Override PartName="/ppt/media/image114.jpeg" ContentType="image/jpeg"/>
  <Override PartName="/ppt/media/image116.jpeg" ContentType="image/jpeg"/>
  <Override PartName="/ppt/media/image119.jpeg" ContentType="image/jpeg"/>
  <Override PartName="/ppt/media/image1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png"/><Relationship Id="rId6" Type="http://schemas.openxmlformats.org/officeDocument/2006/relationships/image" Target="../media/image66.jpe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jpeg"/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png"/><Relationship Id="rId6" Type="http://schemas.openxmlformats.org/officeDocument/2006/relationships/image" Target="../media/image78.jpe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jpeg"/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6" Type="http://schemas.openxmlformats.org/officeDocument/2006/relationships/image" Target="../media/image84.jpe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png"/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image" Target="../media/image91.jpeg"/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png"/><Relationship Id="rId6" Type="http://schemas.openxmlformats.org/officeDocument/2006/relationships/image" Target="../media/image95.jpeg"/><Relationship Id="rId7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6.jpeg"/><Relationship Id="rId2" Type="http://schemas.openxmlformats.org/officeDocument/2006/relationships/image" Target="../media/image97.jpeg"/><Relationship Id="rId3" Type="http://schemas.microsoft.com/office/2007/relationships/hdphoto" Target="../media/hdphoto1.wdp"/><Relationship Id="rId4" Type="http://schemas.openxmlformats.org/officeDocument/2006/relationships/image" Target="../media/image98.jpeg"/><Relationship Id="rId5" Type="http://schemas.openxmlformats.org/officeDocument/2006/relationships/image" Target="../media/image99.jpeg"/><Relationship Id="rId6" Type="http://schemas.microsoft.com/office/2007/relationships/hdphoto" Target="../media/hdphoto2.wdp"/><Relationship Id="rId7" Type="http://schemas.openxmlformats.org/officeDocument/2006/relationships/image" Target="../media/image100.jpeg"/><Relationship Id="rId8" Type="http://schemas.openxmlformats.org/officeDocument/2006/relationships/image" Target="../media/image101.jpeg"/><Relationship Id="rId9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2.jpeg"/><Relationship Id="rId2" Type="http://schemas.openxmlformats.org/officeDocument/2006/relationships/image" Target="../media/image103.jpeg"/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8.jpeg"/><Relationship Id="rId2" Type="http://schemas.openxmlformats.org/officeDocument/2006/relationships/image" Target="../media/image109.jpeg"/><Relationship Id="rId3" Type="http://schemas.openxmlformats.org/officeDocument/2006/relationships/image" Target="../media/image110.jpeg"/><Relationship Id="rId4" Type="http://schemas.openxmlformats.org/officeDocument/2006/relationships/image" Target="../media/image111.jpe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jpeg"/><Relationship Id="rId8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5.jpeg"/><Relationship Id="rId2" Type="http://schemas.openxmlformats.org/officeDocument/2006/relationships/image" Target="../media/image116.jpeg"/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5" Type="http://schemas.openxmlformats.org/officeDocument/2006/relationships/image" Target="../media/image119.jpeg"/><Relationship Id="rId6" Type="http://schemas.openxmlformats.org/officeDocument/2006/relationships/image" Target="../media/image120.jpeg"/><Relationship Id="rId7" Type="http://schemas.openxmlformats.org/officeDocument/2006/relationships/image" Target="../media/image121.jpeg"/><Relationship Id="rId8" Type="http://schemas.openxmlformats.org/officeDocument/2006/relationships/image" Target="../media/image122.jpeg"/><Relationship Id="rId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"/>
          <p:cNvSpPr/>
          <p:nvPr/>
        </p:nvSpPr>
        <p:spPr>
          <a:xfrm>
            <a:off x="3572280" y="2141280"/>
            <a:ext cx="208764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" name="Picture 4" descr="https://catherineasquithgallery.com/uploads/posts/2021-02/1612768162_19-p-fon-golubogo-neba-dlya-fotoshopa-23.jpg"/>
          <p:cNvPicPr/>
          <p:nvPr/>
        </p:nvPicPr>
        <p:blipFill>
          <a:blip r:embed="rId1"/>
          <a:stretch/>
        </p:blipFill>
        <p:spPr>
          <a:xfrm>
            <a:off x="0" y="0"/>
            <a:ext cx="9143280" cy="4364280"/>
          </a:xfrm>
          <a:prstGeom prst="rect">
            <a:avLst/>
          </a:prstGeom>
          <a:ln w="0">
            <a:noFill/>
          </a:ln>
        </p:spPr>
      </p:pic>
      <p:pic>
        <p:nvPicPr>
          <p:cNvPr id="40" name="Рисунок 4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13320" y="4213080"/>
            <a:ext cx="3587040" cy="264420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6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3492000" y="4213080"/>
            <a:ext cx="2807640" cy="262584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7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6280920" y="4200480"/>
            <a:ext cx="2807640" cy="262584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8" descr="https://desano.ru/uploads/catalog/2332/NS-11111.jpg"/>
          <p:cNvPicPr/>
          <p:nvPr/>
        </p:nvPicPr>
        <p:blipFill>
          <a:blip r:embed="rId5"/>
          <a:stretch/>
        </p:blipFill>
        <p:spPr>
          <a:xfrm flipH="1">
            <a:off x="1873440" y="4730760"/>
            <a:ext cx="761760" cy="108468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9" descr="https://im0-tub-ru.yandex.net/i?id=b59269d3c5374c172ee3f35127c448f4&amp;ref=rim&amp;n=33&amp;w=150&amp;h=150"/>
          <p:cNvPicPr/>
          <p:nvPr/>
        </p:nvPicPr>
        <p:blipFill>
          <a:blip r:embed="rId6"/>
          <a:stretch/>
        </p:blipFill>
        <p:spPr>
          <a:xfrm rot="21250200">
            <a:off x="2915640" y="4880880"/>
            <a:ext cx="330840" cy="78300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10" descr="https://phonoteka.org/uploads/posts/2021-04/1619375762_14-phonoteka_org-p-fon-dlya-roditelskogo-sobraniya-v-detskom-22.jpg"/>
          <p:cNvPicPr/>
          <p:nvPr/>
        </p:nvPicPr>
        <p:blipFill>
          <a:blip r:embed="rId7"/>
          <a:stretch/>
        </p:blipFill>
        <p:spPr>
          <a:xfrm>
            <a:off x="4140000" y="4881240"/>
            <a:ext cx="1871640" cy="106740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11" descr="https://phonoteka.org/uploads/posts/2021-04/1619375762_14-phonoteka_org-p-fon-dlya-roditelskogo-sobraniya-v-detskom-22.jpg"/>
          <p:cNvPicPr/>
          <p:nvPr/>
        </p:nvPicPr>
        <p:blipFill>
          <a:blip r:embed="rId8"/>
          <a:stretch/>
        </p:blipFill>
        <p:spPr>
          <a:xfrm>
            <a:off x="6948360" y="4866480"/>
            <a:ext cx="1871640" cy="1067400"/>
          </a:xfrm>
          <a:prstGeom prst="rect">
            <a:avLst/>
          </a:prstGeom>
          <a:ln w="0">
            <a:noFill/>
          </a:ln>
        </p:spPr>
      </p:pic>
      <p:sp>
        <p:nvSpPr>
          <p:cNvPr id="47" name="TextBox 2"/>
          <p:cNvSpPr/>
          <p:nvPr/>
        </p:nvSpPr>
        <p:spPr>
          <a:xfrm>
            <a:off x="626760" y="571680"/>
            <a:ext cx="7879320" cy="48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1f497d"/>
                </a:solidFill>
                <a:latin typeface="Calibri"/>
                <a:ea typeface="DejaVu Sans"/>
              </a:rPr>
              <a:t>Использование логопедического поезда для взаимодействия с семьями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1f497d"/>
                </a:solidFill>
                <a:latin typeface="Calibri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1f497d"/>
                </a:solidFill>
                <a:latin typeface="Calibri"/>
                <a:ea typeface="DejaVu Sans"/>
              </a:rPr>
              <a:t>воспитанников  с ТНР 6-7 лет по преодолению речевых нарушений.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1f497d"/>
                </a:solidFill>
                <a:latin typeface="Calibri"/>
                <a:ea typeface="DejaVu Sans"/>
              </a:rPr>
              <a:t> </a:t>
            </a:r>
            <a:r>
              <a:rPr b="1" lang="ru-RU" sz="1800" spc="-1" strike="noStrike" u="sng">
                <a:solidFill>
                  <a:srgbClr val="1f497d"/>
                </a:solidFill>
                <a:uFillTx/>
                <a:latin typeface="Calibri"/>
                <a:ea typeface="DejaVu Sans"/>
              </a:rPr>
              <a:t>Цель </a:t>
            </a:r>
            <a:r>
              <a:rPr b="1" lang="ru-RU" sz="1800" spc="-1" strike="noStrike">
                <a:solidFill>
                  <a:srgbClr val="1f497d"/>
                </a:solidFill>
                <a:latin typeface="Calibri"/>
                <a:ea typeface="DejaVu Sans"/>
              </a:rPr>
              <a:t>:  повышение уровня теоретических знаний, профессионального мастерства и компетентности.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1f497d"/>
                </a:solidFill>
                <a:uFillTx/>
                <a:latin typeface="Calibri"/>
                <a:ea typeface="DejaVu Sans"/>
              </a:rPr>
              <a:t>Задачи: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Calibri"/>
                <a:ea typeface="DejaVu Sans"/>
              </a:rPr>
              <a:t>разработать перспективный план на учебный год  взаимодействия с родителями;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Calibri"/>
                <a:ea typeface="DejaVu Sans"/>
              </a:rPr>
              <a:t>Установить партнёрские отношения с семьёй каждого воспитанника;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f497d"/>
                </a:solidFill>
                <a:latin typeface="Calibri"/>
                <a:ea typeface="DejaVu Sans"/>
              </a:rPr>
              <a:t>Объединить усилия для коррекции  и развития детей и их нарушений.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114" name="Прямоугольник 3"/>
          <p:cNvSpPr/>
          <p:nvPr/>
        </p:nvSpPr>
        <p:spPr>
          <a:xfrm>
            <a:off x="395640" y="332640"/>
            <a:ext cx="6912000" cy="18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«Поделкино»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Изготовление модулей для развития моторного планирования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5" name="Рисунок 7" descr=""/>
          <p:cNvPicPr/>
          <p:nvPr/>
        </p:nvPicPr>
        <p:blipFill>
          <a:blip r:embed="rId5"/>
          <a:stretch/>
        </p:blipFill>
        <p:spPr>
          <a:xfrm>
            <a:off x="4788000" y="2133000"/>
            <a:ext cx="2666160" cy="250308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8" descr="http://ae01.alicdn.com/kf/HTB1StS.xeuSBuNjy1Xcq6AYjFXaT.jpg"/>
          <p:cNvPicPr/>
          <p:nvPr/>
        </p:nvPicPr>
        <p:blipFill>
          <a:blip r:embed="rId6"/>
          <a:stretch/>
        </p:blipFill>
        <p:spPr>
          <a:xfrm>
            <a:off x="5220000" y="2781000"/>
            <a:ext cx="1113120" cy="113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3" descr="C:\Users\Home\Desktop\декабрь\20211216_101659.jpg"/>
          <p:cNvPicPr/>
          <p:nvPr/>
        </p:nvPicPr>
        <p:blipFill>
          <a:blip r:embed="rId1"/>
          <a:stretch/>
        </p:blipFill>
        <p:spPr>
          <a:xfrm rot="5400000">
            <a:off x="2650320" y="579240"/>
            <a:ext cx="3194280" cy="230364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4" descr="C:\Users\Home\AppData\Local\Microsoft\Windows\Temporary Internet Files\Content.Word\20211213_091316.jpg"/>
          <p:cNvPicPr/>
          <p:nvPr/>
        </p:nvPicPr>
        <p:blipFill>
          <a:blip r:embed="rId2"/>
          <a:stretch/>
        </p:blipFill>
        <p:spPr>
          <a:xfrm>
            <a:off x="6300360" y="247320"/>
            <a:ext cx="2526840" cy="308160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5" descr="C:\Users\Home\Desktop\декабрь\20211213_103703.jpg"/>
          <p:cNvPicPr/>
          <p:nvPr/>
        </p:nvPicPr>
        <p:blipFill>
          <a:blip r:embed="rId3"/>
          <a:stretch/>
        </p:blipFill>
        <p:spPr>
          <a:xfrm rot="5400000">
            <a:off x="2894040" y="3810600"/>
            <a:ext cx="2994840" cy="237564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6" descr="C:\Users\Home\Desktop\декабрь\20211220_100342.jpg"/>
          <p:cNvPicPr/>
          <p:nvPr/>
        </p:nvPicPr>
        <p:blipFill>
          <a:blip r:embed="rId4"/>
          <a:stretch/>
        </p:blipFill>
        <p:spPr>
          <a:xfrm rot="5400000">
            <a:off x="-751680" y="3948480"/>
            <a:ext cx="3501360" cy="174204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7" descr="C:\Users\Home\Desktop\Новый уч год 21-22\фото детей\Дети фото октябрь\20211008_092124.jpg"/>
          <p:cNvPicPr/>
          <p:nvPr/>
        </p:nvPicPr>
        <p:blipFill>
          <a:blip r:embed="rId5"/>
          <a:stretch/>
        </p:blipFill>
        <p:spPr>
          <a:xfrm rot="5400000">
            <a:off x="5758560" y="3649680"/>
            <a:ext cx="3066840" cy="262548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10" descr="C:\Users\Екатерина\AppData\Local\Microsoft\Windows\INetCache\Content.Word\20220420_155846.jpg"/>
          <p:cNvPicPr/>
          <p:nvPr/>
        </p:nvPicPr>
        <p:blipFill>
          <a:blip r:embed="rId6"/>
          <a:stretch/>
        </p:blipFill>
        <p:spPr>
          <a:xfrm rot="5400000">
            <a:off x="22320" y="488880"/>
            <a:ext cx="2983680" cy="2237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127" name="Прямоугольник 3"/>
          <p:cNvSpPr/>
          <p:nvPr/>
        </p:nvSpPr>
        <p:spPr>
          <a:xfrm>
            <a:off x="395640" y="260640"/>
            <a:ext cx="6480000" cy="271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«Грамматейкино»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Как мы дома играем-речь развиваем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8" name="Рисунок 7" descr=""/>
          <p:cNvPicPr/>
          <p:nvPr/>
        </p:nvPicPr>
        <p:blipFill>
          <a:blip r:embed="rId5"/>
          <a:stretch/>
        </p:blipFill>
        <p:spPr>
          <a:xfrm>
            <a:off x="5364000" y="2400120"/>
            <a:ext cx="2666160" cy="250308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8" descr="https://cf.ppt-online.org/files1/slide/u/uF2IgQ8a10rfDwzSJP3vyRGUHhlBnEWstcxjdOXok/slide-8.jpg"/>
          <p:cNvPicPr/>
          <p:nvPr/>
        </p:nvPicPr>
        <p:blipFill>
          <a:blip r:embed="rId6"/>
          <a:stretch/>
        </p:blipFill>
        <p:spPr>
          <a:xfrm>
            <a:off x="5654160" y="2885040"/>
            <a:ext cx="1454760" cy="108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3" descr="20220330_131410"/>
          <p:cNvPicPr/>
          <p:nvPr/>
        </p:nvPicPr>
        <p:blipFill>
          <a:blip r:embed="rId1"/>
          <a:stretch/>
        </p:blipFill>
        <p:spPr>
          <a:xfrm>
            <a:off x="0" y="0"/>
            <a:ext cx="2852280" cy="285228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2" descr="C:\Users\Ekaterina\Desktop\Работа с родителями по самообр-ю\фото к ст.граммат\20220130_154745.jpg"/>
          <p:cNvPicPr/>
          <p:nvPr/>
        </p:nvPicPr>
        <p:blipFill>
          <a:blip r:embed="rId2"/>
          <a:stretch/>
        </p:blipFill>
        <p:spPr>
          <a:xfrm>
            <a:off x="3420000" y="40680"/>
            <a:ext cx="3167640" cy="306252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4" descr="C:\Users\Ekaterina\Desktop\Работа с родителями по самообр-ю\фото к ст.граммат\20220130_151326.jpg"/>
          <p:cNvPicPr/>
          <p:nvPr/>
        </p:nvPicPr>
        <p:blipFill>
          <a:blip r:embed="rId3"/>
          <a:stretch/>
        </p:blipFill>
        <p:spPr>
          <a:xfrm>
            <a:off x="7116840" y="40680"/>
            <a:ext cx="1978920" cy="306252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5" descr="C:\Users\Ekaterina\Desktop\Работа с родителями по самообр-ю\фото к ст.граммат\20220130_150850.jpg"/>
          <p:cNvPicPr/>
          <p:nvPr/>
        </p:nvPicPr>
        <p:blipFill>
          <a:blip r:embed="rId4"/>
          <a:stretch/>
        </p:blipFill>
        <p:spPr>
          <a:xfrm>
            <a:off x="11520" y="3432960"/>
            <a:ext cx="2840400" cy="301968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6" descr="C:\Users\Ekaterina\Desktop\Работа с родителями по самообр-ю\фото к ст.граммат\20220130_210814.jpg"/>
          <p:cNvPicPr/>
          <p:nvPr/>
        </p:nvPicPr>
        <p:blipFill>
          <a:blip r:embed="rId5"/>
          <a:stretch/>
        </p:blipFill>
        <p:spPr>
          <a:xfrm>
            <a:off x="2988000" y="3198600"/>
            <a:ext cx="3061800" cy="309744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7" descr="C:\Users\Ekaterina\Desktop\Работа с родителями по самообр-ю\фото к ст.граммат\20220130_165412.jpg"/>
          <p:cNvPicPr/>
          <p:nvPr/>
        </p:nvPicPr>
        <p:blipFill>
          <a:blip r:embed="rId6"/>
          <a:stretch/>
        </p:blipFill>
        <p:spPr>
          <a:xfrm>
            <a:off x="6372360" y="3429000"/>
            <a:ext cx="2770920" cy="261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37" name="Прямоугольник 3"/>
          <p:cNvSpPr/>
          <p:nvPr/>
        </p:nvSpPr>
        <p:spPr>
          <a:xfrm>
            <a:off x="179640" y="260640"/>
            <a:ext cx="5760000" cy="22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«Угадайкино»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Рисунки - ребусы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38" name="Рисунок 7" descr=""/>
          <p:cNvPicPr/>
          <p:nvPr/>
        </p:nvPicPr>
        <p:blipFill>
          <a:blip r:embed="rId2"/>
          <a:stretch/>
        </p:blipFill>
        <p:spPr>
          <a:xfrm>
            <a:off x="4860000" y="332640"/>
            <a:ext cx="2666160" cy="250308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8" descr="https://proprikol.ru/wp-content/uploads/2020/12/kartinki-rebusy-45.jpg"/>
          <p:cNvPicPr/>
          <p:nvPr/>
        </p:nvPicPr>
        <p:blipFill>
          <a:blip r:embed="rId3"/>
          <a:stretch/>
        </p:blipFill>
        <p:spPr>
          <a:xfrm>
            <a:off x="5292000" y="980640"/>
            <a:ext cx="1242720" cy="8064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9" descr="C:\Users\Ekaterina\AppData\Local\Microsoft\Windows\Temporary Internet Files\Content.Word\20220221_152925.jpg"/>
          <p:cNvPicPr/>
          <p:nvPr/>
        </p:nvPicPr>
        <p:blipFill>
          <a:blip r:embed="rId4"/>
          <a:stretch/>
        </p:blipFill>
        <p:spPr>
          <a:xfrm>
            <a:off x="179640" y="3501000"/>
            <a:ext cx="4535640" cy="314676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0" descr="C:\Users\Ekaterina\AppData\Local\Microsoft\Windows\Temporary Internet Files\Content.Word\20220213_203021.jpg"/>
          <p:cNvPicPr/>
          <p:nvPr/>
        </p:nvPicPr>
        <p:blipFill>
          <a:blip r:embed="rId5"/>
          <a:stretch/>
        </p:blipFill>
        <p:spPr>
          <a:xfrm>
            <a:off x="5508000" y="3861000"/>
            <a:ext cx="3635280" cy="281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3"/>
          <p:cNvSpPr/>
          <p:nvPr/>
        </p:nvSpPr>
        <p:spPr>
          <a:xfrm>
            <a:off x="251640" y="201960"/>
            <a:ext cx="6264000" cy="271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«Небылицыно»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Выставка рисунков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«Небылицы вокруг нас»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47" name="Рисунок 7" descr=""/>
          <p:cNvPicPr/>
          <p:nvPr/>
        </p:nvPicPr>
        <p:blipFill>
          <a:blip r:embed="rId5"/>
          <a:stretch/>
        </p:blipFill>
        <p:spPr>
          <a:xfrm>
            <a:off x="5228640" y="2365200"/>
            <a:ext cx="2666160" cy="250308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8" descr="https://userdocs.ru/pars_docs/refs/97/96835/96835_html_44d01130.jpg"/>
          <p:cNvPicPr/>
          <p:nvPr/>
        </p:nvPicPr>
        <p:blipFill>
          <a:blip r:embed="rId6"/>
          <a:stretch/>
        </p:blipFill>
        <p:spPr>
          <a:xfrm>
            <a:off x="5617440" y="2750040"/>
            <a:ext cx="1463040" cy="89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3" descr="C:\Users\Ekaterina\Desktop\3 001.jpg"/>
          <p:cNvPicPr/>
          <p:nvPr/>
        </p:nvPicPr>
        <p:blipFill>
          <a:blip r:embed="rId1"/>
          <a:stretch/>
        </p:blipFill>
        <p:spPr>
          <a:xfrm>
            <a:off x="107640" y="0"/>
            <a:ext cx="2951640" cy="33760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4" descr="C:\Users\Ekaterina\Desktop\1 001 (2)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/>
        </p:blipFill>
        <p:spPr>
          <a:xfrm rot="5400000">
            <a:off x="4959000" y="-401760"/>
            <a:ext cx="3227760" cy="414432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5" descr="C:\Users\Ekaterina\Desktop\1 001.jpg"/>
          <p:cNvPicPr/>
          <p:nvPr/>
        </p:nvPicPr>
        <p:blipFill>
          <a:blip r:embed="rId4"/>
          <a:stretch/>
        </p:blipFill>
        <p:spPr>
          <a:xfrm rot="5400000">
            <a:off x="769320" y="3144240"/>
            <a:ext cx="3045600" cy="403164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6" descr="C:\Users\Ekaterina\Desktop\4 001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36000" y="3143520"/>
            <a:ext cx="2663640" cy="35395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2" descr=""/>
          <p:cNvPicPr/>
          <p:nvPr/>
        </p:nvPicPr>
        <p:blipFill>
          <a:blip r:embed="rId7"/>
          <a:stretch/>
        </p:blipFill>
        <p:spPr>
          <a:xfrm>
            <a:off x="2843640" y="1635120"/>
            <a:ext cx="1988280" cy="273456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7" descr="C:\Users\Ekaterina\Desktop\3 001.jpg"/>
          <p:cNvPicPr/>
          <p:nvPr/>
        </p:nvPicPr>
        <p:blipFill>
          <a:blip r:embed="rId8"/>
          <a:stretch/>
        </p:blipFill>
        <p:spPr>
          <a:xfrm>
            <a:off x="0" y="0"/>
            <a:ext cx="2951640" cy="33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56" name="Прямоугольник 3"/>
          <p:cNvSpPr/>
          <p:nvPr/>
        </p:nvSpPr>
        <p:spPr>
          <a:xfrm>
            <a:off x="467640" y="332640"/>
            <a:ext cx="648000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«Почтовая»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1f497d"/>
                </a:solidFill>
                <a:latin typeface="Calibri"/>
                <a:ea typeface="DejaVu Sans"/>
              </a:rPr>
              <a:t>Письмо ребёнку в будущее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7" name="Рисунок 7" descr="C:\Users\Екатерина\AppData\Local\Microsoft\Windows\INetCache\Content.Word\20220420_143051.jpg"/>
          <p:cNvPicPr/>
          <p:nvPr/>
        </p:nvPicPr>
        <p:blipFill>
          <a:blip r:embed="rId2"/>
          <a:stretch/>
        </p:blipFill>
        <p:spPr>
          <a:xfrm>
            <a:off x="179640" y="1628640"/>
            <a:ext cx="3504600" cy="2552040"/>
          </a:xfrm>
          <a:prstGeom prst="rect">
            <a:avLst/>
          </a:prstGeom>
          <a:ln w="9525">
            <a:noFill/>
          </a:ln>
        </p:spPr>
      </p:pic>
      <p:pic>
        <p:nvPicPr>
          <p:cNvPr id="158" name="Рисунок 9" descr="C:\Users\Екатерина\AppData\Local\Microsoft\Windows\INetCache\Content.Word\20220420_143059.jpg"/>
          <p:cNvPicPr/>
          <p:nvPr/>
        </p:nvPicPr>
        <p:blipFill>
          <a:blip r:embed="rId3"/>
          <a:stretch/>
        </p:blipFill>
        <p:spPr>
          <a:xfrm>
            <a:off x="323640" y="4293000"/>
            <a:ext cx="3142440" cy="2237760"/>
          </a:xfrm>
          <a:prstGeom prst="rect">
            <a:avLst/>
          </a:prstGeom>
          <a:ln w="9525">
            <a:noFill/>
          </a:ln>
        </p:spPr>
      </p:pic>
      <p:pic>
        <p:nvPicPr>
          <p:cNvPr id="159" name="Рисунок 10" descr="C:\Users\Екатерина\AppData\Local\Microsoft\Windows\INetCache\Content.Word\20220419_112108.jpg"/>
          <p:cNvPicPr/>
          <p:nvPr/>
        </p:nvPicPr>
        <p:blipFill>
          <a:blip r:embed="rId4"/>
          <a:stretch/>
        </p:blipFill>
        <p:spPr>
          <a:xfrm rot="5400000">
            <a:off x="4638600" y="1346400"/>
            <a:ext cx="3446280" cy="3002400"/>
          </a:xfrm>
          <a:prstGeom prst="rect">
            <a:avLst/>
          </a:prstGeom>
          <a:ln w="9525">
            <a:noFill/>
          </a:ln>
        </p:spPr>
      </p:pic>
      <p:pic>
        <p:nvPicPr>
          <p:cNvPr id="160" name="Рисунок 11" descr=""/>
          <p:cNvPicPr/>
          <p:nvPr/>
        </p:nvPicPr>
        <p:blipFill>
          <a:blip r:embed="rId5"/>
          <a:stretch/>
        </p:blipFill>
        <p:spPr>
          <a:xfrm>
            <a:off x="4284000" y="4581000"/>
            <a:ext cx="2519640" cy="227628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12" descr=""/>
          <p:cNvPicPr/>
          <p:nvPr/>
        </p:nvPicPr>
        <p:blipFill>
          <a:blip r:embed="rId6"/>
          <a:stretch/>
        </p:blipFill>
        <p:spPr>
          <a:xfrm>
            <a:off x="4716000" y="5157360"/>
            <a:ext cx="1179720" cy="86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угольник 3"/>
          <p:cNvSpPr/>
          <p:nvPr/>
        </p:nvSpPr>
        <p:spPr>
          <a:xfrm>
            <a:off x="281160" y="332640"/>
            <a:ext cx="6480000" cy="36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«Выпускная»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Выпускной бал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Итоговое мероприятие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«В стране сказок»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67" name="Рисунок 7" descr=""/>
          <p:cNvPicPr/>
          <p:nvPr/>
        </p:nvPicPr>
        <p:blipFill>
          <a:blip r:embed="rId5"/>
          <a:stretch/>
        </p:blipFill>
        <p:spPr>
          <a:xfrm>
            <a:off x="5076000" y="116640"/>
            <a:ext cx="2666160" cy="250308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8" descr=""/>
          <p:cNvPicPr/>
          <p:nvPr/>
        </p:nvPicPr>
        <p:blipFill>
          <a:blip r:embed="rId6"/>
          <a:stretch/>
        </p:blipFill>
        <p:spPr>
          <a:xfrm>
            <a:off x="5508000" y="548640"/>
            <a:ext cx="996120" cy="101412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11" descr="C:\Users\Екатерина\Desktop\новое в 22-23уч г\проект букроссинг\К проекту\Знатоки сказок\квест-игра В стране сказок\IMG-84b654794a84f5d9726345e45913f62c-V.jpg"/>
          <p:cNvPicPr/>
          <p:nvPr/>
        </p:nvPicPr>
        <p:blipFill>
          <a:blip r:embed="rId7"/>
          <a:stretch/>
        </p:blipFill>
        <p:spPr>
          <a:xfrm>
            <a:off x="4716000" y="2781000"/>
            <a:ext cx="3167640" cy="3743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3"/>
          <p:cNvSpPr/>
          <p:nvPr/>
        </p:nvSpPr>
        <p:spPr>
          <a:xfrm>
            <a:off x="3572280" y="2141280"/>
            <a:ext cx="208764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Picture 4" descr="https://catherineasquithgallery.com/uploads/posts/2021-02/1612768162_19-p-fon-golubogo-neba-dlya-fotoshopa-23.jpg"/>
          <p:cNvPicPr/>
          <p:nvPr/>
        </p:nvPicPr>
        <p:blipFill>
          <a:blip r:embed="rId1"/>
          <a:stretch/>
        </p:blipFill>
        <p:spPr>
          <a:xfrm>
            <a:off x="0" y="0"/>
            <a:ext cx="9143280" cy="436428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4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13320" y="4213080"/>
            <a:ext cx="3587040" cy="264420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6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3492000" y="4213080"/>
            <a:ext cx="2807640" cy="26258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7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6280920" y="4200480"/>
            <a:ext cx="2807640" cy="262584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8" descr="https://desano.ru/uploads/catalog/2332/NS-11111.jpg"/>
          <p:cNvPicPr/>
          <p:nvPr/>
        </p:nvPicPr>
        <p:blipFill>
          <a:blip r:embed="rId5"/>
          <a:stretch/>
        </p:blipFill>
        <p:spPr>
          <a:xfrm flipH="1">
            <a:off x="1873440" y="4730760"/>
            <a:ext cx="761760" cy="108468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0" descr="https://phonoteka.org/uploads/posts/2021-04/1619375762_14-phonoteka_org-p-fon-dlya-roditelskogo-sobraniya-v-detskom-22.jpg"/>
          <p:cNvPicPr/>
          <p:nvPr/>
        </p:nvPicPr>
        <p:blipFill>
          <a:blip r:embed="rId6"/>
          <a:stretch/>
        </p:blipFill>
        <p:spPr>
          <a:xfrm>
            <a:off x="4140000" y="4881240"/>
            <a:ext cx="1871640" cy="106740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1" descr="https://phonoteka.org/uploads/posts/2021-04/1619375762_14-phonoteka_org-p-fon-dlya-roditelskogo-sobraniya-v-detskom-22.jpg"/>
          <p:cNvPicPr/>
          <p:nvPr/>
        </p:nvPicPr>
        <p:blipFill>
          <a:blip r:embed="rId7"/>
          <a:stretch/>
        </p:blipFill>
        <p:spPr>
          <a:xfrm>
            <a:off x="6948360" y="4866480"/>
            <a:ext cx="1871640" cy="10674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2" descr="https://im0-tub-ru.yandex.net/i?id=7abcee76336d5753b6e6ee4bdb5a550b&amp;ref=rim&amp;n=33&amp;w=150&amp;h=150"/>
          <p:cNvPicPr/>
          <p:nvPr/>
        </p:nvPicPr>
        <p:blipFill>
          <a:blip r:embed="rId8"/>
          <a:stretch/>
        </p:blipFill>
        <p:spPr>
          <a:xfrm>
            <a:off x="2775240" y="4866480"/>
            <a:ext cx="575280" cy="89136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3"/>
          <p:cNvSpPr/>
          <p:nvPr/>
        </p:nvSpPr>
        <p:spPr>
          <a:xfrm>
            <a:off x="1619640" y="1556640"/>
            <a:ext cx="6264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c00000"/>
                </a:solidFill>
                <a:latin typeface="Calibri"/>
                <a:ea typeface="DejaVu Sans"/>
              </a:rPr>
              <a:t>Спасибо за внимание!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0" name="TextBox 14"/>
          <p:cNvSpPr/>
          <p:nvPr/>
        </p:nvSpPr>
        <p:spPr>
          <a:xfrm>
            <a:off x="6907320" y="5157360"/>
            <a:ext cx="223596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Учитель-логопед МАДОУ № 322 «Морозко»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Гурова Екатерина Юрьевна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3"/>
          <p:cNvSpPr/>
          <p:nvPr/>
        </p:nvSpPr>
        <p:spPr>
          <a:xfrm>
            <a:off x="3572280" y="2141280"/>
            <a:ext cx="208764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Picture 4" descr="https://catherineasquithgallery.com/uploads/posts/2021-02/1612768162_19-p-fon-golubogo-neba-dlya-fotoshopa-23.jpg"/>
          <p:cNvPicPr/>
          <p:nvPr/>
        </p:nvPicPr>
        <p:blipFill>
          <a:blip r:embed="rId1"/>
          <a:stretch/>
        </p:blipFill>
        <p:spPr>
          <a:xfrm>
            <a:off x="0" y="0"/>
            <a:ext cx="9143280" cy="4364280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4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13320" y="4213080"/>
            <a:ext cx="3587040" cy="264420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6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3492000" y="4213080"/>
            <a:ext cx="2807640" cy="262584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7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6280920" y="4200480"/>
            <a:ext cx="2807640" cy="262584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8" descr="https://desano.ru/uploads/catalog/2332/NS-11111.jpg"/>
          <p:cNvPicPr/>
          <p:nvPr/>
        </p:nvPicPr>
        <p:blipFill>
          <a:blip r:embed="rId5"/>
          <a:stretch/>
        </p:blipFill>
        <p:spPr>
          <a:xfrm flipH="1">
            <a:off x="1873440" y="4730760"/>
            <a:ext cx="761760" cy="108468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9" descr="https://im0-tub-ru.yandex.net/i?id=b59269d3c5374c172ee3f35127c448f4&amp;ref=rim&amp;n=33&amp;w=150&amp;h=150"/>
          <p:cNvPicPr/>
          <p:nvPr/>
        </p:nvPicPr>
        <p:blipFill>
          <a:blip r:embed="rId6"/>
          <a:stretch/>
        </p:blipFill>
        <p:spPr>
          <a:xfrm rot="21250200">
            <a:off x="2915640" y="4880880"/>
            <a:ext cx="330840" cy="78300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10" descr="https://phonoteka.org/uploads/posts/2021-04/1619375762_14-phonoteka_org-p-fon-dlya-roditelskogo-sobraniya-v-detskom-22.jpg"/>
          <p:cNvPicPr/>
          <p:nvPr/>
        </p:nvPicPr>
        <p:blipFill>
          <a:blip r:embed="rId7"/>
          <a:stretch/>
        </p:blipFill>
        <p:spPr>
          <a:xfrm>
            <a:off x="4140000" y="4881240"/>
            <a:ext cx="1871640" cy="106740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11" descr="https://phonoteka.org/uploads/posts/2021-04/1619375762_14-phonoteka_org-p-fon-dlya-roditelskogo-sobraniya-v-detskom-22.jpg"/>
          <p:cNvPicPr/>
          <p:nvPr/>
        </p:nvPicPr>
        <p:blipFill>
          <a:blip r:embed="rId8"/>
          <a:stretch/>
        </p:blipFill>
        <p:spPr>
          <a:xfrm>
            <a:off x="6948360" y="4866480"/>
            <a:ext cx="1871640" cy="1067400"/>
          </a:xfrm>
          <a:prstGeom prst="rect">
            <a:avLst/>
          </a:prstGeom>
          <a:ln w="0">
            <a:noFill/>
          </a:ln>
        </p:spPr>
      </p:pic>
      <p:sp>
        <p:nvSpPr>
          <p:cNvPr id="57" name="TextBox 2"/>
          <p:cNvSpPr/>
          <p:nvPr/>
        </p:nvSpPr>
        <p:spPr>
          <a:xfrm>
            <a:off x="670680" y="571680"/>
            <a:ext cx="829620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«В новом учебном году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 </a:t>
            </a: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путешествуем с Буратино»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59" name="TextBox 7"/>
          <p:cNvSpPr/>
          <p:nvPr/>
        </p:nvSpPr>
        <p:spPr>
          <a:xfrm>
            <a:off x="323640" y="188640"/>
            <a:ext cx="6840000" cy="31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«Повторялкино»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«Я знаю, что…»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Игра «Камни сохрани –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наклейку получи»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60" name="Рисунок 9" descr=""/>
          <p:cNvPicPr/>
          <p:nvPr/>
        </p:nvPicPr>
        <p:blipFill>
          <a:blip r:embed="rId2"/>
          <a:stretch/>
        </p:blipFill>
        <p:spPr>
          <a:xfrm>
            <a:off x="5148000" y="1855800"/>
            <a:ext cx="2647080" cy="2499120"/>
          </a:xfrm>
          <a:prstGeom prst="rect">
            <a:avLst/>
          </a:prstGeom>
          <a:ln w="0">
            <a:noFill/>
          </a:ln>
        </p:spPr>
      </p:pic>
      <p:sp>
        <p:nvSpPr>
          <p:cNvPr id="61" name="TextBox 10"/>
          <p:cNvSpPr/>
          <p:nvPr/>
        </p:nvSpPr>
        <p:spPr>
          <a:xfrm>
            <a:off x="5670360" y="2349000"/>
            <a:ext cx="12952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f497d"/>
                </a:solidFill>
                <a:latin typeface="Calibri"/>
                <a:ea typeface="DejaVu Sans"/>
              </a:rPr>
              <a:t>«Я знаю, что…»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2" name="Рисунок 11" descr="https://desano.ru/uploads/catalog/2332/NS-11111.jpg"/>
          <p:cNvPicPr/>
          <p:nvPr/>
        </p:nvPicPr>
        <p:blipFill>
          <a:blip r:embed="rId3"/>
          <a:stretch/>
        </p:blipFill>
        <p:spPr>
          <a:xfrm flipH="1">
            <a:off x="6091560" y="2991600"/>
            <a:ext cx="761760" cy="10393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4" descr=""/>
          <p:cNvPicPr/>
          <p:nvPr/>
        </p:nvPicPr>
        <p:blipFill>
          <a:blip r:embed="rId4"/>
          <a:stretch/>
        </p:blipFill>
        <p:spPr>
          <a:xfrm>
            <a:off x="332280" y="3414240"/>
            <a:ext cx="5048640" cy="32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sp>
        <p:nvSpPr>
          <p:cNvPr id="66" name="TextBox 3"/>
          <p:cNvSpPr/>
          <p:nvPr/>
        </p:nvSpPr>
        <p:spPr>
          <a:xfrm>
            <a:off x="117720" y="116640"/>
            <a:ext cx="7317720" cy="23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«Алфавитово»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Украсим букву картинками, названия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которых начинаются на изучаемый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звук.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67" name="Рисунок 7" descr=""/>
          <p:cNvPicPr/>
          <p:nvPr/>
        </p:nvPicPr>
        <p:blipFill>
          <a:blip r:embed="rId3"/>
          <a:stretch/>
        </p:blipFill>
        <p:spPr>
          <a:xfrm>
            <a:off x="90000" y="2369160"/>
            <a:ext cx="2647080" cy="2499120"/>
          </a:xfrm>
          <a:prstGeom prst="rect">
            <a:avLst/>
          </a:prstGeom>
          <a:ln w="0">
            <a:noFill/>
          </a:ln>
        </p:spPr>
      </p:pic>
      <p:pic>
        <p:nvPicPr>
          <p:cNvPr id="68" name="Рисунок 8" descr="https://st2.depositphotos.com/9389136/12427/i/950/depositphotos_124273332-stock-photo-letter-of-the-cyrillic-russian.jpg"/>
          <p:cNvPicPr/>
          <p:nvPr/>
        </p:nvPicPr>
        <p:blipFill>
          <a:blip r:embed="rId4"/>
          <a:stretch/>
        </p:blipFill>
        <p:spPr>
          <a:xfrm>
            <a:off x="606960" y="2829960"/>
            <a:ext cx="806400" cy="80640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9" descr=""/>
          <p:cNvPicPr/>
          <p:nvPr/>
        </p:nvPicPr>
        <p:blipFill>
          <a:blip r:embed="rId5"/>
          <a:stretch/>
        </p:blipFill>
        <p:spPr>
          <a:xfrm>
            <a:off x="538920" y="3619080"/>
            <a:ext cx="942120" cy="94212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10" descr="F:\Новый уч год 21-22\фото детей\декабрь\20211122_145701.jpg"/>
          <p:cNvPicPr/>
          <p:nvPr/>
        </p:nvPicPr>
        <p:blipFill>
          <a:blip r:embed="rId6"/>
          <a:stretch/>
        </p:blipFill>
        <p:spPr>
          <a:xfrm rot="5400000">
            <a:off x="5059800" y="3830040"/>
            <a:ext cx="3209040" cy="240660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11" descr=""/>
          <p:cNvPicPr/>
          <p:nvPr/>
        </p:nvPicPr>
        <p:blipFill>
          <a:blip r:embed="rId7"/>
          <a:stretch/>
        </p:blipFill>
        <p:spPr>
          <a:xfrm>
            <a:off x="3204000" y="2361240"/>
            <a:ext cx="2104200" cy="339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sp>
        <p:nvSpPr>
          <p:cNvPr id="74" name="TextBox 3"/>
          <p:cNvSpPr/>
          <p:nvPr/>
        </p:nvSpPr>
        <p:spPr>
          <a:xfrm>
            <a:off x="123480" y="116640"/>
            <a:ext cx="8364600" cy="14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«Алфавитово»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Изготовление букв на фетре. Создание панно.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75" name="Рисунок 7" descr=""/>
          <p:cNvPicPr/>
          <p:nvPr/>
        </p:nvPicPr>
        <p:blipFill>
          <a:blip r:embed="rId3"/>
          <a:stretch/>
        </p:blipFill>
        <p:spPr>
          <a:xfrm>
            <a:off x="90000" y="2369160"/>
            <a:ext cx="2647080" cy="249912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8" descr="https://st2.depositphotos.com/9389136/12427/i/950/depositphotos_124273332-stock-photo-letter-of-the-cyrillic-russian.jpg"/>
          <p:cNvPicPr/>
          <p:nvPr/>
        </p:nvPicPr>
        <p:blipFill>
          <a:blip r:embed="rId4"/>
          <a:stretch/>
        </p:blipFill>
        <p:spPr>
          <a:xfrm>
            <a:off x="606960" y="2829960"/>
            <a:ext cx="806400" cy="80640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9" descr=""/>
          <p:cNvPicPr/>
          <p:nvPr/>
        </p:nvPicPr>
        <p:blipFill>
          <a:blip r:embed="rId5"/>
          <a:stretch/>
        </p:blipFill>
        <p:spPr>
          <a:xfrm>
            <a:off x="538920" y="3619080"/>
            <a:ext cx="942120" cy="94212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12" descr="IMG-9abf272d15851e459619dc871fbb4fbd-V"/>
          <p:cNvPicPr/>
          <p:nvPr/>
        </p:nvPicPr>
        <p:blipFill>
          <a:blip r:embed="rId6"/>
          <a:stretch/>
        </p:blipFill>
        <p:spPr>
          <a:xfrm>
            <a:off x="2915640" y="1917000"/>
            <a:ext cx="4584600" cy="4678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-1368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4"/>
          <p:cNvSpPr/>
          <p:nvPr/>
        </p:nvSpPr>
        <p:spPr>
          <a:xfrm>
            <a:off x="539640" y="476640"/>
            <a:ext cx="6696000" cy="23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«Сказкино»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Изготовление игр-бродилок по сказкам с артикуляционными упражнениями.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4" name="Рисунок 7" descr=""/>
          <p:cNvPicPr/>
          <p:nvPr/>
        </p:nvPicPr>
        <p:blipFill>
          <a:blip r:embed="rId5"/>
          <a:stretch/>
        </p:blipFill>
        <p:spPr>
          <a:xfrm>
            <a:off x="4356000" y="2277000"/>
            <a:ext cx="2647080" cy="249912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8" descr="https://cf.ppt-online.org/files/slide/b/bNO2RcLt3nX8KI14F5oSD0gwWdzfyeACr9hvmu/slide-2.jpg"/>
          <p:cNvPicPr/>
          <p:nvPr/>
        </p:nvPicPr>
        <p:blipFill>
          <a:blip r:embed="rId6"/>
          <a:stretch/>
        </p:blipFill>
        <p:spPr>
          <a:xfrm>
            <a:off x="4644000" y="2925000"/>
            <a:ext cx="1546200" cy="86220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2" descr="20211119_111850"/>
          <p:cNvPicPr/>
          <p:nvPr/>
        </p:nvPicPr>
        <p:blipFill>
          <a:blip r:embed="rId7"/>
          <a:stretch/>
        </p:blipFill>
        <p:spPr>
          <a:xfrm>
            <a:off x="467640" y="2853000"/>
            <a:ext cx="2770920" cy="208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4"/>
          <p:cNvSpPr/>
          <p:nvPr/>
        </p:nvSpPr>
        <p:spPr>
          <a:xfrm>
            <a:off x="251640" y="260640"/>
            <a:ext cx="669600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«Сказкино» 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90" name="Рисунок 10" descr="C:\Users\Home\AppData\Local\Microsoft\Windows\Temporary Internet Files\Content.Word\20211119_205458.jpg"/>
          <p:cNvPicPr/>
          <p:nvPr/>
        </p:nvPicPr>
        <p:blipFill>
          <a:blip r:embed="rId3"/>
          <a:stretch/>
        </p:blipFill>
        <p:spPr>
          <a:xfrm rot="16200000">
            <a:off x="35640" y="1341720"/>
            <a:ext cx="4103640" cy="338364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11" descr=""/>
          <p:cNvPicPr/>
          <p:nvPr/>
        </p:nvPicPr>
        <p:blipFill>
          <a:blip r:embed="rId4"/>
          <a:stretch/>
        </p:blipFill>
        <p:spPr>
          <a:xfrm>
            <a:off x="6578640" y="0"/>
            <a:ext cx="2564640" cy="335268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12" descr="C:\Users\Home\AppData\Local\Microsoft\Windows\Temporary Internet Files\Content.Word\20211119_111912.jpg"/>
          <p:cNvPicPr/>
          <p:nvPr/>
        </p:nvPicPr>
        <p:blipFill>
          <a:blip r:embed="rId5"/>
          <a:stretch/>
        </p:blipFill>
        <p:spPr>
          <a:xfrm>
            <a:off x="5240160" y="3645000"/>
            <a:ext cx="3903120" cy="283032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3" descr="20211122_150023"/>
          <p:cNvPicPr/>
          <p:nvPr/>
        </p:nvPicPr>
        <p:blipFill>
          <a:blip r:embed="rId6"/>
          <a:stretch/>
        </p:blipFill>
        <p:spPr>
          <a:xfrm>
            <a:off x="2555640" y="3954240"/>
            <a:ext cx="2903040" cy="290304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2" descr="20211119_111850"/>
          <p:cNvPicPr/>
          <p:nvPr/>
        </p:nvPicPr>
        <p:blipFill>
          <a:blip r:embed="rId7"/>
          <a:stretch/>
        </p:blipFill>
        <p:spPr>
          <a:xfrm>
            <a:off x="3852000" y="1052640"/>
            <a:ext cx="2770920" cy="208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-1368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4"/>
          <p:cNvSpPr/>
          <p:nvPr/>
        </p:nvSpPr>
        <p:spPr>
          <a:xfrm>
            <a:off x="323640" y="188640"/>
            <a:ext cx="6696000" cy="18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«Сказкино»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Изготовление моделей к теневому театру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00" name="Рисунок 7" descr=""/>
          <p:cNvPicPr/>
          <p:nvPr/>
        </p:nvPicPr>
        <p:blipFill>
          <a:blip r:embed="rId5"/>
          <a:stretch/>
        </p:blipFill>
        <p:spPr>
          <a:xfrm>
            <a:off x="323640" y="2133000"/>
            <a:ext cx="2647080" cy="249912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8" descr="https://cf.ppt-online.org/files/slide/b/bNO2RcLt3nX8KI14F5oSD0gwWdzfyeACr9hvmu/slide-2.jpg"/>
          <p:cNvPicPr/>
          <p:nvPr/>
        </p:nvPicPr>
        <p:blipFill>
          <a:blip r:embed="rId6"/>
          <a:stretch/>
        </p:blipFill>
        <p:spPr>
          <a:xfrm>
            <a:off x="683640" y="2709000"/>
            <a:ext cx="1546200" cy="8622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4" descr="20221209_192945"/>
          <p:cNvPicPr/>
          <p:nvPr/>
        </p:nvPicPr>
        <p:blipFill>
          <a:blip r:embed="rId7"/>
          <a:stretch/>
        </p:blipFill>
        <p:spPr>
          <a:xfrm>
            <a:off x="3348000" y="1772640"/>
            <a:ext cx="4031640" cy="4277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" descr="https://phonoteka.org/uploads/posts/2021-04/1619375762_14-phonoteka_org-p-fon-dlya-roditelskogo-sobraniya-v-detskom-22.jpg"/>
          <p:cNvPicPr/>
          <p:nvPr/>
        </p:nvPicPr>
        <p:blipFill>
          <a:blip r:embed="rId1"/>
          <a:stretch/>
        </p:blipFill>
        <p:spPr>
          <a:xfrm>
            <a:off x="0" y="-1368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2" descr="https://ds04.infourok.ru/uploads/ex/028b/0017822a-85202a04/hello_html_65c3183.jpg"/>
          <p:cNvPicPr/>
          <p:nvPr/>
        </p:nvPicPr>
        <p:blipFill>
          <a:blip r:embed="rId2"/>
          <a:stretch/>
        </p:blipFill>
        <p:spPr>
          <a:xfrm>
            <a:off x="323640" y="4869000"/>
            <a:ext cx="2663640" cy="177984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5" descr="https://i.pinimg.com/originals/96/35/5a/96355aa9c25a4d5701c76d5145ef7e9a.jpg"/>
          <p:cNvPicPr/>
          <p:nvPr/>
        </p:nvPicPr>
        <p:blipFill>
          <a:blip r:embed="rId3"/>
          <a:stretch/>
        </p:blipFill>
        <p:spPr>
          <a:xfrm>
            <a:off x="2988000" y="4746240"/>
            <a:ext cx="2240280" cy="190296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6" descr="https://i.pinimg.com/originals/96/35/5a/96355aa9c25a4d5701c76d5145ef7e9a.jpg"/>
          <p:cNvPicPr/>
          <p:nvPr/>
        </p:nvPicPr>
        <p:blipFill>
          <a:blip r:embed="rId4"/>
          <a:stretch/>
        </p:blipFill>
        <p:spPr>
          <a:xfrm>
            <a:off x="5228640" y="4746240"/>
            <a:ext cx="2240280" cy="190296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4"/>
          <p:cNvSpPr/>
          <p:nvPr/>
        </p:nvSpPr>
        <p:spPr>
          <a:xfrm>
            <a:off x="323640" y="188640"/>
            <a:ext cx="6696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Станция «Сказкино»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5400" spc="-1" strike="noStrike">
              <a:latin typeface="Arial"/>
            </a:endParaRPr>
          </a:p>
        </p:txBody>
      </p:sp>
      <p:pic>
        <p:nvPicPr>
          <p:cNvPr id="108" name="Рисунок 9" descr="C:\Users\Екатерина\AppData\Local\Microsoft\Windows\INetCache\Content.Word\IMG-ca6e498ed993369ccbe47f8ff551b933-V.JPG"/>
          <p:cNvPicPr/>
          <p:nvPr/>
        </p:nvPicPr>
        <p:blipFill>
          <a:blip r:embed="rId5"/>
          <a:stretch/>
        </p:blipFill>
        <p:spPr>
          <a:xfrm>
            <a:off x="467640" y="1484640"/>
            <a:ext cx="2447640" cy="3108240"/>
          </a:xfrm>
          <a:prstGeom prst="rect">
            <a:avLst/>
          </a:prstGeom>
          <a:ln w="9525">
            <a:noFill/>
          </a:ln>
        </p:spPr>
      </p:pic>
      <p:pic>
        <p:nvPicPr>
          <p:cNvPr id="109" name="Рисунок 10" descr="C:\Users\Екатерина\AppData\Local\Microsoft\Windows\INetCache\Content.Word\IMG-0d242309d1e883ed4466770a052ac78a-V.JPG"/>
          <p:cNvPicPr/>
          <p:nvPr/>
        </p:nvPicPr>
        <p:blipFill>
          <a:blip r:embed="rId6"/>
          <a:stretch/>
        </p:blipFill>
        <p:spPr>
          <a:xfrm>
            <a:off x="3420000" y="1196640"/>
            <a:ext cx="3671640" cy="3189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Application>LibreOffice/7.2.1.2$Windows_X86_64 LibreOffice_project/87b77fad49947c1441b67c559c339af8f3517e22</Application>
  <AppVersion>15.0000</AppVersion>
  <Words>225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2021-09-04T16:06:30Z</dcterms:created>
  <dc:creator>Home</dc:creator>
  <dc:description/>
  <dc:language>ru-RU</dc:language>
  <cp:lastModifiedBy/>
  <dcterms:modified xsi:type="dcterms:W3CDTF">2022-12-20T11:25:23Z</dcterms:modified>
  <cp:revision>67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19</vt:i4>
  </property>
</Properties>
</file>