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</p:sldMasterIdLst>
  <p:notesMasterIdLst>
    <p:notesMasterId r:id="rId50"/>
  </p:notesMasterIdLst>
  <p:sldIdLst>
    <p:sldId id="256" r:id="rId8"/>
    <p:sldId id="308" r:id="rId9"/>
    <p:sldId id="318" r:id="rId10"/>
    <p:sldId id="277" r:id="rId11"/>
    <p:sldId id="300" r:id="rId12"/>
    <p:sldId id="298" r:id="rId13"/>
    <p:sldId id="258" r:id="rId14"/>
    <p:sldId id="259" r:id="rId15"/>
    <p:sldId id="279" r:id="rId16"/>
    <p:sldId id="309" r:id="rId17"/>
    <p:sldId id="280" r:id="rId18"/>
    <p:sldId id="293" r:id="rId19"/>
    <p:sldId id="283" r:id="rId20"/>
    <p:sldId id="285" r:id="rId21"/>
    <p:sldId id="319" r:id="rId22"/>
    <p:sldId id="286" r:id="rId23"/>
    <p:sldId id="295" r:id="rId24"/>
    <p:sldId id="322" r:id="rId25"/>
    <p:sldId id="320" r:id="rId26"/>
    <p:sldId id="321" r:id="rId27"/>
    <p:sldId id="296" r:id="rId28"/>
    <p:sldId id="294" r:id="rId29"/>
    <p:sldId id="287" r:id="rId30"/>
    <p:sldId id="316" r:id="rId31"/>
    <p:sldId id="324" r:id="rId32"/>
    <p:sldId id="301" r:id="rId33"/>
    <p:sldId id="284" r:id="rId34"/>
    <p:sldId id="299" r:id="rId35"/>
    <p:sldId id="310" r:id="rId36"/>
    <p:sldId id="288" r:id="rId37"/>
    <p:sldId id="311" r:id="rId38"/>
    <p:sldId id="312" r:id="rId39"/>
    <p:sldId id="290" r:id="rId40"/>
    <p:sldId id="292" r:id="rId41"/>
    <p:sldId id="323" r:id="rId42"/>
    <p:sldId id="291" r:id="rId43"/>
    <p:sldId id="314" r:id="rId44"/>
    <p:sldId id="315" r:id="rId45"/>
    <p:sldId id="325" r:id="rId46"/>
    <p:sldId id="313" r:id="rId47"/>
    <p:sldId id="317" r:id="rId48"/>
    <p:sldId id="267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36" autoAdjust="0"/>
  </p:normalViewPr>
  <p:slideViewPr>
    <p:cSldViewPr>
      <p:cViewPr varScale="1">
        <p:scale>
          <a:sx n="79" d="100"/>
          <a:sy n="79" d="100"/>
        </p:scale>
        <p:origin x="-121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50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8" Type="http://schemas.openxmlformats.org/officeDocument/2006/relationships/slide" Target="slides/slide1.xml"/><Relationship Id="rId5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FF1E48-5FBF-484C-A178-5A4CB5D4A593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92660236-AFDE-478C-BE54-02A4AAA67496}">
      <dgm:prSet phldrT="[Текст]"/>
      <dgm:spPr/>
      <dgm:t>
        <a:bodyPr/>
        <a:lstStyle/>
        <a:p>
          <a:r>
            <a:rPr lang="ru-RU" b="1" dirty="0" smtClean="0"/>
            <a:t>Личностные</a:t>
          </a:r>
          <a:endParaRPr lang="ru-RU" b="1" dirty="0"/>
        </a:p>
      </dgm:t>
    </dgm:pt>
    <dgm:pt modelId="{14267F05-9F9E-4237-9E49-AEBA207B337A}" type="parTrans" cxnId="{46E22C6C-6ECA-4776-9608-BE9DDD76AC18}">
      <dgm:prSet/>
      <dgm:spPr/>
    </dgm:pt>
    <dgm:pt modelId="{8D9619DD-2274-49CD-8CBC-3200EDE23527}" type="sibTrans" cxnId="{46E22C6C-6ECA-4776-9608-BE9DDD76AC18}">
      <dgm:prSet/>
      <dgm:spPr/>
    </dgm:pt>
    <dgm:pt modelId="{C6D99C2A-0B9C-4D3F-88F9-E8E7CC00F611}">
      <dgm:prSet phldrT="[Текст]" custT="1"/>
      <dgm:spPr/>
      <dgm:t>
        <a:bodyPr/>
        <a:lstStyle/>
        <a:p>
          <a:r>
            <a:rPr lang="ru-RU" sz="2400" b="1" dirty="0" err="1" smtClean="0"/>
            <a:t>Метапредметные</a:t>
          </a:r>
          <a:r>
            <a:rPr lang="ru-RU" sz="2400" b="1" dirty="0" smtClean="0"/>
            <a:t>:</a:t>
          </a:r>
        </a:p>
        <a:p>
          <a:r>
            <a:rPr lang="ru-RU" sz="2400" dirty="0" smtClean="0"/>
            <a:t>Познавательные УУД</a:t>
          </a:r>
        </a:p>
        <a:p>
          <a:r>
            <a:rPr lang="ru-RU" sz="2400" dirty="0" smtClean="0"/>
            <a:t>Регулятивные УУД</a:t>
          </a:r>
        </a:p>
        <a:p>
          <a:r>
            <a:rPr lang="ru-RU" sz="2400" dirty="0" smtClean="0"/>
            <a:t>Коммуникативные УУД</a:t>
          </a:r>
          <a:endParaRPr lang="ru-RU" sz="2400" dirty="0"/>
        </a:p>
      </dgm:t>
    </dgm:pt>
    <dgm:pt modelId="{3B780F72-EFF2-4A56-AC6D-6B0967B78435}" type="parTrans" cxnId="{E98F357B-E553-45A1-A996-F65E162E4544}">
      <dgm:prSet/>
      <dgm:spPr/>
    </dgm:pt>
    <dgm:pt modelId="{5AE74EEB-4DFB-4467-8F1F-33592C15C9AE}" type="sibTrans" cxnId="{E98F357B-E553-45A1-A996-F65E162E4544}">
      <dgm:prSet/>
      <dgm:spPr/>
    </dgm:pt>
    <dgm:pt modelId="{CF0021B4-2BA9-4E0A-B285-A78311801B4E}">
      <dgm:prSet phldrT="[Текст]"/>
      <dgm:spPr/>
      <dgm:t>
        <a:bodyPr/>
        <a:lstStyle/>
        <a:p>
          <a:r>
            <a:rPr lang="ru-RU" b="1" dirty="0" smtClean="0"/>
            <a:t>Предметные</a:t>
          </a:r>
          <a:endParaRPr lang="ru-RU" b="1" dirty="0"/>
        </a:p>
      </dgm:t>
    </dgm:pt>
    <dgm:pt modelId="{D8AD9E83-6DF0-46FA-A783-E23679F13FF1}" type="parTrans" cxnId="{5E2694C7-8BF6-410A-BE93-E48C26418D0F}">
      <dgm:prSet/>
      <dgm:spPr/>
    </dgm:pt>
    <dgm:pt modelId="{9DBE5637-28E2-4BD8-834E-961FBA48D26A}" type="sibTrans" cxnId="{5E2694C7-8BF6-410A-BE93-E48C26418D0F}">
      <dgm:prSet/>
      <dgm:spPr/>
    </dgm:pt>
    <dgm:pt modelId="{C081E371-3452-459A-8A22-9EA0E08ECF55}" type="pres">
      <dgm:prSet presAssocID="{FDFF1E48-5FBF-484C-A178-5A4CB5D4A593}" presName="compositeShape" presStyleCnt="0">
        <dgm:presLayoutVars>
          <dgm:dir/>
          <dgm:resizeHandles/>
        </dgm:presLayoutVars>
      </dgm:prSet>
      <dgm:spPr/>
    </dgm:pt>
    <dgm:pt modelId="{D58F852E-AF05-4567-A2E7-F0452E95B6C2}" type="pres">
      <dgm:prSet presAssocID="{FDFF1E48-5FBF-484C-A178-5A4CB5D4A593}" presName="pyramid" presStyleLbl="node1" presStyleIdx="0" presStyleCnt="1"/>
      <dgm:spPr/>
    </dgm:pt>
    <dgm:pt modelId="{59804E84-BC49-497D-A657-A71463F453B6}" type="pres">
      <dgm:prSet presAssocID="{FDFF1E48-5FBF-484C-A178-5A4CB5D4A593}" presName="theList" presStyleCnt="0"/>
      <dgm:spPr/>
    </dgm:pt>
    <dgm:pt modelId="{B5751750-2BCB-4F3F-A60F-D560692522B9}" type="pres">
      <dgm:prSet presAssocID="{92660236-AFDE-478C-BE54-02A4AAA67496}" presName="aNode" presStyleLbl="fgAcc1" presStyleIdx="0" presStyleCnt="3" custScaleX="123506" custScaleY="487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DD7DD0-B86C-4B55-B8DC-721BF5905123}" type="pres">
      <dgm:prSet presAssocID="{92660236-AFDE-478C-BE54-02A4AAA67496}" presName="aSpace" presStyleCnt="0"/>
      <dgm:spPr/>
    </dgm:pt>
    <dgm:pt modelId="{D6453CF0-8635-49B4-84C9-D361D34AA777}" type="pres">
      <dgm:prSet presAssocID="{C6D99C2A-0B9C-4D3F-88F9-E8E7CC00F611}" presName="aNode" presStyleLbl="fgAcc1" presStyleIdx="1" presStyleCnt="3" custScaleX="1235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08FEC8-B468-4F19-976C-FE73E38BD765}" type="pres">
      <dgm:prSet presAssocID="{C6D99C2A-0B9C-4D3F-88F9-E8E7CC00F611}" presName="aSpace" presStyleCnt="0"/>
      <dgm:spPr/>
    </dgm:pt>
    <dgm:pt modelId="{107F91FD-0576-48C5-A157-A9126C474115}" type="pres">
      <dgm:prSet presAssocID="{CF0021B4-2BA9-4E0A-B285-A78311801B4E}" presName="aNode" presStyleLbl="fgAcc1" presStyleIdx="2" presStyleCnt="3" custScaleX="123452" custScaleY="53410" custLinFactNeighborX="-1999" custLinFactNeighborY="731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3889B-AE31-41B4-9C0F-9C9A097519B8}" type="pres">
      <dgm:prSet presAssocID="{CF0021B4-2BA9-4E0A-B285-A78311801B4E}" presName="aSpace" presStyleCnt="0"/>
      <dgm:spPr/>
    </dgm:pt>
  </dgm:ptLst>
  <dgm:cxnLst>
    <dgm:cxn modelId="{E98F357B-E553-45A1-A996-F65E162E4544}" srcId="{FDFF1E48-5FBF-484C-A178-5A4CB5D4A593}" destId="{C6D99C2A-0B9C-4D3F-88F9-E8E7CC00F611}" srcOrd="1" destOrd="0" parTransId="{3B780F72-EFF2-4A56-AC6D-6B0967B78435}" sibTransId="{5AE74EEB-4DFB-4467-8F1F-33592C15C9AE}"/>
    <dgm:cxn modelId="{91347152-2004-47E8-8A57-7B28F848642B}" type="presOf" srcId="{CF0021B4-2BA9-4E0A-B285-A78311801B4E}" destId="{107F91FD-0576-48C5-A157-A9126C474115}" srcOrd="0" destOrd="0" presId="urn:microsoft.com/office/officeart/2005/8/layout/pyramid2"/>
    <dgm:cxn modelId="{46E22C6C-6ECA-4776-9608-BE9DDD76AC18}" srcId="{FDFF1E48-5FBF-484C-A178-5A4CB5D4A593}" destId="{92660236-AFDE-478C-BE54-02A4AAA67496}" srcOrd="0" destOrd="0" parTransId="{14267F05-9F9E-4237-9E49-AEBA207B337A}" sibTransId="{8D9619DD-2274-49CD-8CBC-3200EDE23527}"/>
    <dgm:cxn modelId="{D6B71240-E4FC-431D-B6AD-28FD44565539}" type="presOf" srcId="{FDFF1E48-5FBF-484C-A178-5A4CB5D4A593}" destId="{C081E371-3452-459A-8A22-9EA0E08ECF55}" srcOrd="0" destOrd="0" presId="urn:microsoft.com/office/officeart/2005/8/layout/pyramid2"/>
    <dgm:cxn modelId="{E0FB2B44-6669-4B7B-86CC-8AFC896A8DCC}" type="presOf" srcId="{92660236-AFDE-478C-BE54-02A4AAA67496}" destId="{B5751750-2BCB-4F3F-A60F-D560692522B9}" srcOrd="0" destOrd="0" presId="urn:microsoft.com/office/officeart/2005/8/layout/pyramid2"/>
    <dgm:cxn modelId="{562BCB66-2D48-49F3-B665-3E4062AADBB7}" type="presOf" srcId="{C6D99C2A-0B9C-4D3F-88F9-E8E7CC00F611}" destId="{D6453CF0-8635-49B4-84C9-D361D34AA777}" srcOrd="0" destOrd="0" presId="urn:microsoft.com/office/officeart/2005/8/layout/pyramid2"/>
    <dgm:cxn modelId="{5E2694C7-8BF6-410A-BE93-E48C26418D0F}" srcId="{FDFF1E48-5FBF-484C-A178-5A4CB5D4A593}" destId="{CF0021B4-2BA9-4E0A-B285-A78311801B4E}" srcOrd="2" destOrd="0" parTransId="{D8AD9E83-6DF0-46FA-A783-E23679F13FF1}" sibTransId="{9DBE5637-28E2-4BD8-834E-961FBA48D26A}"/>
    <dgm:cxn modelId="{35DDF222-0CEB-4939-A66E-5069D4C08C78}" type="presParOf" srcId="{C081E371-3452-459A-8A22-9EA0E08ECF55}" destId="{D58F852E-AF05-4567-A2E7-F0452E95B6C2}" srcOrd="0" destOrd="0" presId="urn:microsoft.com/office/officeart/2005/8/layout/pyramid2"/>
    <dgm:cxn modelId="{B5B84D5E-9EA6-4208-BEBD-A59F6C04414D}" type="presParOf" srcId="{C081E371-3452-459A-8A22-9EA0E08ECF55}" destId="{59804E84-BC49-497D-A657-A71463F453B6}" srcOrd="1" destOrd="0" presId="urn:microsoft.com/office/officeart/2005/8/layout/pyramid2"/>
    <dgm:cxn modelId="{0DBEC404-FECD-43A8-90EE-389FF7246CB7}" type="presParOf" srcId="{59804E84-BC49-497D-A657-A71463F453B6}" destId="{B5751750-2BCB-4F3F-A60F-D560692522B9}" srcOrd="0" destOrd="0" presId="urn:microsoft.com/office/officeart/2005/8/layout/pyramid2"/>
    <dgm:cxn modelId="{386FA615-686C-42B1-A8B9-B7A9D22B43DB}" type="presParOf" srcId="{59804E84-BC49-497D-A657-A71463F453B6}" destId="{14DD7DD0-B86C-4B55-B8DC-721BF5905123}" srcOrd="1" destOrd="0" presId="urn:microsoft.com/office/officeart/2005/8/layout/pyramid2"/>
    <dgm:cxn modelId="{45966350-F799-4481-95AB-B60E469068FA}" type="presParOf" srcId="{59804E84-BC49-497D-A657-A71463F453B6}" destId="{D6453CF0-8635-49B4-84C9-D361D34AA777}" srcOrd="2" destOrd="0" presId="urn:microsoft.com/office/officeart/2005/8/layout/pyramid2"/>
    <dgm:cxn modelId="{237F7CAF-2BE9-451D-B695-55845B80880B}" type="presParOf" srcId="{59804E84-BC49-497D-A657-A71463F453B6}" destId="{6008FEC8-B468-4F19-976C-FE73E38BD765}" srcOrd="3" destOrd="0" presId="urn:microsoft.com/office/officeart/2005/8/layout/pyramid2"/>
    <dgm:cxn modelId="{3D92F99C-B9D9-48C2-82AD-5394E7A17DFC}" type="presParOf" srcId="{59804E84-BC49-497D-A657-A71463F453B6}" destId="{107F91FD-0576-48C5-A157-A9126C474115}" srcOrd="4" destOrd="0" presId="urn:microsoft.com/office/officeart/2005/8/layout/pyramid2"/>
    <dgm:cxn modelId="{AF9CC73E-4D68-4E4A-A425-676118D598A2}" type="presParOf" srcId="{59804E84-BC49-497D-A657-A71463F453B6}" destId="{FE63889B-AE31-41B4-9C0F-9C9A097519B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8F852E-AF05-4567-A2E7-F0452E95B6C2}">
      <dsp:nvSpPr>
        <dsp:cNvPr id="0" name=""/>
        <dsp:cNvSpPr/>
      </dsp:nvSpPr>
      <dsp:spPr>
        <a:xfrm>
          <a:off x="572598" y="0"/>
          <a:ext cx="5616575" cy="561657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51750-2BCB-4F3F-A60F-D560692522B9}">
      <dsp:nvSpPr>
        <dsp:cNvPr id="0" name=""/>
        <dsp:cNvSpPr/>
      </dsp:nvSpPr>
      <dsp:spPr>
        <a:xfrm>
          <a:off x="2951810" y="562694"/>
          <a:ext cx="4508924" cy="9141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smtClean="0"/>
            <a:t>Личностные</a:t>
          </a:r>
          <a:endParaRPr lang="ru-RU" sz="3800" b="1" kern="1200" dirty="0"/>
        </a:p>
      </dsp:txBody>
      <dsp:txXfrm>
        <a:off x="2996437" y="607321"/>
        <a:ext cx="4419670" cy="824939"/>
      </dsp:txXfrm>
    </dsp:sp>
    <dsp:sp modelId="{D6453CF0-8635-49B4-84C9-D361D34AA777}">
      <dsp:nvSpPr>
        <dsp:cNvPr id="0" name=""/>
        <dsp:cNvSpPr/>
      </dsp:nvSpPr>
      <dsp:spPr>
        <a:xfrm>
          <a:off x="2950806" y="1711094"/>
          <a:ext cx="4510932" cy="18736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/>
            <a:t>Метапредметные</a:t>
          </a:r>
          <a:r>
            <a:rPr lang="ru-RU" sz="2400" b="1" kern="1200" dirty="0" smtClean="0"/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Познавательные УУД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Регулятивные УУД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Коммуникативные УУД</a:t>
          </a:r>
          <a:endParaRPr lang="ru-RU" sz="2400" kern="1200" dirty="0"/>
        </a:p>
      </dsp:txBody>
      <dsp:txXfrm>
        <a:off x="3042270" y="1802558"/>
        <a:ext cx="4328004" cy="1690726"/>
      </dsp:txXfrm>
    </dsp:sp>
    <dsp:sp modelId="{107F91FD-0576-48C5-A157-A9126C474115}">
      <dsp:nvSpPr>
        <dsp:cNvPr id="0" name=""/>
        <dsp:cNvSpPr/>
      </dsp:nvSpPr>
      <dsp:spPr>
        <a:xfrm>
          <a:off x="2879816" y="3990179"/>
          <a:ext cx="4506953" cy="10007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smtClean="0"/>
            <a:t>Предметные</a:t>
          </a:r>
          <a:endParaRPr lang="ru-RU" sz="3800" b="1" kern="1200" dirty="0"/>
        </a:p>
      </dsp:txBody>
      <dsp:txXfrm>
        <a:off x="2928667" y="4039030"/>
        <a:ext cx="4409251" cy="90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0EF0E-5F0A-44B6-A613-FF8A15142D62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B6018-1462-4D21-8D50-4DFA85E2DA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96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B6018-1462-4D21-8D50-4DFA85E2DA5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005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B6018-1462-4D21-8D50-4DFA85E2DA5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775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chemeClr val="accent1"/>
          </a:solidFill>
          <a:ln w="25400">
            <a:solidFill>
              <a:srgbClr val="385D8A"/>
            </a:solidFill>
            <a:miter lim="800000"/>
            <a:headEnd/>
            <a:tailEnd/>
          </a:ln>
        </p:spPr>
      </p:sp>
      <p:sp>
        <p:nvSpPr>
          <p:cNvPr id="4608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eaLnBrk="1"/>
            <a:endParaRPr altLang="ru-RU" smtClean="0">
              <a:latin typeface="Arial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chemeClr val="accent1"/>
          </a:solidFill>
          <a:ln w="25400">
            <a:solidFill>
              <a:srgbClr val="385D8A"/>
            </a:solidFill>
            <a:miter lim="800000"/>
            <a:headEnd/>
            <a:tailEnd/>
          </a:ln>
        </p:spPr>
      </p:sp>
      <p:sp>
        <p:nvSpPr>
          <p:cNvPr id="4608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eaLnBrk="1"/>
            <a:endParaRPr altLang="ru-RU" smtClean="0">
              <a:latin typeface="Arial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chemeClr val="accent1"/>
          </a:solidFill>
          <a:ln w="25400">
            <a:solidFill>
              <a:srgbClr val="385D8A"/>
            </a:solidFill>
            <a:miter lim="800000"/>
            <a:headEnd/>
            <a:tailEnd/>
          </a:ln>
        </p:spPr>
      </p:sp>
      <p:sp>
        <p:nvSpPr>
          <p:cNvPr id="67587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eaLnBrk="1"/>
            <a:endParaRPr altLang="ru-RU" smtClean="0">
              <a:latin typeface="Arial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E5FEC-75B0-46DB-A7AB-F75BD62052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181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F6060-534D-42AB-8982-DE0611CD96D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624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63ABD-0CEF-4923-BDBE-EAE5A74736E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517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3A64E-79C9-4C62-A299-73FEDF64AB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406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88372-F781-4EFB-8677-EA0D0D1CCF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417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A592B-1521-4164-93A2-DF30E3E093B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842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9B66B-DA6D-4072-B615-67BEF2DDDFF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57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9BCA0-9609-47B5-BF1B-D3C901376F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54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A21DE-AB4B-45A2-99AB-510B84FF758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948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B66DA-7FD7-4C25-A107-725060DFF2B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7823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5B26F-C0AA-4EEC-B71A-00211759F94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3606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53D28-9D28-41EF-95A0-70126E620105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F1A4F8C-3629-4CC9-8FF5-A7CB74BD7988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020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A9889-153D-4213-9AD6-4CD266285342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011AE-A19B-4C92-BD3F-425CBB676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575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E8C38-38F1-4CCD-802B-0D916D2180A7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8DC17-D5BD-4F49-B4A6-66C3B76C26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4388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9D699-18D3-431A-97D3-2AB0003B2192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1E748-CA1C-4996-AE7A-BB5C800D7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6771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F9056A3-9344-4B73-AE3B-1A025A184E09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728C14-BB9B-4BF7-8270-961C3BCAF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201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80CE-01EC-4448-948F-89B687A9A941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1DB99-E9A3-4F37-ADBF-77305CF799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2498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E52D0-F3FC-4198-BC4F-F0A321F2C071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A5305-6B76-4773-BABB-0DF8A1054F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195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F08E8-E8B4-48A3-BD76-C9308133C73A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F3F7E-B91A-49DA-BA12-6136422C04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8192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96A6A-FB9C-4C50-B984-CECFC088B5D7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E207C-BCA3-473D-B563-5E0BA8A1E6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1769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E39F-BB9D-4D1F-8E61-EAAAC90E8E2C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E39CB-3DB8-459A-AEBB-FD9F59531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1043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2AA58-2D36-46BB-8A9A-BCE7FA11FC75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5B3FC-29C3-452A-824B-015FF386D4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0215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53D28-9D28-41EF-95A0-70126E620105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F1A4F8C-3629-4CC9-8FF5-A7CB74BD7988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4867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A9889-153D-4213-9AD6-4CD266285342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011AE-A19B-4C92-BD3F-425CBB676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0690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E8C38-38F1-4CCD-802B-0D916D2180A7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8DC17-D5BD-4F49-B4A6-66C3B76C26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665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9D699-18D3-431A-97D3-2AB0003B2192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1E748-CA1C-4996-AE7A-BB5C800D7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3198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F9056A3-9344-4B73-AE3B-1A025A184E09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728C14-BB9B-4BF7-8270-961C3BCAF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9880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80CE-01EC-4448-948F-89B687A9A941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1DB99-E9A3-4F37-ADBF-77305CF799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0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E52D0-F3FC-4198-BC4F-F0A321F2C071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A5305-6B76-4773-BABB-0DF8A1054F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5265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F08E8-E8B4-48A3-BD76-C9308133C73A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F3F7E-B91A-49DA-BA12-6136422C04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4551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96A6A-FB9C-4C50-B984-CECFC088B5D7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E207C-BCA3-473D-B563-5E0BA8A1E6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8558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E39F-BB9D-4D1F-8E61-EAAAC90E8E2C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E39CB-3DB8-459A-AEBB-FD9F59531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9014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2AA58-2D36-46BB-8A9A-BCE7FA11FC75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5B3FC-29C3-452A-824B-015FF386D4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810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B307E-3F7E-4196-939E-7352753F9D71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45EBD-B18B-4C13-9A39-3611FCF993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41049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6DE37-8F0D-4853-B341-5601F602755F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0366C-D0BD-4984-8CED-6D15862654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0559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56DEC-559A-4F0B-B0B7-E5B3A6D60308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3942E-102C-44CB-AA1F-7C3D184BAD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92805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8DE7A-D898-4319-A779-5C99B35D04A9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2E724-C5F2-41B0-B24B-ADE73E5FD2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2243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3B6B7-8E24-4EC7-8663-684FEA829528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B337F-971A-4C77-A951-86C19F28F3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24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2D5A6-EC02-402B-8A9F-0D3F32DE4B20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4FD8B-6730-4FE7-A02A-0D942A9B7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028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3A1B1-E2D2-4B8F-A4FF-3E9BCEC6DF8A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F322B-DCA9-4595-AD7F-0A57AC1384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0278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69F93-0513-4A1B-802E-0F6D855C09C7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C5A60-7ED8-4FC2-A625-13CDF944D6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833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CB4E9-239B-4CC7-A61E-65029538A7C6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64EB4-78FB-47F2-BA39-952ED1A882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7210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666BB-6AB3-4815-B376-5929BAAFF828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8523F-9232-4BD2-A3AF-F3B6B8808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1706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2E7BE-9F3B-4D2F-A144-8E7AA846296E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3259-7517-4A01-B5D3-6C5D08C88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77515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53D28-9D28-41EF-95A0-70126E620105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F1A4F8C-3629-4CC9-8FF5-A7CB74BD7988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6748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A9889-153D-4213-9AD6-4CD266285342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011AE-A19B-4C92-BD3F-425CBB676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2629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E8C38-38F1-4CCD-802B-0D916D2180A7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8DC17-D5BD-4F49-B4A6-66C3B76C26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12644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9D699-18D3-431A-97D3-2AB0003B2192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1E748-CA1C-4996-AE7A-BB5C800D7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26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F9056A3-9344-4B73-AE3B-1A025A184E09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728C14-BB9B-4BF7-8270-961C3BCAF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9536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80CE-01EC-4448-948F-89B687A9A941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1DB99-E9A3-4F37-ADBF-77305CF799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94104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E52D0-F3FC-4198-BC4F-F0A321F2C071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A5305-6B76-4773-BABB-0DF8A1054F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9520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F08E8-E8B4-48A3-BD76-C9308133C73A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F3F7E-B91A-49DA-BA12-6136422C04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2207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96A6A-FB9C-4C50-B984-CECFC088B5D7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E207C-BCA3-473D-B563-5E0BA8A1E6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68290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E39F-BB9D-4D1F-8E61-EAAAC90E8E2C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E39CB-3DB8-459A-AEBB-FD9F59531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06033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2AA58-2D36-46BB-8A9A-BCE7FA11FC75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5B3FC-29C3-452A-824B-015FF386D4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87815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A4FAD-6FEB-4655-95AF-404E0859DBA0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7936146"/>
      </p:ext>
    </p:extLst>
  </p:cSld>
  <p:clrMapOvr>
    <a:masterClrMapping/>
  </p:clrMapOvr>
  <p:transition spd="slow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5BB66-BD5B-4789-B642-CD10FBD0E3B8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879170"/>
      </p:ext>
    </p:extLst>
  </p:cSld>
  <p:clrMapOvr>
    <a:masterClrMapping/>
  </p:clrMapOvr>
  <p:transition spd="slow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750E5-6EBE-4EEB-8512-1D12BA7AF080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2823684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4A81E-5D1D-48F2-8122-960DA2AAAFC1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9166836"/>
      </p:ext>
    </p:extLst>
  </p:cSld>
  <p:clrMapOvr>
    <a:masterClrMapping/>
  </p:clrMapOvr>
  <p:transition spd="slow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19754-A95C-454A-887F-4885969DCDD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82449792"/>
      </p:ext>
    </p:extLst>
  </p:cSld>
  <p:clrMapOvr>
    <a:masterClrMapping/>
  </p:clrMapOvr>
  <p:transition spd="slow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89E8F-0ED3-4E5F-A94C-7BC5F35FD009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9165568"/>
      </p:ext>
    </p:extLst>
  </p:cSld>
  <p:clrMapOvr>
    <a:masterClrMapping/>
  </p:clrMapOvr>
  <p:transition spd="slow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7D1C0-D0AF-45BE-B54B-3B1EBDC15C8B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1137004"/>
      </p:ext>
    </p:extLst>
  </p:cSld>
  <p:clrMapOvr>
    <a:masterClrMapping/>
  </p:clrMapOvr>
  <p:transition spd="slow"/>
  <p:hf sldNum="0" hdr="0" ft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CB561-3BB5-4310-B41F-BD4C0814B9F5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7946122"/>
      </p:ext>
    </p:extLst>
  </p:cSld>
  <p:clrMapOvr>
    <a:masterClrMapping/>
  </p:clrMapOvr>
  <p:transition spd="slow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DBADD-AFA7-4BC3-BDCE-28FF9D7EC100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6621007"/>
      </p:ext>
    </p:extLst>
  </p:cSld>
  <p:clrMapOvr>
    <a:masterClrMapping/>
  </p:clrMapOvr>
  <p:transition spd="slow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E8847-695C-4F24-AE29-F88CC4837DC1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01910930"/>
      </p:ext>
    </p:extLst>
  </p:cSld>
  <p:clrMapOvr>
    <a:masterClrMapping/>
  </p:clrMapOvr>
  <p:transition spd="slow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6329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6329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0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ижний колонтитул 1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1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68E44-267F-4AA9-9A59-CFC6FB0377FC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0362109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2852904-A7FF-474A-B8F9-526450884E97}" type="datetimeFigureOut">
              <a:rPr lang="ru-RU" smtClean="0"/>
              <a:t>30.08.2018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18688EB-2466-4C90-BF30-6E512A47AA69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47F09C-04A1-4BFF-B10F-33735CC9214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0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3AB0EE-E58F-484D-AE7E-F8FBB5004B5F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D78DC1-C676-4CCF-97B3-74405E5058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49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3AB0EE-E58F-484D-AE7E-F8FBB5004B5F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D78DC1-C676-4CCF-97B3-74405E5058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45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C7972F-B496-4B1D-9998-4EBF98A48A80}" type="datetimeFigureOut">
              <a:rPr lang="ru-RU"/>
              <a:pPr>
                <a:defRPr/>
              </a:pPr>
              <a:t>30.08.2018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AA446D-51DE-4BD5-B257-94AAE98A70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86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3AB0EE-E58F-484D-AE7E-F8FBB5004B5F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30.08.2018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D78DC1-C676-4CCF-97B3-74405E5058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7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417513" y="1098550"/>
            <a:ext cx="438150" cy="4746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F01"/>
          </a:solidFill>
          <a:ln>
            <a:noFill/>
            <a:prstDash val="solid"/>
          </a:ln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u-RU">
              <a:solidFill>
                <a:srgbClr val="000000"/>
              </a:solidFill>
              <a:latin typeface="Tahoma" pitchFamily="34"/>
              <a:ea typeface="Microsoft YaHei" pitchFamily="2"/>
              <a:cs typeface="Mangal" pitchFamily="2"/>
            </a:endParaRPr>
          </a:p>
        </p:txBody>
      </p:sp>
      <p:sp>
        <p:nvSpPr>
          <p:cNvPr id="3" name="Rectangle 3"/>
          <p:cNvSpPr/>
          <p:nvPr/>
        </p:nvSpPr>
        <p:spPr>
          <a:xfrm>
            <a:off x="800100" y="1098550"/>
            <a:ext cx="328613" cy="4746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CF01"/>
              </a:gs>
            </a:gsLst>
            <a:lin ang="0"/>
          </a:gradFill>
          <a:ln>
            <a:noFill/>
            <a:prstDash val="solid"/>
          </a:ln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u-RU">
              <a:solidFill>
                <a:srgbClr val="000000"/>
              </a:solidFill>
              <a:latin typeface="Tahoma" pitchFamily="34"/>
              <a:ea typeface="Microsoft YaHei" pitchFamily="2"/>
              <a:cs typeface="Mangal" pitchFamily="2"/>
            </a:endParaRPr>
          </a:p>
        </p:txBody>
      </p:sp>
      <p:sp>
        <p:nvSpPr>
          <p:cNvPr id="4" name="Rectangle 4"/>
          <p:cNvSpPr/>
          <p:nvPr/>
        </p:nvSpPr>
        <p:spPr>
          <a:xfrm>
            <a:off x="541338" y="1520825"/>
            <a:ext cx="422275" cy="4746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3333CC"/>
          </a:solidFill>
          <a:ln>
            <a:noFill/>
            <a:prstDash val="solid"/>
          </a:ln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u-RU">
              <a:solidFill>
                <a:srgbClr val="000000"/>
              </a:solidFill>
              <a:latin typeface="Tahoma" pitchFamily="34"/>
              <a:ea typeface="Microsoft YaHei" pitchFamily="2"/>
              <a:cs typeface="Mangal" pitchFamily="2"/>
            </a:endParaRPr>
          </a:p>
        </p:txBody>
      </p:sp>
      <p:sp>
        <p:nvSpPr>
          <p:cNvPr id="5" name="Rectangle 5"/>
          <p:cNvSpPr/>
          <p:nvPr/>
        </p:nvSpPr>
        <p:spPr>
          <a:xfrm>
            <a:off x="911225" y="1520825"/>
            <a:ext cx="368300" cy="4746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3333CC"/>
              </a:gs>
            </a:gsLst>
            <a:lin ang="0"/>
          </a:gradFill>
          <a:ln>
            <a:noFill/>
            <a:prstDash val="solid"/>
          </a:ln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u-RU">
              <a:solidFill>
                <a:srgbClr val="000000"/>
              </a:solidFill>
              <a:latin typeface="Tahoma" pitchFamily="34"/>
              <a:ea typeface="Microsoft YaHei" pitchFamily="2"/>
              <a:cs typeface="Mangal" pitchFamily="2"/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127000" y="1447800"/>
            <a:ext cx="560388" cy="42227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rgbClr val="FFFFFF"/>
              </a:gs>
            </a:gsLst>
            <a:lin ang="18900000"/>
          </a:gradFill>
          <a:ln>
            <a:noFill/>
            <a:prstDash val="solid"/>
          </a:ln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u-RU">
              <a:solidFill>
                <a:srgbClr val="000000"/>
              </a:solidFill>
              <a:latin typeface="Tahoma" pitchFamily="34"/>
              <a:ea typeface="Microsoft YaHei" pitchFamily="2"/>
              <a:cs typeface="Mangal" pitchFamily="2"/>
            </a:endParaRPr>
          </a:p>
        </p:txBody>
      </p:sp>
      <p:sp>
        <p:nvSpPr>
          <p:cNvPr id="7" name="Rectangle 7"/>
          <p:cNvSpPr/>
          <p:nvPr/>
        </p:nvSpPr>
        <p:spPr>
          <a:xfrm>
            <a:off x="762000" y="990600"/>
            <a:ext cx="31750" cy="105251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1C1C1C"/>
          </a:solidFill>
          <a:ln>
            <a:noFill/>
            <a:prstDash val="solid"/>
          </a:ln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u-RU">
              <a:solidFill>
                <a:srgbClr val="000000"/>
              </a:solidFill>
              <a:latin typeface="Tahoma" pitchFamily="34"/>
              <a:ea typeface="Microsoft YaHei" pitchFamily="2"/>
              <a:cs typeface="Mangal" pitchFamily="2"/>
            </a:endParaRPr>
          </a:p>
        </p:txBody>
      </p:sp>
      <p:sp>
        <p:nvSpPr>
          <p:cNvPr id="8" name="Rectangle 8"/>
          <p:cNvSpPr/>
          <p:nvPr/>
        </p:nvSpPr>
        <p:spPr>
          <a:xfrm>
            <a:off x="442913" y="1781175"/>
            <a:ext cx="8226425" cy="317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1C1C1C"/>
              </a:gs>
            </a:gsLst>
            <a:lin ang="0"/>
          </a:gradFill>
          <a:ln>
            <a:noFill/>
            <a:prstDash val="solid"/>
          </a:ln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u-RU">
              <a:solidFill>
                <a:srgbClr val="000000"/>
              </a:solidFill>
              <a:latin typeface="Tahoma" pitchFamily="34"/>
              <a:ea typeface="Microsoft YaHei" pitchFamily="2"/>
              <a:cs typeface="Mangal" pitchFamily="2"/>
            </a:endParaRPr>
          </a:p>
        </p:txBody>
      </p:sp>
      <p:sp>
        <p:nvSpPr>
          <p:cNvPr id="1033" name="Заголовок 8"/>
          <p:cNvSpPr txBox="1">
            <a:spLocks noGrp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endParaRPr lang="ru-RU" altLang="ru-RU" smtClean="0"/>
          </a:p>
        </p:txBody>
      </p:sp>
      <p:sp>
        <p:nvSpPr>
          <p:cNvPr id="1034" name="Текст 9"/>
          <p:cNvSpPr txBox="1">
            <a:spLocks noGrp="1"/>
          </p:cNvSpPr>
          <p:nvPr>
            <p:ph type="body" idx="1"/>
          </p:nvPr>
        </p:nvSpPr>
        <p:spPr bwMode="auto">
          <a:xfrm>
            <a:off x="1182688" y="2017713"/>
            <a:ext cx="777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1" name="Дата 10"/>
          <p:cNvSpPr txBox="1">
            <a:spLocks noGrp="1"/>
          </p:cNvSpPr>
          <p:nvPr>
            <p:ph type="dt" sz="half" idx="2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>
            <a:lvl1pPr marL="0" marR="0" lvl="0" indent="0" algn="l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ru-RU" sz="1800" b="0" i="0" u="none" strike="noStrike" baseline="0">
                <a:solidFill>
                  <a:srgbClr val="000000"/>
                </a:solidFill>
                <a:latin typeface="Tahoma" pitchFamily="34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2" name="Нижний колонтитул 11"/>
          <p:cNvSpPr txBox="1">
            <a:spLocks noGrp="1"/>
          </p:cNvSpPr>
          <p:nvPr>
            <p:ph type="ftr" sz="quarter" idx="3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>
            <a:lvl1pPr marL="0" marR="0" lvl="0" indent="0" algn="l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ru-RU" sz="1800" b="0" i="0" u="none" strike="noStrike" baseline="0">
                <a:solidFill>
                  <a:srgbClr val="000000"/>
                </a:solidFill>
                <a:latin typeface="Tahoma" pitchFamily="34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3" name="Номер слайда 12"/>
          <p:cNvSpPr txBox="1">
            <a:spLocks noGrp="1"/>
          </p:cNvSpPr>
          <p:nvPr>
            <p:ph type="sldNum" sz="quarter" idx="4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>
            <a:lvl1pPr marL="0" marR="0" lvl="0" indent="0" algn="l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ru-RU" sz="1800" b="0" i="0" u="none" strike="noStrike" baseline="0">
                <a:solidFill>
                  <a:srgbClr val="000000"/>
                </a:solidFill>
                <a:latin typeface="Tahoma" pitchFamily="34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fld id="{B809940E-7D59-43F1-801A-BBC95EEB6C69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597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lang="ru-RU" sz="4400">
          <a:solidFill>
            <a:srgbClr val="333399"/>
          </a:solidFill>
          <a:latin typeface="Tahoma" pitchFamily="34"/>
          <a:ea typeface="Microsoft YaHei" pitchFamily="2"/>
          <a:cs typeface="Mangal" pitchFamily="2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333399"/>
          </a:solidFill>
          <a:latin typeface="Tahoma" pitchFamily="34" charset="0"/>
          <a:ea typeface="Microsoft YaHei" pitchFamily="34" charset="-122"/>
          <a:cs typeface="Mangal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333399"/>
          </a:solidFill>
          <a:latin typeface="Tahoma" pitchFamily="34" charset="0"/>
          <a:ea typeface="Microsoft YaHei" pitchFamily="34" charset="-122"/>
          <a:cs typeface="Mangal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333399"/>
          </a:solidFill>
          <a:latin typeface="Tahoma" pitchFamily="34" charset="0"/>
          <a:ea typeface="Microsoft YaHei" pitchFamily="34" charset="-122"/>
          <a:cs typeface="Mangal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333399"/>
          </a:solidFill>
          <a:latin typeface="Tahoma" pitchFamily="34" charset="0"/>
          <a:ea typeface="Microsoft YaHei" pitchFamily="34" charset="-122"/>
          <a:cs typeface="Mangal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333399"/>
          </a:solidFill>
          <a:latin typeface="Tahoma" pitchFamily="34" charset="0"/>
          <a:ea typeface="Microsoft YaHei" pitchFamily="34" charset="-122"/>
          <a:cs typeface="Mangal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333399"/>
          </a:solidFill>
          <a:latin typeface="Tahoma" pitchFamily="34" charset="0"/>
          <a:ea typeface="Microsoft YaHei" pitchFamily="34" charset="-122"/>
          <a:cs typeface="Mangal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333399"/>
          </a:solidFill>
          <a:latin typeface="Tahoma" pitchFamily="34" charset="0"/>
          <a:ea typeface="Microsoft YaHei" pitchFamily="34" charset="-122"/>
          <a:cs typeface="Mangal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333399"/>
          </a:solidFill>
          <a:latin typeface="Tahoma" pitchFamily="34" charset="0"/>
          <a:ea typeface="Microsoft YaHei" pitchFamily="34" charset="-122"/>
          <a:cs typeface="Mangal" pitchFamily="18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Char char="•"/>
        <a:tabLst>
          <a:tab pos="569913" algn="l"/>
          <a:tab pos="1484313" algn="l"/>
          <a:tab pos="2398713" algn="l"/>
          <a:tab pos="3313113" algn="l"/>
          <a:tab pos="4227513" algn="l"/>
          <a:tab pos="5141913" algn="l"/>
          <a:tab pos="6056313" algn="l"/>
          <a:tab pos="6970713" algn="l"/>
          <a:tab pos="7885113" algn="l"/>
          <a:tab pos="8799513" algn="l"/>
          <a:tab pos="9713913" algn="l"/>
        </a:tabLst>
        <a:defRPr lang="ru-RU" sz="3200">
          <a:solidFill>
            <a:srgbClr val="000000"/>
          </a:solidFill>
          <a:latin typeface="Tahoma" pitchFamily="34"/>
          <a:ea typeface="Microsoft YaHei" pitchFamily="2"/>
          <a:cs typeface="Mangal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ea typeface="Microsoft YaHei" pitchFamily="34" charset="-122"/>
          <a:cs typeface="Microsoft YaHei" pitchFamily="34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ea typeface="Microsoft YaHei" pitchFamily="34" charset="-122"/>
          <a:cs typeface="Microsoft YaHei" pitchFamily="34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Microsoft YaHei" pitchFamily="34" charset="-122"/>
          <a:cs typeface="Microsoft YaHei" pitchFamily="34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Microsoft YaHei" pitchFamily="34" charset="-122"/>
          <a:cs typeface="Microsoft YaHei" pitchFamily="34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Microsoft YaHei" pitchFamily="34" charset="-122"/>
          <a:cs typeface="Microsoft YaHei" pitchFamily="34" charset="-122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Microsoft YaHei" pitchFamily="34" charset="-122"/>
          <a:cs typeface="Microsoft YaHei" pitchFamily="34" charset="-122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Microsoft YaHei" pitchFamily="34" charset="-122"/>
          <a:cs typeface="Microsoft YaHei" pitchFamily="34" charset="-122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Microsoft YaHei" pitchFamily="34" charset="-122"/>
          <a:cs typeface="Microsoft YaHei" pitchFamily="34" charset="-122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44624"/>
            <a:ext cx="7920880" cy="5256584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Проектирование рабочей программы по ОБЖ в 8 классе в соответствии с требованиями  ФГОС </a:t>
            </a:r>
            <a:r>
              <a:rPr lang="ru-RU" sz="5400" b="1" dirty="0" smtClean="0">
                <a:solidFill>
                  <a:srgbClr val="FF0000"/>
                </a:solidFill>
              </a:rPr>
              <a:t>ООО 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5013176"/>
            <a:ext cx="5040560" cy="1656184"/>
          </a:xfrm>
        </p:spPr>
        <p:txBody>
          <a:bodyPr/>
          <a:lstStyle/>
          <a:p>
            <a:endParaRPr lang="ru-RU" dirty="0" smtClean="0"/>
          </a:p>
          <a:p>
            <a:r>
              <a:rPr lang="ru-RU" b="1" dirty="0" err="1" smtClean="0"/>
              <a:t>Гребенцова</a:t>
            </a:r>
            <a:r>
              <a:rPr lang="ru-RU" b="1" dirty="0" smtClean="0"/>
              <a:t> Галина Васильевна</a:t>
            </a:r>
          </a:p>
          <a:p>
            <a:r>
              <a:rPr lang="en-US" b="1" dirty="0" smtClean="0"/>
              <a:t>Grebencova.G@kimc.ms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6365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036496" cy="144016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u="sng" dirty="0" smtClean="0"/>
              <a:t>Что значит составить рабочую учебную программу по предмету?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184576"/>
          </a:xfrm>
        </p:spPr>
        <p:txBody>
          <a:bodyPr>
            <a:normAutofit fontScale="85000" lnSpcReduction="1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b="1" i="1" dirty="0" smtClean="0"/>
              <a:t>              Это значит переработать и модифицировать существующие  примерные программы, с этой целью:</a:t>
            </a:r>
            <a:endParaRPr lang="ru-RU" b="1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i="1" dirty="0" smtClean="0"/>
              <a:t>сравнить</a:t>
            </a:r>
            <a:r>
              <a:rPr lang="ru-RU" i="1" dirty="0" smtClean="0"/>
              <a:t> </a:t>
            </a:r>
            <a:r>
              <a:rPr lang="ru-RU" u="sng" dirty="0" smtClean="0"/>
              <a:t>содержание примерных программ</a:t>
            </a:r>
            <a:r>
              <a:rPr lang="ru-RU" i="1" dirty="0" smtClean="0"/>
              <a:t> и содержание ФГОС;</a:t>
            </a:r>
            <a:endParaRPr lang="ru-RU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i="1" dirty="0" smtClean="0"/>
              <a:t>сравнить</a:t>
            </a:r>
            <a:r>
              <a:rPr lang="ru-RU" i="1" dirty="0" smtClean="0"/>
              <a:t> </a:t>
            </a:r>
            <a:r>
              <a:rPr lang="ru-RU" u="sng" dirty="0" smtClean="0"/>
              <a:t>содержание авторских программ</a:t>
            </a:r>
            <a:r>
              <a:rPr lang="ru-RU" dirty="0" smtClean="0"/>
              <a:t> </a:t>
            </a:r>
            <a:r>
              <a:rPr lang="ru-RU" i="1" dirty="0" smtClean="0"/>
              <a:t>с содержанием Примерных программ и содержанием ФГОС;</a:t>
            </a:r>
            <a:endParaRPr lang="ru-RU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i="1" dirty="0" smtClean="0"/>
              <a:t>выявить расхождения</a:t>
            </a:r>
            <a:r>
              <a:rPr lang="ru-RU" i="1" dirty="0" smtClean="0"/>
              <a:t>, зафиксировать их;</a:t>
            </a:r>
            <a:endParaRPr lang="ru-RU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i="1" dirty="0" smtClean="0"/>
              <a:t>добавить</a:t>
            </a:r>
            <a:r>
              <a:rPr lang="ru-RU" i="1" dirty="0" smtClean="0"/>
              <a:t> на ваше усмотрение </a:t>
            </a:r>
            <a:r>
              <a:rPr lang="ru-RU" b="1" i="1" dirty="0" smtClean="0"/>
              <a:t>собственные разделы </a:t>
            </a:r>
            <a:r>
              <a:rPr lang="ru-RU" i="1" dirty="0" smtClean="0"/>
              <a:t>или расширить тот или иной раздел, включив в него дополнительные дидактические единицы;</a:t>
            </a:r>
            <a:endParaRPr lang="ru-RU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i="1" dirty="0" smtClean="0"/>
              <a:t>перераспределить часы </a:t>
            </a:r>
            <a:r>
              <a:rPr lang="ru-RU" i="1" dirty="0" smtClean="0"/>
              <a:t>на темы и разделы - составить рабочую программу согласно структуре.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662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такое рабочая программа по учебному </a:t>
            </a:r>
            <a:r>
              <a:rPr lang="ru-RU" dirty="0" smtClean="0"/>
              <a:t>предмету?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7992888" cy="5410200"/>
          </a:xfrm>
        </p:spPr>
        <p:txBody>
          <a:bodyPr>
            <a:noAutofit/>
          </a:bodyPr>
          <a:lstStyle/>
          <a:p>
            <a:pPr algn="just"/>
            <a:r>
              <a:rPr lang="ru-RU" sz="3600" dirty="0"/>
              <a:t>Рабочая программа учебного </a:t>
            </a:r>
            <a:r>
              <a:rPr lang="ru-RU" sz="3600" dirty="0" smtClean="0"/>
              <a:t>предмета - </a:t>
            </a:r>
            <a:r>
              <a:rPr lang="ru-RU" sz="3600" dirty="0"/>
              <a:t>это </a:t>
            </a:r>
            <a:r>
              <a:rPr lang="ru-RU" sz="3600" dirty="0" smtClean="0"/>
              <a:t>документ, </a:t>
            </a:r>
            <a:r>
              <a:rPr lang="ru-RU" sz="3600" dirty="0"/>
              <a:t>являющийся компонентом основной образовательной программы </a:t>
            </a:r>
            <a:r>
              <a:rPr lang="ru-RU" sz="3600" dirty="0" smtClean="0"/>
              <a:t>школы, </a:t>
            </a:r>
            <a:r>
              <a:rPr lang="ru-RU" sz="3600" dirty="0"/>
              <a:t>который </a:t>
            </a:r>
            <a:r>
              <a:rPr lang="ru-RU" sz="3600" dirty="0" smtClean="0"/>
              <a:t>определяет цель, порядок, содержание, результаты </a:t>
            </a:r>
            <a:r>
              <a:rPr lang="ru-RU" sz="3600" dirty="0"/>
              <a:t>и условия изучения и преподавания учебного </a:t>
            </a:r>
            <a:r>
              <a:rPr lang="ru-RU" sz="3600" dirty="0" smtClean="0"/>
              <a:t>предмета.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9102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К учебным программам относятся: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7992888" cy="5410200"/>
          </a:xfrm>
        </p:spPr>
        <p:txBody>
          <a:bodyPr>
            <a:noAutofit/>
          </a:bodyPr>
          <a:lstStyle/>
          <a:p>
            <a:pPr algn="just"/>
            <a:r>
              <a:rPr lang="ru-RU" sz="4800" dirty="0" smtClean="0">
                <a:solidFill>
                  <a:srgbClr val="444444"/>
                </a:solidFill>
                <a:latin typeface="Open Sans"/>
              </a:rPr>
              <a:t>Примерная </a:t>
            </a:r>
            <a:r>
              <a:rPr lang="ru-RU" sz="4800" dirty="0">
                <a:solidFill>
                  <a:srgbClr val="444444"/>
                </a:solidFill>
                <a:latin typeface="Open Sans"/>
              </a:rPr>
              <a:t>учебная </a:t>
            </a:r>
            <a:r>
              <a:rPr lang="ru-RU" sz="4800" dirty="0" smtClean="0">
                <a:solidFill>
                  <a:srgbClr val="444444"/>
                </a:solidFill>
                <a:latin typeface="Open Sans"/>
              </a:rPr>
              <a:t>программа;</a:t>
            </a:r>
          </a:p>
          <a:p>
            <a:pPr algn="just"/>
            <a:r>
              <a:rPr lang="ru-RU" sz="4800" dirty="0" smtClean="0">
                <a:solidFill>
                  <a:srgbClr val="444444"/>
                </a:solidFill>
                <a:latin typeface="Open Sans"/>
              </a:rPr>
              <a:t> </a:t>
            </a:r>
            <a:r>
              <a:rPr lang="ru-RU" sz="4800" dirty="0">
                <a:solidFill>
                  <a:srgbClr val="444444"/>
                </a:solidFill>
                <a:latin typeface="Open Sans"/>
              </a:rPr>
              <a:t>авторская программа </a:t>
            </a:r>
            <a:r>
              <a:rPr lang="ru-RU" sz="4800" dirty="0" smtClean="0">
                <a:solidFill>
                  <a:srgbClr val="444444"/>
                </a:solidFill>
                <a:latin typeface="Open Sans"/>
              </a:rPr>
              <a:t>по предмету (курсу);</a:t>
            </a:r>
          </a:p>
          <a:p>
            <a:pPr algn="just"/>
            <a:r>
              <a:rPr lang="ru-RU" sz="4800" dirty="0" smtClean="0">
                <a:solidFill>
                  <a:srgbClr val="444444"/>
                </a:solidFill>
                <a:latin typeface="Open Sans"/>
              </a:rPr>
              <a:t>рабочая </a:t>
            </a:r>
            <a:r>
              <a:rPr lang="ru-RU" sz="4800" dirty="0">
                <a:solidFill>
                  <a:srgbClr val="444444"/>
                </a:solidFill>
                <a:latin typeface="Open Sans"/>
              </a:rPr>
              <a:t>программа </a:t>
            </a:r>
            <a:r>
              <a:rPr lang="ru-RU" sz="4800" dirty="0" smtClean="0">
                <a:solidFill>
                  <a:srgbClr val="444444"/>
                </a:solidFill>
                <a:latin typeface="Open Sans"/>
              </a:rPr>
              <a:t>по предмету ( курсу).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44535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4624"/>
            <a:ext cx="8352928" cy="1584176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/>
              <a:t>Проектирование и разработка</a:t>
            </a:r>
            <a:br>
              <a:rPr lang="ru-RU" b="1" dirty="0"/>
            </a:br>
            <a:r>
              <a:rPr lang="ru-RU" b="1" dirty="0"/>
              <a:t>рабочей программы по учебному</a:t>
            </a:r>
            <a:br>
              <a:rPr lang="ru-RU" b="1" dirty="0"/>
            </a:br>
            <a:r>
              <a:rPr lang="ru-RU" b="1" dirty="0"/>
              <a:t>предмету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568952" cy="4968552"/>
          </a:xfrm>
        </p:spPr>
        <p:txBody>
          <a:bodyPr/>
          <a:lstStyle/>
          <a:p>
            <a:pPr algn="just"/>
            <a:r>
              <a:rPr lang="ru-RU" sz="4000" dirty="0"/>
              <a:t>Рабочая программа проектируется и разрабатывается </a:t>
            </a:r>
            <a:r>
              <a:rPr lang="ru-RU" sz="4000" dirty="0" smtClean="0"/>
              <a:t> </a:t>
            </a:r>
            <a:r>
              <a:rPr lang="ru-RU" sz="4000" dirty="0"/>
              <a:t>в соответствии с требованиями Федерального государственного образовательного стандарта и </a:t>
            </a:r>
            <a:r>
              <a:rPr lang="ru-RU" sz="4000" dirty="0" smtClean="0"/>
              <a:t> </a:t>
            </a:r>
            <a:r>
              <a:rPr lang="ru-RU" sz="4000" dirty="0"/>
              <a:t>с учетом примерной программы по учебному </a:t>
            </a:r>
            <a:r>
              <a:rPr lang="ru-RU" sz="4000" dirty="0" smtClean="0"/>
              <a:t>предмету, курсу.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54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8244408" cy="126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Что такое примерная программа учебного </a:t>
            </a:r>
            <a:r>
              <a:rPr lang="ru-RU" b="1" dirty="0" smtClean="0"/>
              <a:t>предмета?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1" y="1196752"/>
            <a:ext cx="8352928" cy="5544616"/>
          </a:xfrm>
        </p:spPr>
        <p:txBody>
          <a:bodyPr>
            <a:normAutofit/>
          </a:bodyPr>
          <a:lstStyle/>
          <a:p>
            <a:pPr algn="just"/>
            <a:r>
              <a:rPr lang="ru-RU" sz="4400" dirty="0"/>
              <a:t>Примерная учебная программа – </a:t>
            </a:r>
            <a:r>
              <a:rPr lang="ru-RU" sz="4400" dirty="0" err="1" smtClean="0"/>
              <a:t>учебно</a:t>
            </a:r>
            <a:r>
              <a:rPr lang="ru-RU" sz="4400" dirty="0" smtClean="0"/>
              <a:t> - </a:t>
            </a:r>
            <a:r>
              <a:rPr lang="ru-RU" sz="4400" dirty="0"/>
              <a:t>методический документ, </a:t>
            </a:r>
            <a:r>
              <a:rPr lang="ru-RU" sz="4400" b="1" dirty="0"/>
              <a:t>рекомендательного характера</a:t>
            </a:r>
            <a:r>
              <a:rPr lang="ru-RU" sz="4400" dirty="0"/>
              <a:t>, который раскрывает компоненты </a:t>
            </a:r>
            <a:r>
              <a:rPr lang="ru-RU" sz="4400" b="1" dirty="0"/>
              <a:t>содержания</a:t>
            </a:r>
            <a:r>
              <a:rPr lang="ru-RU" sz="4400" dirty="0"/>
              <a:t> и </a:t>
            </a:r>
            <a:r>
              <a:rPr lang="ru-RU" sz="4400" b="1" dirty="0"/>
              <a:t>результаты обучения </a:t>
            </a:r>
            <a:r>
              <a:rPr lang="ru-RU" sz="4400" dirty="0"/>
              <a:t>по конкретному предмету учебного </a:t>
            </a:r>
            <a:r>
              <a:rPr lang="ru-RU" sz="4400" dirty="0" smtClean="0"/>
              <a:t>плана;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96571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38152" cy="12101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Примерные </a:t>
            </a:r>
            <a:r>
              <a:rPr lang="ru-RU" dirty="0"/>
              <a:t>основные</a:t>
            </a:r>
            <a:br>
              <a:rPr lang="ru-RU" dirty="0"/>
            </a:br>
            <a:r>
              <a:rPr lang="ru-RU" dirty="0"/>
              <a:t>образовательные программы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5293568"/>
          </a:xfrm>
        </p:spPr>
        <p:txBody>
          <a:bodyPr>
            <a:normAutofit/>
          </a:bodyPr>
          <a:lstStyle/>
          <a:p>
            <a:r>
              <a:rPr lang="ru-RU" sz="3600" b="1" dirty="0"/>
              <a:t>(ст.12 п.10)</a:t>
            </a:r>
            <a:r>
              <a:rPr lang="ru-RU" dirty="0"/>
              <a:t> </a:t>
            </a:r>
            <a:r>
              <a:rPr lang="ru-RU" b="1" dirty="0" smtClean="0"/>
              <a:t>ФЗ №273</a:t>
            </a:r>
          </a:p>
          <a:p>
            <a:pPr marL="82296" indent="0">
              <a:buNone/>
            </a:pPr>
            <a:r>
              <a:rPr lang="ru-RU" dirty="0" smtClean="0"/>
              <a:t>включаются </a:t>
            </a:r>
            <a:r>
              <a:rPr lang="ru-RU" dirty="0"/>
              <a:t>по результатам экспертизы в</a:t>
            </a:r>
          </a:p>
          <a:p>
            <a:pPr marL="82296" indent="0">
              <a:buNone/>
            </a:pPr>
            <a:r>
              <a:rPr lang="ru-RU" b="1" dirty="0"/>
              <a:t>реестр примерных основных</a:t>
            </a:r>
          </a:p>
          <a:p>
            <a:pPr marL="82296" indent="0">
              <a:buNone/>
            </a:pPr>
            <a:r>
              <a:rPr lang="ru-RU" dirty="0"/>
              <a:t>образовательных программ,</a:t>
            </a:r>
          </a:p>
          <a:p>
            <a:pPr marL="82296" indent="0">
              <a:buNone/>
            </a:pPr>
            <a:r>
              <a:rPr lang="ru-RU" dirty="0"/>
              <a:t>являющийся государственной</a:t>
            </a:r>
          </a:p>
          <a:p>
            <a:pPr marL="82296" indent="0">
              <a:buNone/>
            </a:pPr>
            <a:r>
              <a:rPr lang="ru-RU" dirty="0"/>
              <a:t>информационной системой.</a:t>
            </a:r>
          </a:p>
          <a:p>
            <a:pPr marL="82296" indent="0">
              <a:buNone/>
            </a:pPr>
            <a:r>
              <a:rPr lang="ru-RU" dirty="0"/>
              <a:t>Информация, содержащаяся в реестре</a:t>
            </a:r>
          </a:p>
          <a:p>
            <a:pPr marL="82296" indent="0">
              <a:buNone/>
            </a:pPr>
            <a:r>
              <a:rPr lang="ru-RU" dirty="0"/>
              <a:t>примерных основных образовательных</a:t>
            </a:r>
          </a:p>
          <a:p>
            <a:pPr marL="82296" indent="0">
              <a:buNone/>
            </a:pPr>
            <a:r>
              <a:rPr lang="ru-RU" dirty="0"/>
              <a:t>программ, является </a:t>
            </a:r>
            <a:r>
              <a:rPr lang="ru-RU" dirty="0" smtClean="0"/>
              <a:t>общедоступной.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457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2060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Могут </a:t>
            </a:r>
            <a:r>
              <a:rPr lang="ru-RU" b="1" dirty="0"/>
              <a:t>ли использоваться примерные</a:t>
            </a:r>
            <a:br>
              <a:rPr lang="ru-RU" b="1" dirty="0"/>
            </a:br>
            <a:r>
              <a:rPr lang="ru-RU" b="1" dirty="0"/>
              <a:t>учебные программы как рабочие</a:t>
            </a:r>
            <a:br>
              <a:rPr lang="ru-RU" b="1" dirty="0"/>
            </a:br>
            <a:r>
              <a:rPr lang="ru-RU" b="1" dirty="0" smtClean="0"/>
              <a:t>программы?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1" y="1988840"/>
            <a:ext cx="8352928" cy="475252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4400" dirty="0"/>
              <a:t>Примерные программы </a:t>
            </a:r>
            <a:r>
              <a:rPr lang="ru-RU" sz="4400" b="1" dirty="0"/>
              <a:t>не </a:t>
            </a:r>
            <a:r>
              <a:rPr lang="ru-RU" sz="4400" b="1" dirty="0" smtClean="0"/>
              <a:t>могут</a:t>
            </a:r>
            <a:r>
              <a:rPr lang="ru-RU" sz="4400" dirty="0" smtClean="0"/>
              <a:t> использоваться </a:t>
            </a:r>
            <a:r>
              <a:rPr lang="ru-RU" sz="4400" dirty="0"/>
              <a:t>в качестве </a:t>
            </a:r>
            <a:r>
              <a:rPr lang="ru-RU" sz="4400" dirty="0" smtClean="0"/>
              <a:t>рабочих, поскольку не </a:t>
            </a:r>
            <a:r>
              <a:rPr lang="ru-RU" sz="4400" dirty="0"/>
              <a:t>задают последовательности </a:t>
            </a:r>
            <a:r>
              <a:rPr lang="ru-RU" sz="4400" dirty="0" smtClean="0"/>
              <a:t>изучения материала </a:t>
            </a:r>
            <a:r>
              <a:rPr lang="ru-RU" sz="4400" dirty="0"/>
              <a:t>и распределения его по </a:t>
            </a:r>
            <a:r>
              <a:rPr lang="ru-RU" sz="4400" dirty="0" smtClean="0"/>
              <a:t>классам или </a:t>
            </a:r>
            <a:r>
              <a:rPr lang="ru-RU" sz="4400" dirty="0"/>
              <a:t>годам </a:t>
            </a:r>
            <a:r>
              <a:rPr lang="ru-RU" sz="4400" dirty="0" smtClean="0"/>
              <a:t>обучения.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91464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98072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Авторская программа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1" y="908720"/>
            <a:ext cx="8352928" cy="583264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5800" dirty="0" smtClean="0">
                <a:solidFill>
                  <a:srgbClr val="444444"/>
                </a:solidFill>
                <a:latin typeface="Open Sans"/>
              </a:rPr>
              <a:t>это </a:t>
            </a:r>
            <a:r>
              <a:rPr lang="ru-RU" sz="5800" dirty="0">
                <a:solidFill>
                  <a:srgbClr val="444444"/>
                </a:solidFill>
                <a:latin typeface="Open Sans"/>
              </a:rPr>
              <a:t>документ, созданный на основе федерального государственного образовательного стандарта, Примерной программы и имеющий авторскую концепцию построения содержания учебного курса, предмета, дисциплины (модуля</a:t>
            </a:r>
            <a:r>
              <a:rPr lang="ru-RU" sz="5800" dirty="0" smtClean="0">
                <a:solidFill>
                  <a:srgbClr val="444444"/>
                </a:solidFill>
                <a:latin typeface="Open Sans"/>
              </a:rPr>
              <a:t>);</a:t>
            </a:r>
          </a:p>
          <a:p>
            <a:pPr algn="just"/>
            <a:r>
              <a:rPr lang="ru-RU" sz="5800" dirty="0" smtClean="0">
                <a:solidFill>
                  <a:srgbClr val="444444"/>
                </a:solidFill>
                <a:latin typeface="Open Sans"/>
              </a:rPr>
              <a:t>разрабатывается </a:t>
            </a:r>
            <a:r>
              <a:rPr lang="ru-RU" sz="5800" dirty="0">
                <a:solidFill>
                  <a:srgbClr val="444444"/>
                </a:solidFill>
                <a:latin typeface="Open Sans"/>
              </a:rPr>
              <a:t>одним или группой авторов и определяет содержание образования определенного предмета. Для авторской программы характерны оригинальная концепция и построение содержания по годам </a:t>
            </a:r>
            <a:r>
              <a:rPr lang="ru-RU" sz="5800" dirty="0" smtClean="0">
                <a:solidFill>
                  <a:srgbClr val="444444"/>
                </a:solidFill>
                <a:latin typeface="Open Sans"/>
              </a:rPr>
              <a:t>обучения; </a:t>
            </a:r>
          </a:p>
          <a:p>
            <a:pPr algn="just"/>
            <a:r>
              <a:rPr lang="ru-RU" sz="5800" dirty="0" smtClean="0">
                <a:solidFill>
                  <a:srgbClr val="444444"/>
                </a:solidFill>
                <a:latin typeface="Open Sans"/>
              </a:rPr>
              <a:t>внедрению </a:t>
            </a:r>
            <a:r>
              <a:rPr lang="ru-RU" sz="5800" dirty="0">
                <a:solidFill>
                  <a:srgbClr val="444444"/>
                </a:solidFill>
                <a:latin typeface="Open Sans"/>
              </a:rPr>
              <a:t>в практику авторской программы предшествует ее экспертиза и апробация. </a:t>
            </a:r>
            <a:endParaRPr lang="ru-RU" sz="5800" dirty="0"/>
          </a:p>
        </p:txBody>
      </p:sp>
    </p:spTree>
    <p:extLst>
      <p:ext uri="{BB962C8B-B14F-4D97-AF65-F5344CB8AC3E}">
        <p14:creationId xmlns:p14="http://schemas.microsoft.com/office/powerpoint/2010/main" val="177487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54176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Письмо </a:t>
            </a:r>
            <a:r>
              <a:rPr lang="ru-RU" sz="4000" dirty="0"/>
              <a:t>Минобразования и науки </a:t>
            </a:r>
            <a:r>
              <a:rPr lang="ru-RU" sz="4000" dirty="0" smtClean="0"/>
              <a:t>РФ «</a:t>
            </a:r>
            <a:r>
              <a:rPr lang="ru-RU" sz="4000" dirty="0"/>
              <a:t>О рабочих программах учебных </a:t>
            </a:r>
            <a:r>
              <a:rPr lang="ru-RU" sz="4000" dirty="0" smtClean="0"/>
              <a:t>предметов» от 28.10 2015г</a:t>
            </a:r>
            <a:r>
              <a:rPr lang="ru-RU" sz="4000" dirty="0"/>
              <a:t>. N 08-1786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712968" cy="5085184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/>
              <a:t>Авторские программы </a:t>
            </a:r>
            <a:r>
              <a:rPr lang="ru-RU" sz="2800" dirty="0"/>
              <a:t>учебных предметов,</a:t>
            </a:r>
          </a:p>
          <a:p>
            <a:pPr marL="82296" indent="0" algn="just">
              <a:buNone/>
            </a:pPr>
            <a:r>
              <a:rPr lang="ru-RU" sz="2800" dirty="0"/>
              <a:t>разработанные в соответствии с требованиями</a:t>
            </a:r>
          </a:p>
          <a:p>
            <a:pPr marL="82296" indent="0" algn="just">
              <a:buNone/>
            </a:pPr>
            <a:r>
              <a:rPr lang="ru-RU" sz="2800" dirty="0"/>
              <a:t>ФГОС и с учетом примерной основной</a:t>
            </a:r>
          </a:p>
          <a:p>
            <a:pPr marL="82296" indent="0" algn="just">
              <a:buNone/>
            </a:pPr>
            <a:r>
              <a:rPr lang="ru-RU" sz="2800" dirty="0"/>
              <a:t>образовательной программы соответствующего</a:t>
            </a:r>
          </a:p>
          <a:p>
            <a:pPr marL="82296" indent="0" algn="just">
              <a:buNone/>
            </a:pPr>
            <a:r>
              <a:rPr lang="ru-RU" sz="2800" dirty="0"/>
              <a:t>уровня образования, также могут рассматриваться</a:t>
            </a:r>
          </a:p>
          <a:p>
            <a:pPr marL="82296" indent="0" algn="just">
              <a:buNone/>
            </a:pPr>
            <a:r>
              <a:rPr lang="ru-RU" sz="2800" b="1" dirty="0"/>
              <a:t>как рабочие программы </a:t>
            </a:r>
            <a:r>
              <a:rPr lang="ru-RU" sz="2800" dirty="0"/>
              <a:t>учебных предметов.</a:t>
            </a:r>
          </a:p>
          <a:p>
            <a:pPr algn="just"/>
            <a:r>
              <a:rPr lang="ru-RU" sz="2800" dirty="0"/>
              <a:t>Решение о возможности их использования в</a:t>
            </a:r>
          </a:p>
          <a:p>
            <a:pPr marL="82296" indent="0" algn="just">
              <a:buNone/>
            </a:pPr>
            <a:r>
              <a:rPr lang="ru-RU" sz="2800" dirty="0"/>
              <a:t>структуре основной образовательной программы</a:t>
            </a:r>
          </a:p>
          <a:p>
            <a:pPr marL="82296" indent="0" algn="just">
              <a:buNone/>
            </a:pPr>
            <a:r>
              <a:rPr lang="ru-RU" sz="2800" dirty="0"/>
              <a:t>принимается на уровне образовательной</a:t>
            </a:r>
          </a:p>
          <a:p>
            <a:pPr marL="82296" indent="0" algn="just">
              <a:buNone/>
            </a:pPr>
            <a:r>
              <a:rPr lang="ru-RU" sz="2800" dirty="0"/>
              <a:t>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30145364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962088" cy="6552728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Приказ </a:t>
            </a:r>
            <a:r>
              <a:rPr lang="ru-RU" b="1" dirty="0"/>
              <a:t>Минтруда России №544н от 18 октября 2013 г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 Об  утверждении </a:t>
            </a:r>
            <a:r>
              <a:rPr lang="ru-RU" dirty="0"/>
              <a:t>профессионального стандарта </a:t>
            </a:r>
            <a:r>
              <a:rPr lang="ru-RU" dirty="0" smtClean="0"/>
              <a:t>«Педагог (</a:t>
            </a:r>
            <a:r>
              <a:rPr lang="ru-RU" dirty="0"/>
              <a:t>педагогическая деятельность в сфере дошкольного,</a:t>
            </a:r>
            <a:br>
              <a:rPr lang="ru-RU" dirty="0"/>
            </a:br>
            <a:r>
              <a:rPr lang="ru-RU" dirty="0"/>
              <a:t>начального общего, основного общего, среднего </a:t>
            </a:r>
            <a:r>
              <a:rPr lang="ru-RU" dirty="0" smtClean="0"/>
              <a:t>общего образования</a:t>
            </a:r>
            <a:r>
              <a:rPr lang="ru-RU" dirty="0"/>
              <a:t>) (воспитатель, учитель)»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1435608" y="6453336"/>
            <a:ext cx="7498080" cy="144016"/>
          </a:xfrm>
        </p:spPr>
        <p:txBody>
          <a:bodyPr>
            <a:normAutofit fontScale="25000" lnSpcReduction="20000"/>
          </a:bodyPr>
          <a:lstStyle/>
          <a:p>
            <a:pPr lvl="3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0530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916113"/>
            <a:ext cx="8229600" cy="10668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Качественное планирование образовательного процесса –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залог </a:t>
            </a:r>
            <a:br>
              <a:rPr lang="ru-RU" b="1" u="sng" dirty="0" smtClean="0"/>
            </a:br>
            <a:r>
              <a:rPr lang="ru-RU" b="1" u="sng" dirty="0" smtClean="0"/>
              <a:t>успешной деятельности </a:t>
            </a:r>
            <a:br>
              <a:rPr lang="ru-RU" b="1" u="sng" dirty="0" smtClean="0"/>
            </a:br>
            <a:r>
              <a:rPr lang="ru-RU" b="1" u="sng" dirty="0" smtClean="0"/>
              <a:t>учителя.</a:t>
            </a:r>
            <a:br>
              <a:rPr lang="ru-RU" b="1" u="sng" dirty="0" smtClean="0"/>
            </a:br>
            <a:endParaRPr lang="ru-RU" b="1" u="sng" dirty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  <a:p>
            <a:pPr eaLnBrk="1" hangingPunct="1"/>
            <a:endParaRPr lang="ru-RU" altLang="ru-RU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2988" y="3167063"/>
            <a:ext cx="3673475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611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8924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Требования к трудовым действиям педагога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47800"/>
            <a:ext cx="8682168" cy="5221560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/>
              <a:t>Разработка</a:t>
            </a:r>
            <a:r>
              <a:rPr lang="ru-RU" sz="3600" dirty="0"/>
              <a:t> и реализация </a:t>
            </a:r>
            <a:r>
              <a:rPr lang="ru-RU" sz="3600" b="1" dirty="0"/>
              <a:t>программ </a:t>
            </a:r>
            <a:r>
              <a:rPr lang="ru-RU" sz="3600" b="1" dirty="0" smtClean="0"/>
              <a:t>учебных дисциплин </a:t>
            </a:r>
            <a:r>
              <a:rPr lang="ru-RU" sz="3600" dirty="0"/>
              <a:t>в рамках основной </a:t>
            </a:r>
            <a:r>
              <a:rPr lang="ru-RU" sz="3600" dirty="0" smtClean="0"/>
              <a:t>общеобразовательной программы</a:t>
            </a:r>
            <a:r>
              <a:rPr lang="ru-RU" sz="3600" dirty="0"/>
              <a:t>;</a:t>
            </a:r>
          </a:p>
          <a:p>
            <a:pPr algn="just"/>
            <a:r>
              <a:rPr lang="ru-RU" sz="3600" dirty="0" smtClean="0"/>
              <a:t>Участие </a:t>
            </a:r>
            <a:r>
              <a:rPr lang="ru-RU" sz="3600" dirty="0"/>
              <a:t>в разработке и реализации </a:t>
            </a:r>
            <a:r>
              <a:rPr lang="ru-RU" sz="3600" dirty="0" smtClean="0"/>
              <a:t>программы развития </a:t>
            </a:r>
            <a:r>
              <a:rPr lang="ru-RU" sz="3600" dirty="0"/>
              <a:t>образовательной организации в </a:t>
            </a:r>
            <a:r>
              <a:rPr lang="ru-RU" sz="3600" dirty="0" smtClean="0"/>
              <a:t>целях создания </a:t>
            </a:r>
            <a:r>
              <a:rPr lang="ru-RU" sz="3600" dirty="0"/>
              <a:t>безопасной и комфортной </a:t>
            </a:r>
            <a:r>
              <a:rPr lang="ru-RU" sz="3600" dirty="0" smtClean="0"/>
              <a:t> образовательной среды</a:t>
            </a:r>
            <a:endParaRPr lang="ru-RU" sz="3600" dirty="0"/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973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8178112" cy="10527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444444"/>
                </a:solidFill>
                <a:effectLst/>
                <a:latin typeface="Open Sans"/>
              </a:rPr>
              <a:t>Рабочая программа педагога</a:t>
            </a:r>
            <a:r>
              <a:rPr lang="ru-RU" dirty="0">
                <a:solidFill>
                  <a:srgbClr val="444444"/>
                </a:solidFill>
                <a:effectLst/>
                <a:latin typeface="Open Sans"/>
              </a:rPr>
              <a:t> 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53344"/>
            <a:ext cx="8784976" cy="5904656"/>
          </a:xfrm>
        </p:spPr>
        <p:txBody>
          <a:bodyPr>
            <a:normAutofit fontScale="70000" lnSpcReduction="20000"/>
          </a:bodyPr>
          <a:lstStyle/>
          <a:p>
            <a:r>
              <a:rPr lang="ru-RU" sz="4400" dirty="0">
                <a:solidFill>
                  <a:srgbClr val="444444"/>
                </a:solidFill>
                <a:latin typeface="Open Sans"/>
              </a:rPr>
              <a:t>– это составная часть основной образовательной программы школы, характеризующей систему организации образовательной деятельности. </a:t>
            </a:r>
            <a:endParaRPr lang="ru-RU" sz="4400" dirty="0" smtClean="0">
              <a:solidFill>
                <a:srgbClr val="444444"/>
              </a:solidFill>
              <a:latin typeface="Open Sans"/>
            </a:endParaRPr>
          </a:p>
          <a:p>
            <a:r>
              <a:rPr lang="ru-RU" sz="4400" dirty="0" smtClean="0">
                <a:solidFill>
                  <a:srgbClr val="444444"/>
                </a:solidFill>
                <a:latin typeface="Open Sans"/>
              </a:rPr>
              <a:t>- </a:t>
            </a:r>
            <a:r>
              <a:rPr lang="ru-RU" sz="4400" dirty="0">
                <a:solidFill>
                  <a:srgbClr val="444444"/>
                </a:solidFill>
                <a:latin typeface="Open Sans"/>
              </a:rPr>
              <a:t>это документ, который конкретизирует стандарт и регламентирует деятельность педагога, учитывая специфику учреждения, уровень подготовленности учащихся конкретного класса, учебно-методические и материально-технические возможности школы и обеспечивает достижение планируемых результатов освоения основной образовательной программы. 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90633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1484784"/>
          </a:xfrm>
        </p:spPr>
        <p:txBody>
          <a:bodyPr>
            <a:normAutofit/>
          </a:bodyPr>
          <a:lstStyle/>
          <a:p>
            <a:pPr algn="ctr"/>
            <a:r>
              <a:rPr lang="ru-RU" sz="4100" b="1" dirty="0">
                <a:solidFill>
                  <a:srgbClr val="444444"/>
                </a:solidFill>
                <a:effectLst/>
                <a:latin typeface="Open Sans"/>
                <a:ea typeface="+mn-ea"/>
                <a:cs typeface="+mn-cs"/>
              </a:rPr>
              <a:t>Рабочая программа </a:t>
            </a:r>
            <a:r>
              <a:rPr lang="ru-RU" sz="4100" b="1" dirty="0" smtClean="0">
                <a:solidFill>
                  <a:srgbClr val="444444"/>
                </a:solidFill>
                <a:effectLst/>
                <a:latin typeface="Open Sans"/>
                <a:ea typeface="+mn-ea"/>
                <a:cs typeface="+mn-cs"/>
              </a:rPr>
              <a:t>учителя: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5" cy="5616624"/>
          </a:xfrm>
        </p:spPr>
        <p:txBody>
          <a:bodyPr>
            <a:normAutofit/>
          </a:bodyPr>
          <a:lstStyle/>
          <a:p>
            <a:pPr algn="just"/>
            <a:r>
              <a:rPr lang="ru-RU" sz="4400" dirty="0" smtClean="0">
                <a:solidFill>
                  <a:srgbClr val="444444"/>
                </a:solidFill>
                <a:latin typeface="Open Sans"/>
              </a:rPr>
              <a:t>нормативный </a:t>
            </a:r>
            <a:r>
              <a:rPr lang="ru-RU" sz="4400" dirty="0">
                <a:solidFill>
                  <a:srgbClr val="444444"/>
                </a:solidFill>
                <a:latin typeface="Open Sans"/>
              </a:rPr>
              <a:t>документ</a:t>
            </a:r>
            <a:r>
              <a:rPr lang="ru-RU" sz="4400" dirty="0" smtClean="0">
                <a:solidFill>
                  <a:srgbClr val="444444"/>
                </a:solidFill>
                <a:latin typeface="Open Sans"/>
              </a:rPr>
              <a:t>;</a:t>
            </a:r>
          </a:p>
          <a:p>
            <a:pPr algn="just"/>
            <a:r>
              <a:rPr lang="ru-RU" sz="4400" dirty="0" smtClean="0">
                <a:solidFill>
                  <a:srgbClr val="444444"/>
                </a:solidFill>
                <a:latin typeface="Open Sans"/>
              </a:rPr>
              <a:t> </a:t>
            </a:r>
            <a:r>
              <a:rPr lang="ru-RU" sz="4400" dirty="0">
                <a:solidFill>
                  <a:srgbClr val="444444"/>
                </a:solidFill>
                <a:latin typeface="Open Sans"/>
              </a:rPr>
              <a:t>индивидуальный инструмент </a:t>
            </a:r>
            <a:r>
              <a:rPr lang="ru-RU" sz="4400" dirty="0" smtClean="0">
                <a:solidFill>
                  <a:srgbClr val="444444"/>
                </a:solidFill>
                <a:latin typeface="Open Sans"/>
              </a:rPr>
              <a:t>педагогического </a:t>
            </a:r>
            <a:r>
              <a:rPr lang="ru-RU" sz="4400" dirty="0">
                <a:solidFill>
                  <a:srgbClr val="444444"/>
                </a:solidFill>
                <a:latin typeface="Open Sans"/>
              </a:rPr>
              <a:t>работника</a:t>
            </a:r>
            <a:r>
              <a:rPr lang="ru-RU" sz="4400" dirty="0" smtClean="0">
                <a:solidFill>
                  <a:srgbClr val="444444"/>
                </a:solidFill>
                <a:latin typeface="Open Sans"/>
              </a:rPr>
              <a:t>;</a:t>
            </a:r>
          </a:p>
          <a:p>
            <a:pPr algn="just"/>
            <a:r>
              <a:rPr lang="ru-RU" sz="4400" dirty="0" smtClean="0">
                <a:solidFill>
                  <a:srgbClr val="444444"/>
                </a:solidFill>
                <a:latin typeface="Open Sans"/>
              </a:rPr>
              <a:t> </a:t>
            </a:r>
            <a:r>
              <a:rPr lang="ru-RU" sz="4400" dirty="0">
                <a:solidFill>
                  <a:srgbClr val="444444"/>
                </a:solidFill>
                <a:latin typeface="Open Sans"/>
              </a:rPr>
              <a:t>средство фиксации содержания образования на уровне учебных предметов. 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65445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818072" cy="908720"/>
          </a:xfrm>
        </p:spPr>
        <p:txBody>
          <a:bodyPr/>
          <a:lstStyle/>
          <a:p>
            <a:pPr algn="ctr"/>
            <a:r>
              <a:rPr lang="ru-RU" b="1" dirty="0"/>
              <a:t>Рабочая </a:t>
            </a:r>
            <a:r>
              <a:rPr lang="ru-RU" b="1" dirty="0" smtClean="0"/>
              <a:t>программа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53344"/>
            <a:ext cx="7992888" cy="5904656"/>
          </a:xfrm>
        </p:spPr>
        <p:txBody>
          <a:bodyPr>
            <a:normAutofit/>
          </a:bodyPr>
          <a:lstStyle/>
          <a:p>
            <a:pPr algn="just"/>
            <a:r>
              <a:rPr lang="ru-RU" sz="4400" dirty="0"/>
              <a:t>Программа составляется педагогом </a:t>
            </a:r>
            <a:r>
              <a:rPr lang="ru-RU" sz="4800" dirty="0"/>
              <a:t>не под конкретный </a:t>
            </a:r>
            <a:r>
              <a:rPr lang="ru-RU" sz="4800" dirty="0" smtClean="0"/>
              <a:t>учебник, </a:t>
            </a:r>
            <a:r>
              <a:rPr lang="ru-RU" sz="4800" dirty="0"/>
              <a:t>а под планируемые </a:t>
            </a:r>
            <a:r>
              <a:rPr lang="ru-RU" sz="4800" dirty="0" smtClean="0"/>
              <a:t>результаты (базовое содержание),  </a:t>
            </a:r>
            <a:r>
              <a:rPr lang="ru-RU" sz="4800" dirty="0"/>
              <a:t>закреплённые в основной образовательной </a:t>
            </a:r>
            <a:r>
              <a:rPr lang="ru-RU" sz="4800" dirty="0" smtClean="0"/>
              <a:t>программе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0669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395536" y="906602"/>
            <a:ext cx="8640960" cy="707886"/>
          </a:xfrm>
        </p:spPr>
        <p:txBody>
          <a:bodyPr wrap="square" lIns="91440" tIns="45720" rIns="91440" bIns="45720">
            <a:spAutoFit/>
          </a:bodyPr>
          <a:lstStyle/>
          <a:p>
            <a:pPr eaLnBrk="1" hangingPunct="1"/>
            <a:r>
              <a:rPr altLang="ru-RU" sz="4000" b="1" i="1" dirty="0" smtClean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Основная цель рабочей программы</a:t>
            </a:r>
          </a:p>
        </p:txBody>
      </p:sp>
      <p:sp>
        <p:nvSpPr>
          <p:cNvPr id="9219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755576" y="2017713"/>
            <a:ext cx="8064896" cy="5292731"/>
          </a:xfrm>
        </p:spPr>
        <p:txBody>
          <a:bodyPr wrap="square" lIns="91440" tIns="45720" rIns="91440" bIns="45720">
            <a:spAutoFit/>
          </a:bodyPr>
          <a:lstStyle/>
          <a:p>
            <a:pPr marL="0" indent="0" algn="just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"/>
            </a:pPr>
            <a:r>
              <a:rPr altLang="ru-RU" dirty="0" smtClean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расширения тем (возможно, как за счет увеличения часов из части учебного плана ОУ, формируемого участниками образовательных отношений, так и в рамках базового времени за счет повышенных академических способностей учащихся по предмету);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"/>
            </a:pPr>
            <a:r>
              <a:rPr altLang="ru-RU" dirty="0" smtClean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внесения дополнительных тем (возможно как за счет увеличения часов из части учебного плана ОУ </a:t>
            </a:r>
            <a:r>
              <a:rPr lang="ru-RU" altLang="ru-RU" dirty="0" smtClean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формируемого </a:t>
            </a:r>
            <a:r>
              <a:rPr lang="ru-RU" altLang="ru-RU" dirty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участниками образовательных отношений</a:t>
            </a:r>
            <a:r>
              <a:rPr altLang="ru-RU" dirty="0" smtClean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, так и в рамках базового времени);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SzPct val="60000"/>
              <a:buNone/>
            </a:pPr>
            <a:endParaRPr altLang="ru-RU" sz="2800" dirty="0" smtClean="0">
              <a:latin typeface="Times New Roman" pitchFamily="18" charset="0"/>
              <a:ea typeface="Microsoft YaHei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5047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395536" y="906602"/>
            <a:ext cx="8640960" cy="707886"/>
          </a:xfrm>
        </p:spPr>
        <p:txBody>
          <a:bodyPr wrap="square" lIns="91440" tIns="45720" rIns="91440" bIns="45720">
            <a:spAutoFit/>
          </a:bodyPr>
          <a:lstStyle/>
          <a:p>
            <a:pPr eaLnBrk="1" hangingPunct="1"/>
            <a:r>
              <a:rPr altLang="ru-RU" sz="4000" b="1" i="1" dirty="0" smtClean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Основная цель рабочей программы</a:t>
            </a:r>
          </a:p>
        </p:txBody>
      </p:sp>
      <p:sp>
        <p:nvSpPr>
          <p:cNvPr id="9219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683568" y="2017713"/>
            <a:ext cx="8271520" cy="3372205"/>
          </a:xfrm>
        </p:spPr>
        <p:txBody>
          <a:bodyPr wrap="square" lIns="91440" tIns="45720" rIns="91440" bIns="45720">
            <a:spAutoFit/>
          </a:bodyPr>
          <a:lstStyle/>
          <a:p>
            <a:pPr marL="0" indent="0" algn="just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"/>
            </a:pPr>
            <a:r>
              <a:rPr altLang="ru-RU" dirty="0" smtClean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углубления тем (возможно только за счет увеличения часов из части учебного плана ОУ, формируемого участниками образовательных отношений;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"/>
            </a:pPr>
            <a:r>
              <a:rPr altLang="ru-RU" dirty="0" smtClean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изменения логики освоения содержания материала;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"/>
            </a:pPr>
            <a:r>
              <a:rPr altLang="ru-RU" dirty="0" smtClean="0"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уменьшения количества часов на изучение материала.</a:t>
            </a:r>
          </a:p>
        </p:txBody>
      </p:sp>
    </p:spTree>
    <p:extLst>
      <p:ext uri="{BB962C8B-B14F-4D97-AF65-F5344CB8AC3E}">
        <p14:creationId xmlns:p14="http://schemas.microsoft.com/office/powerpoint/2010/main" val="35342946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818072" cy="908720"/>
          </a:xfrm>
        </p:spPr>
        <p:txBody>
          <a:bodyPr/>
          <a:lstStyle/>
          <a:p>
            <a:pPr algn="ctr"/>
            <a:r>
              <a:rPr lang="ru-RU" b="1" dirty="0"/>
              <a:t>Рабочая </a:t>
            </a:r>
            <a:r>
              <a:rPr lang="ru-RU" b="1" dirty="0" smtClean="0"/>
              <a:t>программа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992888" cy="6021288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endParaRPr lang="ru-RU" sz="4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764704"/>
            <a:ext cx="8352928" cy="21602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dirty="0" smtClean="0"/>
              <a:t>Рабочие </a:t>
            </a:r>
            <a:r>
              <a:rPr lang="ru-RU" sz="2800" b="1" dirty="0"/>
              <a:t>программы по учебным </a:t>
            </a:r>
            <a:r>
              <a:rPr lang="ru-RU" sz="2800" b="1" dirty="0" smtClean="0"/>
              <a:t>предметам (курсам) могут составляться </a:t>
            </a:r>
            <a:r>
              <a:rPr lang="ru-RU" sz="2800" b="1" dirty="0"/>
              <a:t>на всю ступень обучения </a:t>
            </a:r>
            <a:r>
              <a:rPr lang="ru-RU" sz="2800" b="1" dirty="0" smtClean="0"/>
              <a:t>(</a:t>
            </a:r>
            <a:r>
              <a:rPr lang="ru-RU" sz="2800" b="1" dirty="0"/>
              <a:t>1- 4 классы, 5 – 9 классы),</a:t>
            </a:r>
            <a:br>
              <a:rPr lang="ru-RU" sz="2800" b="1" dirty="0"/>
            </a:br>
            <a:r>
              <a:rPr lang="ru-RU" sz="2800" b="1" dirty="0"/>
              <a:t>а не на учебный год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4" y="3212976"/>
            <a:ext cx="8208912" cy="27363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Рабочие программы по учебным предметам (курсам) могут разрабатываться индивидуально каждым учителем, а могут разрабатываться группой учителей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6007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txBody>
          <a:bodyPr>
            <a:normAutofit fontScale="90000"/>
          </a:bodyPr>
          <a:lstStyle/>
          <a:p>
            <a:r>
              <a:rPr lang="ru-RU" dirty="0"/>
              <a:t>Структура рабочей программы по</a:t>
            </a:r>
            <a:br>
              <a:rPr lang="ru-RU" dirty="0"/>
            </a:br>
            <a:r>
              <a:rPr lang="ru-RU" dirty="0"/>
              <a:t>учебному </a:t>
            </a:r>
            <a:r>
              <a:rPr lang="ru-RU" dirty="0" smtClean="0"/>
              <a:t>предмету, курсу (в основной школе)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942925"/>
              </p:ext>
            </p:extLst>
          </p:nvPr>
        </p:nvGraphicFramePr>
        <p:xfrm>
          <a:off x="107504" y="1772816"/>
          <a:ext cx="8928992" cy="5145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2482"/>
                <a:gridCol w="3376510"/>
              </a:tblGrid>
              <a:tr h="664579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До изменений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После</a:t>
                      </a:r>
                      <a:endParaRPr lang="ru-RU" sz="3600" dirty="0"/>
                    </a:p>
                  </a:txBody>
                  <a:tcPr/>
                </a:tc>
              </a:tr>
              <a:tr h="4375981">
                <a:tc>
                  <a:txBody>
                    <a:bodyPr/>
                    <a:lstStyle/>
                    <a:p>
                      <a:r>
                        <a:rPr lang="ru-RU" dirty="0" smtClean="0"/>
                        <a:t>1.Пояснительная записка;</a:t>
                      </a:r>
                    </a:p>
                    <a:p>
                      <a:r>
                        <a:rPr lang="ru-RU" dirty="0" smtClean="0"/>
                        <a:t>2.Общая характеристика учебного предмета, курса;</a:t>
                      </a:r>
                    </a:p>
                    <a:p>
                      <a:r>
                        <a:rPr lang="ru-RU" dirty="0" smtClean="0"/>
                        <a:t>3.Описание места учебного предмета, курса в учебном плане;</a:t>
                      </a:r>
                    </a:p>
                    <a:p>
                      <a:r>
                        <a:rPr lang="ru-RU" dirty="0" smtClean="0"/>
                        <a:t>4.Личностные, </a:t>
                      </a:r>
                      <a:r>
                        <a:rPr lang="ru-RU" dirty="0" err="1" smtClean="0"/>
                        <a:t>метапредметные</a:t>
                      </a:r>
                      <a:r>
                        <a:rPr lang="ru-RU" dirty="0" smtClean="0"/>
                        <a:t> и предметные результаты освоения конкретного учебного предмета, </a:t>
                      </a:r>
                    </a:p>
                    <a:p>
                      <a:r>
                        <a:rPr lang="ru-RU" dirty="0" smtClean="0"/>
                        <a:t>5.Содержание учебного предмета, курса;</a:t>
                      </a:r>
                    </a:p>
                    <a:p>
                      <a:r>
                        <a:rPr lang="ru-RU" dirty="0" smtClean="0"/>
                        <a:t>6.Тематическое планирование с определением основных видов учебной деятельности;</a:t>
                      </a:r>
                    </a:p>
                    <a:p>
                      <a:r>
                        <a:rPr lang="ru-RU" dirty="0" smtClean="0"/>
                        <a:t>7.Описание учебно-методического и материально, технического обеспечения образовательного</a:t>
                      </a:r>
                    </a:p>
                    <a:p>
                      <a:r>
                        <a:rPr lang="ru-RU" dirty="0" smtClean="0"/>
                        <a:t>процесса;</a:t>
                      </a:r>
                    </a:p>
                    <a:p>
                      <a:r>
                        <a:rPr lang="ru-RU" dirty="0" smtClean="0"/>
                        <a:t>8.Планируемые результаты изучения учебного предмета, курса.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1. Планируемые результаты освоения учебного предмета, курса.</a:t>
                      </a:r>
                    </a:p>
                    <a:p>
                      <a:r>
                        <a:rPr lang="ru-RU" sz="2400" dirty="0" smtClean="0"/>
                        <a:t>2. Содержание учебного предмета, курса.</a:t>
                      </a:r>
                    </a:p>
                    <a:p>
                      <a:r>
                        <a:rPr lang="ru-RU" sz="2400" dirty="0" smtClean="0"/>
                        <a:t>3. Тематическое планирование с указанием количества часов на освоение каждой темы.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3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250120" cy="864096"/>
          </a:xfrm>
        </p:spPr>
        <p:txBody>
          <a:bodyPr/>
          <a:lstStyle/>
          <a:p>
            <a:pPr algn="ctr"/>
            <a:r>
              <a:rPr lang="ru-RU" dirty="0" smtClean="0"/>
              <a:t>Структура рабочей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08720"/>
            <a:ext cx="8250120" cy="5760640"/>
          </a:xfrm>
        </p:spPr>
        <p:txBody>
          <a:bodyPr>
            <a:normAutofit fontScale="77500" lnSpcReduction="20000"/>
          </a:bodyPr>
          <a:lstStyle/>
          <a:p>
            <a:pPr marL="82296" indent="0" algn="ctr">
              <a:buNone/>
            </a:pPr>
            <a:r>
              <a:rPr lang="ru-RU" sz="3800" b="1" u="sng" dirty="0">
                <a:solidFill>
                  <a:srgbClr val="444444"/>
                </a:solidFill>
                <a:latin typeface="Open Sans"/>
              </a:rPr>
              <a:t>Как вариант… </a:t>
            </a:r>
            <a:endParaRPr lang="ru-RU" sz="3800" b="1" u="sng" dirty="0" smtClean="0">
              <a:solidFill>
                <a:srgbClr val="444444"/>
              </a:solidFill>
              <a:latin typeface="Open Sans"/>
            </a:endParaRPr>
          </a:p>
          <a:p>
            <a:r>
              <a:rPr lang="ru-RU" dirty="0" smtClean="0">
                <a:solidFill>
                  <a:srgbClr val="444444"/>
                </a:solidFill>
                <a:latin typeface="Open Sans"/>
              </a:rPr>
              <a:t>Титульный 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лист. </a:t>
            </a:r>
            <a:endParaRPr lang="ru-RU" dirty="0" smtClean="0">
              <a:solidFill>
                <a:srgbClr val="444444"/>
              </a:solidFill>
              <a:latin typeface="Open Sans"/>
            </a:endParaRPr>
          </a:p>
          <a:p>
            <a:r>
              <a:rPr lang="ru-RU" dirty="0" smtClean="0">
                <a:solidFill>
                  <a:srgbClr val="444444"/>
                </a:solidFill>
                <a:latin typeface="Open Sans"/>
              </a:rPr>
              <a:t>Пояснительная 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записка. </a:t>
            </a:r>
            <a:endParaRPr lang="ru-RU" dirty="0" smtClean="0">
              <a:solidFill>
                <a:srgbClr val="444444"/>
              </a:solidFill>
              <a:latin typeface="Open Sans"/>
            </a:endParaRPr>
          </a:p>
          <a:p>
            <a:r>
              <a:rPr lang="ru-RU" dirty="0">
                <a:solidFill>
                  <a:srgbClr val="444444"/>
                </a:solidFill>
                <a:latin typeface="Open Sans"/>
              </a:rPr>
              <a:t>Содержание учебного предмета, курса</a:t>
            </a:r>
            <a:r>
              <a:rPr lang="ru-RU" dirty="0" smtClean="0">
                <a:solidFill>
                  <a:srgbClr val="444444"/>
                </a:solidFill>
                <a:latin typeface="Open Sans"/>
              </a:rPr>
              <a:t>.</a:t>
            </a:r>
          </a:p>
          <a:p>
            <a:r>
              <a:rPr lang="ru-RU" dirty="0">
                <a:solidFill>
                  <a:srgbClr val="444444"/>
                </a:solidFill>
                <a:latin typeface="Open Sans"/>
              </a:rPr>
              <a:t>Планируемые результаты изучения учебного предмета (личностные, </a:t>
            </a:r>
            <a:r>
              <a:rPr lang="ru-RU" dirty="0" err="1">
                <a:solidFill>
                  <a:srgbClr val="444444"/>
                </a:solidFill>
                <a:latin typeface="Open Sans"/>
              </a:rPr>
              <a:t>метапредметные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 и предметные </a:t>
            </a:r>
            <a:r>
              <a:rPr lang="ru-RU" dirty="0" smtClean="0">
                <a:solidFill>
                  <a:srgbClr val="444444"/>
                </a:solidFill>
                <a:latin typeface="Open Sans"/>
              </a:rPr>
              <a:t>).</a:t>
            </a:r>
          </a:p>
          <a:p>
            <a:r>
              <a:rPr lang="ru-RU" dirty="0">
                <a:solidFill>
                  <a:srgbClr val="444444"/>
                </a:solidFill>
                <a:latin typeface="Open Sans"/>
              </a:rPr>
              <a:t>Тематическое планирование с указанием количества часов на освоение каждой темы.</a:t>
            </a:r>
          </a:p>
          <a:p>
            <a:r>
              <a:rPr lang="ru-RU" dirty="0" smtClean="0">
                <a:solidFill>
                  <a:srgbClr val="444444"/>
                </a:solidFill>
                <a:latin typeface="Open Sans"/>
              </a:rPr>
              <a:t>Учебно-методическое 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и материально-техническое обеспечение образовательного процесса по предмету (описание УМК, средств обучения). </a:t>
            </a:r>
            <a:endParaRPr lang="ru-RU" dirty="0" smtClean="0">
              <a:solidFill>
                <a:srgbClr val="444444"/>
              </a:solidFill>
              <a:latin typeface="Open Sans"/>
            </a:endParaRPr>
          </a:p>
          <a:p>
            <a:r>
              <a:rPr lang="ru-RU" dirty="0" smtClean="0">
                <a:solidFill>
                  <a:srgbClr val="444444"/>
                </a:solidFill>
                <a:latin typeface="Open Sans"/>
              </a:rPr>
              <a:t>Приложения 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(например, материалы диагностики и контроля, инструкции по проведению практических работ и др.)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4754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4213" y="188913"/>
            <a:ext cx="7772400" cy="5762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</a:rPr>
              <a:t>1. Титульный лист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07504" y="764704"/>
            <a:ext cx="8928992" cy="597740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- полное наименование образовательного учреждения,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гриф утверждения программы (педагогическим советом или методическим объединением школы и зам. директора по УВР школы с указанием даты);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название учебного предмета (курса), для изучения которого написана программа;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указание параллели, на которой изучается программа;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фамилию, имя и отчество разработчика программы (одного или нескольких);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название города, населенного пункта;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год разработки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41736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584176"/>
          </a:xfrm>
        </p:spPr>
        <p:txBody>
          <a:bodyPr/>
          <a:lstStyle/>
          <a:p>
            <a:r>
              <a:rPr lang="ru-RU" sz="3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Федеральный закон Российской Федерации от 29 декабря 2012 г. N 273-ФЗ "Об образовании в Российской Федерации"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060848"/>
            <a:ext cx="8640960" cy="4608512"/>
          </a:xfrm>
        </p:spPr>
        <p:txBody>
          <a:bodyPr/>
          <a:lstStyle/>
          <a:p>
            <a:r>
              <a:rPr lang="ru-RU" sz="3200" u="sng" dirty="0" smtClean="0"/>
              <a:t>  (</a:t>
            </a:r>
            <a:r>
              <a:rPr lang="ru-RU" sz="3200" b="1" u="sng" dirty="0" smtClean="0"/>
              <a:t>ст.12.П7</a:t>
            </a:r>
            <a:r>
              <a:rPr lang="ru-RU" sz="3200" u="sng" dirty="0" smtClean="0"/>
              <a:t>) </a:t>
            </a:r>
          </a:p>
          <a:p>
            <a:pPr marL="109537" indent="0" algn="just">
              <a:buNone/>
            </a:pPr>
            <a:r>
              <a:rPr lang="ru-RU" sz="3600" dirty="0" smtClean="0"/>
              <a:t>Образовательные организации разрабатывают образовательные программы в соответствии с федеральными государственными образовательными стандартами и с учетом соответствующих примерных основных образовательных программ</a:t>
            </a:r>
          </a:p>
          <a:p>
            <a:pPr marL="109537" indent="0" algn="just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847686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8244408" cy="980728"/>
          </a:xfrm>
        </p:spPr>
        <p:txBody>
          <a:bodyPr/>
          <a:lstStyle/>
          <a:p>
            <a:pPr algn="ctr"/>
            <a:r>
              <a:rPr lang="ru-RU" b="1" dirty="0"/>
              <a:t>Пояснительная записка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24744"/>
            <a:ext cx="8250120" cy="5616624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 smtClean="0"/>
              <a:t>Дается </a:t>
            </a:r>
            <a:r>
              <a:rPr lang="ru-RU" sz="3600" dirty="0"/>
              <a:t>общая характеристика рабочей программы, раскрываются особенности каждого раздела </a:t>
            </a:r>
            <a:r>
              <a:rPr lang="ru-RU" sz="3600" dirty="0" smtClean="0"/>
              <a:t>программы.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Нормативные </a:t>
            </a:r>
            <a:r>
              <a:rPr lang="ru-RU" sz="3600" dirty="0"/>
              <a:t>правовые документы, на основании которых разработана данная рабочая программа. </a:t>
            </a:r>
            <a:endParaRPr lang="ru-RU" sz="3600" dirty="0" smtClean="0"/>
          </a:p>
          <a:p>
            <a:r>
              <a:rPr lang="ru-RU" sz="3600" dirty="0" smtClean="0"/>
              <a:t>Сведения </a:t>
            </a:r>
            <a:r>
              <a:rPr lang="ru-RU" sz="3600" dirty="0"/>
              <a:t>о программах, на основании которых разработана рабочая программа, обоснование выбора этих программ учителем. </a:t>
            </a:r>
            <a:endParaRPr lang="ru-RU" sz="3600" dirty="0" smtClean="0"/>
          </a:p>
          <a:p>
            <a:r>
              <a:rPr lang="ru-RU" sz="3600" dirty="0" smtClean="0"/>
              <a:t>Цели </a:t>
            </a:r>
            <a:r>
              <a:rPr lang="ru-RU" sz="3600" dirty="0"/>
              <a:t>и задачи, решаемые при реализации рабочей программы, в том числе с учетом особенностей региона, школы</a:t>
            </a:r>
          </a:p>
        </p:txBody>
      </p:sp>
    </p:spTree>
    <p:extLst>
      <p:ext uri="{BB962C8B-B14F-4D97-AF65-F5344CB8AC3E}">
        <p14:creationId xmlns:p14="http://schemas.microsoft.com/office/powerpoint/2010/main" val="135721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8244408" cy="980728"/>
          </a:xfrm>
        </p:spPr>
        <p:txBody>
          <a:bodyPr/>
          <a:lstStyle/>
          <a:p>
            <a:pPr algn="ctr"/>
            <a:r>
              <a:rPr lang="ru-RU" b="1" dirty="0"/>
              <a:t>Пояснительная записка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08720"/>
            <a:ext cx="8250120" cy="5832648"/>
          </a:xfrm>
        </p:spPr>
        <p:txBody>
          <a:bodyPr>
            <a:normAutofit/>
          </a:bodyPr>
          <a:lstStyle/>
          <a:p>
            <a:r>
              <a:rPr lang="ru-RU" sz="3600" dirty="0"/>
              <a:t>Информация об используемых УМК (особенности его содержания и структуры). </a:t>
            </a:r>
            <a:endParaRPr lang="ru-RU" sz="3600" dirty="0" smtClean="0"/>
          </a:p>
          <a:p>
            <a:r>
              <a:rPr lang="ru-RU" sz="3600" dirty="0" smtClean="0"/>
              <a:t>Информация </a:t>
            </a:r>
            <a:r>
              <a:rPr lang="ru-RU" sz="3600" dirty="0"/>
              <a:t>о количестве учебных часов, на которое рассчитана рабочая программа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 </a:t>
            </a:r>
            <a:r>
              <a:rPr lang="ru-RU" sz="3600" dirty="0"/>
              <a:t>Используемые технологии обучения, формах уроков и т.п. Виды и формы промежуточного или итогового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229690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Рекомендации по разработке </a:t>
            </a:r>
            <a:r>
              <a:rPr lang="ru-RU" dirty="0"/>
              <a:t>раздела «Содержание учебного предмета»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604448" cy="532859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Учитель может вносить изменения, расширяя (изменяя) содержание примерной или авторской программы, </a:t>
            </a:r>
            <a:r>
              <a:rPr lang="ru-RU" dirty="0" smtClean="0"/>
              <a:t>т.е. может </a:t>
            </a:r>
            <a:r>
              <a:rPr lang="ru-RU" dirty="0"/>
              <a:t>самостоятельно: </a:t>
            </a:r>
            <a:endParaRPr lang="ru-RU" dirty="0" smtClean="0"/>
          </a:p>
          <a:p>
            <a:pPr marL="596646" indent="-514350">
              <a:buAutoNum type="arabicPeriod"/>
            </a:pPr>
            <a:r>
              <a:rPr lang="ru-RU" sz="3300" dirty="0" smtClean="0"/>
              <a:t>указать </a:t>
            </a:r>
            <a:r>
              <a:rPr lang="ru-RU" sz="3300" dirty="0"/>
              <a:t>количество часов на изучение курса, отдельных разделов и тем; </a:t>
            </a:r>
            <a:endParaRPr lang="ru-RU" sz="3300" dirty="0" smtClean="0"/>
          </a:p>
          <a:p>
            <a:pPr marL="596646" indent="-514350">
              <a:buAutoNum type="arabicPeriod"/>
            </a:pPr>
            <a:r>
              <a:rPr lang="ru-RU" sz="3300" dirty="0" smtClean="0"/>
              <a:t>обосновать </a:t>
            </a:r>
            <a:r>
              <a:rPr lang="ru-RU" sz="3300" dirty="0"/>
              <a:t>и определить содержание рабочей программы с учетом особенностей изучения предмета</a:t>
            </a:r>
            <a:r>
              <a:rPr lang="ru-RU" sz="3300" dirty="0" smtClean="0"/>
              <a:t>;</a:t>
            </a:r>
          </a:p>
          <a:p>
            <a:pPr marL="596646" indent="-514350">
              <a:buAutoNum type="arabicPeriod"/>
            </a:pPr>
            <a:r>
              <a:rPr lang="ru-RU" sz="3300" dirty="0" smtClean="0"/>
              <a:t> </a:t>
            </a:r>
            <a:r>
              <a:rPr lang="ru-RU" sz="3300" dirty="0"/>
              <a:t>раскрыть содержание разделов, тем, опираясь на рекомендации научных школ и учебников (из действующего федерального перечня); </a:t>
            </a:r>
            <a:endParaRPr lang="ru-RU" sz="3300" dirty="0" smtClean="0"/>
          </a:p>
          <a:p>
            <a:pPr marL="596646" indent="-514350">
              <a:buAutoNum type="arabicPeriod"/>
            </a:pPr>
            <a:r>
              <a:rPr lang="ru-RU" sz="3300" dirty="0" smtClean="0"/>
              <a:t>изложить </a:t>
            </a:r>
            <a:r>
              <a:rPr lang="ru-RU" sz="3300" dirty="0"/>
              <a:t>последовательность изучения учебного материала, устанавливая </a:t>
            </a:r>
            <a:r>
              <a:rPr lang="ru-RU" sz="3300" dirty="0" err="1"/>
              <a:t>внутрипредметные</a:t>
            </a:r>
            <a:r>
              <a:rPr lang="ru-RU" sz="3300" dirty="0"/>
              <a:t> и </a:t>
            </a:r>
            <a:r>
              <a:rPr lang="ru-RU" sz="3300" dirty="0" err="1"/>
              <a:t>межпредметные</a:t>
            </a:r>
            <a:r>
              <a:rPr lang="ru-RU" sz="3300" dirty="0"/>
              <a:t> логические связи.</a:t>
            </a:r>
          </a:p>
        </p:txBody>
      </p:sp>
    </p:spTree>
    <p:extLst>
      <p:ext uri="{BB962C8B-B14F-4D97-AF65-F5344CB8AC3E}">
        <p14:creationId xmlns:p14="http://schemas.microsoft.com/office/powerpoint/2010/main" val="16413677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8244408" cy="98072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Раздел: планируемые результаты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027224"/>
              </p:ext>
            </p:extLst>
          </p:nvPr>
        </p:nvGraphicFramePr>
        <p:xfrm>
          <a:off x="900113" y="1125538"/>
          <a:ext cx="8034337" cy="5616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653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933688" cy="130100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Планируемые результаты изучения</a:t>
            </a:r>
            <a:br>
              <a:rPr lang="ru-RU" dirty="0"/>
            </a:br>
            <a:r>
              <a:rPr lang="ru-RU" dirty="0"/>
              <a:t>учебного предмета </a:t>
            </a:r>
            <a:r>
              <a:rPr lang="ru-RU" dirty="0" smtClean="0"/>
              <a:t>должны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47800"/>
            <a:ext cx="8250120" cy="5221560"/>
          </a:xfrm>
        </p:spPr>
        <p:txBody>
          <a:bodyPr/>
          <a:lstStyle/>
          <a:p>
            <a:r>
              <a:rPr lang="ru-RU" dirty="0"/>
              <a:t>представлять собой описание </a:t>
            </a:r>
            <a:r>
              <a:rPr lang="ru-RU" b="1" dirty="0"/>
              <a:t>целей-результатов</a:t>
            </a:r>
            <a:r>
              <a:rPr lang="ru-RU" dirty="0"/>
              <a:t> </a:t>
            </a:r>
            <a:r>
              <a:rPr lang="ru-RU" dirty="0" smtClean="0"/>
              <a:t>обучения, </a:t>
            </a:r>
            <a:r>
              <a:rPr lang="ru-RU" dirty="0"/>
              <a:t>выраженных в </a:t>
            </a:r>
            <a:r>
              <a:rPr lang="ru-RU" b="1" dirty="0"/>
              <a:t>действиях </a:t>
            </a:r>
            <a:r>
              <a:rPr lang="ru-RU" dirty="0"/>
              <a:t>учащихся (</a:t>
            </a:r>
            <a:r>
              <a:rPr lang="ru-RU" dirty="0" err="1" smtClean="0"/>
              <a:t>операциональных</a:t>
            </a:r>
            <a:r>
              <a:rPr lang="ru-RU" dirty="0" smtClean="0"/>
              <a:t>), </a:t>
            </a:r>
            <a:r>
              <a:rPr lang="ru-RU" dirty="0"/>
              <a:t>реально </a:t>
            </a:r>
            <a:r>
              <a:rPr lang="ru-RU" b="1" dirty="0"/>
              <a:t>опознаваемых</a:t>
            </a:r>
            <a:r>
              <a:rPr lang="ru-RU" dirty="0"/>
              <a:t> с помощью какого-либо </a:t>
            </a:r>
            <a:r>
              <a:rPr lang="ru-RU" b="1" dirty="0"/>
              <a:t>инструмента</a:t>
            </a:r>
            <a:r>
              <a:rPr lang="ru-RU" dirty="0"/>
              <a:t> (</a:t>
            </a:r>
            <a:r>
              <a:rPr lang="ru-RU" dirty="0" err="1"/>
              <a:t>диагностичных</a:t>
            </a:r>
            <a:r>
              <a:rPr lang="ru-RU" dirty="0"/>
              <a:t>) обозначать </a:t>
            </a:r>
            <a:r>
              <a:rPr lang="ru-RU" b="1" dirty="0"/>
              <a:t>определенный уровень </a:t>
            </a:r>
            <a:r>
              <a:rPr lang="ru-RU" b="1" dirty="0" smtClean="0"/>
              <a:t>достижений.</a:t>
            </a:r>
          </a:p>
          <a:p>
            <a:pPr marL="82296" indent="0">
              <a:buNone/>
            </a:pPr>
            <a:r>
              <a:rPr lang="ru-RU" sz="3600" b="1" dirty="0" smtClean="0"/>
              <a:t>ЗНАТЬ</a:t>
            </a:r>
          </a:p>
          <a:p>
            <a:pPr marL="82296" indent="0">
              <a:buNone/>
            </a:pPr>
            <a:r>
              <a:rPr lang="ru-RU" sz="3600" b="1" dirty="0" smtClean="0"/>
              <a:t>УМЕТЬ         Ученик научится</a:t>
            </a:r>
            <a:endParaRPr lang="ru-RU" sz="3600" b="1" dirty="0"/>
          </a:p>
        </p:txBody>
      </p:sp>
      <p:sp>
        <p:nvSpPr>
          <p:cNvPr id="9" name="Минус 8"/>
          <p:cNvSpPr/>
          <p:nvPr/>
        </p:nvSpPr>
        <p:spPr>
          <a:xfrm rot="19080595">
            <a:off x="101215" y="5505043"/>
            <a:ext cx="2697951" cy="288447"/>
          </a:xfrm>
          <a:prstGeom prst="mathMinu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83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962088" cy="79208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Предметные результаты должны: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538152" cy="5976664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dirty="0" smtClean="0"/>
              <a:t>описываться </a:t>
            </a:r>
            <a:r>
              <a:rPr lang="ru-RU" sz="3600" b="1" dirty="0"/>
              <a:t>через действия </a:t>
            </a:r>
            <a:r>
              <a:rPr lang="ru-RU" sz="3600" dirty="0"/>
              <a:t>обучающихся</a:t>
            </a:r>
          </a:p>
          <a:p>
            <a:pPr marL="82296" indent="0">
              <a:buNone/>
            </a:pPr>
            <a:r>
              <a:rPr lang="ru-RU" sz="3600" dirty="0"/>
              <a:t>(«научится» и «получит возможность</a:t>
            </a:r>
          </a:p>
          <a:p>
            <a:pPr marL="82296" indent="0">
              <a:buNone/>
            </a:pPr>
            <a:r>
              <a:rPr lang="ru-RU" sz="3600" dirty="0"/>
              <a:t>научиться»);</a:t>
            </a:r>
          </a:p>
          <a:p>
            <a:r>
              <a:rPr lang="ru-RU" sz="3600" dirty="0" smtClean="0"/>
              <a:t>обозначать </a:t>
            </a:r>
            <a:r>
              <a:rPr lang="ru-RU" sz="3600" dirty="0"/>
              <a:t>определенный уровень</a:t>
            </a:r>
          </a:p>
          <a:p>
            <a:pPr marL="82296" indent="0">
              <a:buNone/>
            </a:pPr>
            <a:r>
              <a:rPr lang="ru-RU" sz="3600" dirty="0" smtClean="0"/>
              <a:t>достижений;</a:t>
            </a:r>
          </a:p>
          <a:p>
            <a:r>
              <a:rPr lang="ru-RU" sz="3600" dirty="0" smtClean="0"/>
              <a:t>быть </a:t>
            </a:r>
            <a:r>
              <a:rPr lang="ru-RU" sz="3600" dirty="0"/>
              <a:t>достижимыми и подлежащими оценке;</a:t>
            </a:r>
          </a:p>
          <a:p>
            <a:r>
              <a:rPr lang="ru-RU" sz="3600" dirty="0" smtClean="0"/>
              <a:t>описываться </a:t>
            </a:r>
            <a:r>
              <a:rPr lang="ru-RU" sz="3600" dirty="0"/>
              <a:t>понятным для </a:t>
            </a:r>
            <a:r>
              <a:rPr lang="ru-RU" sz="3600" dirty="0" smtClean="0"/>
              <a:t>обучающихся языком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56655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108504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Тематическое планирование или </a:t>
            </a:r>
            <a:r>
              <a:rPr lang="ru-RU" b="1" dirty="0" smtClean="0"/>
              <a:t>календарно - </a:t>
            </a:r>
            <a:r>
              <a:rPr lang="ru-RU" b="1" dirty="0"/>
              <a:t>тематическое </a:t>
            </a:r>
            <a:r>
              <a:rPr lang="ru-RU" b="1" dirty="0" smtClean="0"/>
              <a:t>планирование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348880"/>
            <a:ext cx="8610160" cy="4392488"/>
          </a:xfrm>
        </p:spPr>
        <p:txBody>
          <a:bodyPr>
            <a:normAutofit/>
          </a:bodyPr>
          <a:lstStyle/>
          <a:p>
            <a:pPr algn="just"/>
            <a:r>
              <a:rPr lang="ru-RU" sz="3600" dirty="0"/>
              <a:t>Рабочая программа </a:t>
            </a:r>
            <a:r>
              <a:rPr lang="ru-RU" sz="3600" dirty="0" smtClean="0"/>
              <a:t>согласно требованиям ФГОС ООО не </a:t>
            </a:r>
            <a:r>
              <a:rPr lang="ru-RU" sz="3600" dirty="0"/>
              <a:t>включает</a:t>
            </a:r>
          </a:p>
          <a:p>
            <a:pPr marL="82296" indent="0" algn="just">
              <a:buNone/>
            </a:pPr>
            <a:r>
              <a:rPr lang="ru-RU" sz="3600" dirty="0"/>
              <a:t>календарно-тематическое</a:t>
            </a:r>
          </a:p>
          <a:p>
            <a:pPr marL="82296" indent="0" algn="just">
              <a:buNone/>
            </a:pPr>
            <a:r>
              <a:rPr lang="ru-RU" sz="3600" dirty="0" smtClean="0"/>
              <a:t>планирование, оно может  быть приложением </a:t>
            </a:r>
            <a:r>
              <a:rPr lang="ru-RU" sz="3600" dirty="0"/>
              <a:t>к </a:t>
            </a:r>
            <a:r>
              <a:rPr lang="ru-RU" sz="3600" dirty="0" smtClean="0"/>
              <a:t>программе.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5496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188" y="188913"/>
            <a:ext cx="7772400" cy="6477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FF0000"/>
                </a:solidFill>
              </a:rPr>
              <a:t>Учебно-тематический план</a:t>
            </a:r>
            <a:endParaRPr lang="ru-RU" sz="4800" dirty="0" smtClean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750" y="1052513"/>
            <a:ext cx="7920038" cy="5545137"/>
          </a:xfrm>
        </p:spPr>
        <p:txBody>
          <a:bodyPr rtlCol="0">
            <a:noAutofit/>
          </a:bodyPr>
          <a:lstStyle/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4000" b="1" dirty="0" smtClean="0">
                <a:solidFill>
                  <a:schemeClr val="tx1"/>
                </a:solidFill>
              </a:rPr>
              <a:t>перечень разделов</a:t>
            </a:r>
            <a:r>
              <a:rPr lang="ru-RU" sz="4000" dirty="0" smtClean="0">
                <a:solidFill>
                  <a:schemeClr val="tx1"/>
                </a:solidFill>
              </a:rPr>
              <a:t>, </a:t>
            </a:r>
            <a:r>
              <a:rPr lang="ru-RU" sz="4000" b="1" dirty="0" smtClean="0">
                <a:solidFill>
                  <a:schemeClr val="tx1"/>
                </a:solidFill>
              </a:rPr>
              <a:t>тем</a:t>
            </a:r>
            <a:r>
              <a:rPr lang="ru-RU" sz="4000" dirty="0" smtClean="0">
                <a:solidFill>
                  <a:schemeClr val="tx1"/>
                </a:solidFill>
              </a:rPr>
              <a:t>, последовательность их изучения;</a:t>
            </a:r>
            <a:br>
              <a:rPr lang="ru-RU" sz="4000" dirty="0" smtClean="0">
                <a:solidFill>
                  <a:schemeClr val="tx1"/>
                </a:solidFill>
              </a:rPr>
            </a:br>
            <a:r>
              <a:rPr lang="ru-RU" sz="4000" b="1" dirty="0" smtClean="0">
                <a:solidFill>
                  <a:schemeClr val="tx1"/>
                </a:solidFill>
              </a:rPr>
              <a:t>количество часов </a:t>
            </a:r>
            <a:r>
              <a:rPr lang="ru-RU" sz="4000" dirty="0" smtClean="0">
                <a:solidFill>
                  <a:schemeClr val="tx1"/>
                </a:solidFill>
              </a:rPr>
              <a:t>на изучение каждого раздела и каждой темы;</a:t>
            </a:r>
            <a:br>
              <a:rPr lang="ru-RU" sz="4000" dirty="0" smtClean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вид занятий </a:t>
            </a:r>
            <a:r>
              <a:rPr lang="ru-RU" sz="4000" dirty="0" smtClean="0">
                <a:solidFill>
                  <a:schemeClr val="tx1"/>
                </a:solidFill>
              </a:rPr>
              <a:t>(теоретические или практические, количество часов)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</a:rPr>
              <a:t>  </a:t>
            </a:r>
            <a:r>
              <a:rPr lang="ru-RU" sz="4000" b="1" dirty="0" smtClean="0">
                <a:solidFill>
                  <a:srgbClr val="FF0000"/>
                </a:solidFill>
              </a:rPr>
              <a:t>!!! ЛУЧШЕ ДЕЛАТЬ В ВИДЕ ТАБЛИЦЫ</a:t>
            </a:r>
          </a:p>
        </p:txBody>
      </p:sp>
    </p:spTree>
    <p:extLst>
      <p:ext uri="{BB962C8B-B14F-4D97-AF65-F5344CB8AC3E}">
        <p14:creationId xmlns:p14="http://schemas.microsoft.com/office/powerpoint/2010/main" val="15680194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01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u="sng" dirty="0" smtClean="0"/>
              <a:t>Календарно-тематический план</a:t>
            </a:r>
            <a:br>
              <a:rPr lang="ru-RU" b="1" u="sng" dirty="0" smtClean="0"/>
            </a:br>
            <a:r>
              <a:rPr lang="ru-RU" b="1" u="sng" dirty="0" smtClean="0"/>
              <a:t>(в соответствии с Положением ОУ)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2492375"/>
          <a:ext cx="8229600" cy="2286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04304"/>
                <a:gridCol w="936104"/>
                <a:gridCol w="720080"/>
                <a:gridCol w="1152128"/>
                <a:gridCol w="1259384"/>
                <a:gridCol w="914400"/>
                <a:gridCol w="1426616"/>
                <a:gridCol w="792088"/>
                <a:gridCol w="5244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№</a:t>
                      </a:r>
                      <a:br>
                        <a:rPr kumimoji="0" lang="ru-RU" sz="1800" kern="1200" dirty="0" smtClean="0"/>
                      </a:b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Тема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Кол-во</a:t>
                      </a:r>
                      <a:br>
                        <a:rPr kumimoji="0" lang="ru-RU" sz="1800" kern="1200" dirty="0" smtClean="0"/>
                      </a:br>
                      <a:r>
                        <a:rPr kumimoji="0" lang="ru-RU" sz="1800" kern="1200" dirty="0" err="1" smtClean="0"/>
                        <a:t>ч-ов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Элементы</a:t>
                      </a:r>
                    </a:p>
                    <a:p>
                      <a:pPr algn="ctr"/>
                      <a:r>
                        <a:rPr kumimoji="0" lang="ru-RU" sz="1800" kern="1200" dirty="0" smtClean="0"/>
                        <a:t>содержания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Требования</a:t>
                      </a:r>
                      <a:br>
                        <a:rPr kumimoji="0" lang="ru-RU" sz="1800" kern="1200" dirty="0" smtClean="0"/>
                      </a:br>
                      <a:r>
                        <a:rPr kumimoji="0" lang="ru-RU" sz="1800" kern="1200" dirty="0" smtClean="0"/>
                        <a:t>к уровню подготовки</a:t>
                      </a:r>
                      <a:br>
                        <a:rPr kumimoji="0" lang="ru-RU" sz="1800" kern="1200" dirty="0" smtClean="0"/>
                      </a:br>
                      <a:r>
                        <a:rPr kumimoji="0" lang="ru-RU" sz="1800" kern="1200" dirty="0" smtClean="0"/>
                        <a:t>обучающихся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err="1" smtClean="0"/>
                        <a:t>Хар-ка</a:t>
                      </a:r>
                      <a:r>
                        <a:rPr kumimoji="0" lang="ru-RU" sz="1800" kern="1200" dirty="0" smtClean="0"/>
                        <a:t> деятельности уч-ся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err="1" smtClean="0"/>
                        <a:t>Контрольно-измери</a:t>
                      </a:r>
                      <a:r>
                        <a:rPr kumimoji="0" lang="ru-RU" sz="1800" kern="1200" dirty="0" smtClean="0"/>
                        <a:t>-</a:t>
                      </a:r>
                    </a:p>
                    <a:p>
                      <a:pPr algn="ctr"/>
                      <a:r>
                        <a:rPr kumimoji="0" lang="ru-RU" sz="1800" kern="1200" dirty="0" smtClean="0"/>
                        <a:t>тельные </a:t>
                      </a:r>
                      <a:r>
                        <a:rPr kumimoji="0" lang="ru-RU" sz="1800" kern="1200" dirty="0" err="1" smtClean="0"/>
                        <a:t>мат-лы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err="1" smtClean="0"/>
                        <a:t>Дом.зад</a:t>
                      </a:r>
                      <a:r>
                        <a:rPr kumimoji="0" lang="ru-RU" sz="1800" kern="120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Дата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34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2413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u="sng" dirty="0" smtClean="0"/>
              <a:t>Календарно-тематический план</a:t>
            </a:r>
            <a:br>
              <a:rPr lang="ru-RU" sz="3600" b="1" u="sng" dirty="0" smtClean="0"/>
            </a:br>
            <a:r>
              <a:rPr lang="ru-RU" sz="3600" b="1" u="sng" dirty="0" smtClean="0"/>
              <a:t>(КТП)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717155"/>
              </p:ext>
            </p:extLst>
          </p:nvPr>
        </p:nvGraphicFramePr>
        <p:xfrm>
          <a:off x="323528" y="1628800"/>
          <a:ext cx="8229600" cy="387612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04304"/>
                <a:gridCol w="575816"/>
                <a:gridCol w="576064"/>
                <a:gridCol w="1656432"/>
                <a:gridCol w="1007864"/>
                <a:gridCol w="1296144"/>
                <a:gridCol w="1296392"/>
                <a:gridCol w="792088"/>
                <a:gridCol w="524496"/>
              </a:tblGrid>
              <a:tr h="725294">
                <a:tc rowSpan="4"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№</a:t>
                      </a:r>
                      <a:br>
                        <a:rPr kumimoji="0" lang="ru-RU" sz="1800" kern="1200" dirty="0" smtClean="0"/>
                      </a:b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Дата урока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Тема урока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Планируемые результаты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Оборудование, ЭОР</a:t>
                      </a:r>
                      <a:endParaRPr lang="ru-RU" dirty="0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64204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Предметные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Метапредметные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4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 УУУ,</a:t>
                      </a:r>
                    </a:p>
                    <a:p>
                      <a:pPr algn="ctr"/>
                      <a:r>
                        <a:rPr lang="ru-RU" dirty="0" smtClean="0"/>
                        <a:t>ПУУУ,</a:t>
                      </a:r>
                    </a:p>
                    <a:p>
                      <a:pPr algn="ctr"/>
                      <a:r>
                        <a:rPr lang="ru-RU" dirty="0" smtClean="0"/>
                        <a:t>КУУУ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Личностные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0083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0083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93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9807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Нормативно-правовая основа разработки рабочих программ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24744"/>
            <a:ext cx="8100392" cy="561662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Закон «Об образовании в </a:t>
            </a:r>
            <a:r>
              <a:rPr lang="ru-RU" dirty="0" smtClean="0"/>
              <a:t>РФ» №273-ФЗ от 29.12. 2012г.;</a:t>
            </a:r>
          </a:p>
          <a:p>
            <a:r>
              <a:rPr lang="ru-RU" dirty="0" smtClean="0"/>
              <a:t> </a:t>
            </a:r>
            <a:r>
              <a:rPr lang="ru-RU" dirty="0"/>
              <a:t>Федеральный государственный образовательный </a:t>
            </a:r>
            <a:r>
              <a:rPr lang="ru-RU" dirty="0" smtClean="0"/>
              <a:t>стандарт ООО;</a:t>
            </a:r>
          </a:p>
          <a:p>
            <a:r>
              <a:rPr lang="ru-RU" dirty="0" smtClean="0"/>
              <a:t> </a:t>
            </a:r>
            <a:r>
              <a:rPr lang="ru-RU" dirty="0"/>
              <a:t>Примерные программы, созданные на основе федерального государственного образовательного стандарта, входящие в государственный реестр примерных </a:t>
            </a:r>
            <a:r>
              <a:rPr lang="ru-RU" dirty="0" smtClean="0"/>
              <a:t>программ;</a:t>
            </a:r>
          </a:p>
          <a:p>
            <a:r>
              <a:rPr lang="ru-RU" dirty="0" smtClean="0"/>
              <a:t>Федеральный </a:t>
            </a:r>
            <a:r>
              <a:rPr lang="ru-RU" dirty="0"/>
              <a:t>перечень </a:t>
            </a:r>
            <a:r>
              <a:rPr lang="ru-RU" dirty="0" smtClean="0"/>
              <a:t>учебников, утвержденных,  рекомендованных </a:t>
            </a:r>
            <a:r>
              <a:rPr lang="ru-RU" dirty="0"/>
              <a:t>(допущенных) к использованию в образовательном процессе в образовательных </a:t>
            </a:r>
            <a:r>
              <a:rPr lang="ru-RU" dirty="0" smtClean="0"/>
              <a:t>организациях,  </a:t>
            </a:r>
            <a:r>
              <a:rPr lang="ru-RU" dirty="0"/>
              <a:t>реализующих программы общего </a:t>
            </a:r>
            <a:r>
              <a:rPr lang="ru-RU" dirty="0" smtClean="0"/>
              <a:t>образования.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079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1728192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Учебно-методическое и материально-техническое обеспечение образовательного процесса по предмету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538152" cy="468052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Методические и учебные пособия; </a:t>
            </a:r>
            <a:endParaRPr lang="ru-RU" b="1" dirty="0" smtClean="0"/>
          </a:p>
          <a:p>
            <a:r>
              <a:rPr lang="ru-RU" b="1" dirty="0" smtClean="0"/>
              <a:t>Учебные </a:t>
            </a:r>
            <a:r>
              <a:rPr lang="ru-RU" b="1" dirty="0"/>
              <a:t>и справочные пособия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 </a:t>
            </a:r>
            <a:r>
              <a:rPr lang="ru-RU" b="1" dirty="0"/>
              <a:t>Учебно-методическая литература; </a:t>
            </a:r>
            <a:endParaRPr lang="ru-RU" b="1" dirty="0" smtClean="0"/>
          </a:p>
          <a:p>
            <a:r>
              <a:rPr lang="ru-RU" b="1" dirty="0" smtClean="0"/>
              <a:t>Электронные </a:t>
            </a:r>
            <a:r>
              <a:rPr lang="ru-RU" b="1" dirty="0"/>
              <a:t>средства обучения, ЦОР, </a:t>
            </a:r>
            <a:r>
              <a:rPr lang="ru-RU" b="1" dirty="0" err="1"/>
              <a:t>медиаресурсы</a:t>
            </a:r>
            <a:r>
              <a:rPr lang="ru-RU" b="1" dirty="0"/>
              <a:t>; </a:t>
            </a:r>
            <a:endParaRPr lang="ru-RU" b="1" dirty="0" smtClean="0"/>
          </a:p>
          <a:p>
            <a:r>
              <a:rPr lang="ru-RU" b="1" dirty="0" smtClean="0"/>
              <a:t>Дидактический материал.</a:t>
            </a:r>
          </a:p>
          <a:p>
            <a:r>
              <a:rPr lang="ru-RU" b="1" dirty="0" smtClean="0"/>
              <a:t> </a:t>
            </a:r>
            <a:r>
              <a:rPr lang="ru-RU" b="1" dirty="0"/>
              <a:t>Материально-техническое обеспечение: лабораторное оборудование, измерительные и демонстрационные приборы, наглядные пособия и т.п. </a:t>
            </a:r>
            <a:endParaRPr lang="ru-RU" b="1" dirty="0" smtClean="0"/>
          </a:p>
          <a:p>
            <a:r>
              <a:rPr lang="ru-RU" b="1" i="1" dirty="0" smtClean="0"/>
              <a:t>ПРИЛОЖЕНИЯ</a:t>
            </a:r>
            <a:r>
              <a:rPr lang="ru-RU" b="1" i="1" dirty="0"/>
              <a:t>: технологические карты уроков, технологическая карта контроля, технологическая карта планируемых результатов обучения и т.п.</a:t>
            </a:r>
          </a:p>
          <a:p>
            <a:pPr marL="82296" indent="0">
              <a:buNone/>
            </a:pP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3164138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 lIns="91440" tIns="45720" rIns="91440" bIns="45720">
            <a:spAutoFit/>
          </a:bodyPr>
          <a:lstStyle/>
          <a:p>
            <a:pPr eaLnBrk="1" hangingPunct="1"/>
            <a:r>
              <a:rPr altLang="ru-RU" b="1" smtClean="0">
                <a:latin typeface="Tahoma" pitchFamily="34" charset="0"/>
                <a:ea typeface="Microsoft YaHei" pitchFamily="34" charset="-122"/>
                <a:cs typeface="Mangal" pitchFamily="18" charset="0"/>
              </a:rPr>
              <a:t>    </a:t>
            </a:r>
          </a:p>
        </p:txBody>
      </p:sp>
      <p:sp>
        <p:nvSpPr>
          <p:cNvPr id="33795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611560" y="1885950"/>
            <a:ext cx="8343528" cy="4452501"/>
          </a:xfrm>
        </p:spPr>
        <p:txBody>
          <a:bodyPr wrap="square" lIns="91440" tIns="45720" rIns="91440" bIns="45720">
            <a:spAutoFit/>
          </a:bodyPr>
          <a:lstStyle/>
          <a:p>
            <a:pPr marL="341313" indent="-341313" eaLnBrk="1"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altLang="ru-RU" sz="1800" b="1" i="1" dirty="0" smtClean="0">
                <a:latin typeface="Times New Roman" pitchFamily="18" charset="0"/>
                <a:ea typeface="Microsoft YaHei" pitchFamily="34" charset="-122"/>
                <a:cs typeface="Arial" charset="0"/>
              </a:rPr>
              <a:t>Рассматриваются на заседаниях методического объединения учителей</a:t>
            </a:r>
            <a:r>
              <a:rPr altLang="ru-RU" sz="1800" b="1" dirty="0" smtClean="0">
                <a:latin typeface="Times New Roman" pitchFamily="18" charset="0"/>
                <a:ea typeface="Microsoft YaHei" pitchFamily="34" charset="-122"/>
                <a:cs typeface="Arial" charset="0"/>
              </a:rPr>
              <a:t> </a:t>
            </a:r>
            <a:r>
              <a:rPr altLang="ru-RU" sz="1800" dirty="0" smtClean="0">
                <a:latin typeface="Times New Roman" pitchFamily="18" charset="0"/>
                <a:ea typeface="Microsoft YaHei" pitchFamily="34" charset="-122"/>
                <a:cs typeface="Arial" charset="0"/>
              </a:rPr>
              <a:t>на предмет их соответствия требованиям ФГОС. Решение методического объединения учителей отражается в протоколе заседания, а на первой странице рабочей программы (слева) ставится гриф согласования: СОГЛАСОВАНО. Протокол заседания методического объединения  учителей от 00.00.0000 №00.</a:t>
            </a:r>
          </a:p>
          <a:p>
            <a:pPr marL="341313" indent="-341313" eaLnBrk="1"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altLang="ru-RU" sz="1800" b="1" i="1" dirty="0" smtClean="0">
                <a:latin typeface="Times New Roman" pitchFamily="18" charset="0"/>
                <a:ea typeface="Microsoft YaHei" pitchFamily="34" charset="-122"/>
                <a:cs typeface="Arial" charset="0"/>
              </a:rPr>
              <a:t>Рабочая программа анализируется заместителем директора по учебной работе</a:t>
            </a:r>
            <a:r>
              <a:rPr altLang="ru-RU" sz="1800" b="1" dirty="0" smtClean="0">
                <a:latin typeface="Times New Roman" pitchFamily="18" charset="0"/>
                <a:ea typeface="Microsoft YaHei" pitchFamily="34" charset="-122"/>
                <a:cs typeface="Arial" charset="0"/>
              </a:rPr>
              <a:t> </a:t>
            </a:r>
            <a:r>
              <a:rPr altLang="ru-RU" sz="1800" dirty="0" smtClean="0">
                <a:latin typeface="Times New Roman" pitchFamily="18" charset="0"/>
                <a:ea typeface="Microsoft YaHei" pitchFamily="34" charset="-122"/>
                <a:cs typeface="Arial" charset="0"/>
              </a:rPr>
              <a:t>на предмет соответствия программы учебному плану общеобразовательного учреждения и требованиям ФГОС. На последней странице рабочей программы (внизу слева) ставится гриф согласования: СОГЛАСОВАНО. Зам. директора по учебной работе (подпись) Расшифровка подписи. Дата.</a:t>
            </a:r>
          </a:p>
          <a:p>
            <a:pPr marL="341313" indent="-341313" eaLnBrk="1"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altLang="ru-RU" sz="1800" b="1" i="1" dirty="0" smtClean="0">
                <a:latin typeface="Times New Roman" pitchFamily="18" charset="0"/>
                <a:ea typeface="Microsoft YaHei" pitchFamily="34" charset="-122"/>
                <a:cs typeface="Arial" charset="0"/>
              </a:rPr>
              <a:t>После согласования Рабочую программу утверждает директор общеобразовательного учреждения</a:t>
            </a:r>
            <a:r>
              <a:rPr altLang="ru-RU" sz="1800" dirty="0" smtClean="0">
                <a:latin typeface="Times New Roman" pitchFamily="18" charset="0"/>
                <a:ea typeface="Microsoft YaHei" pitchFamily="34" charset="-122"/>
                <a:cs typeface="Arial" charset="0"/>
              </a:rPr>
              <a:t>, ставит гриф утверждения на титульном листе (вверху справа): УТВЕРЖДАЮ Директор (подпись) Расшифровка подписи. Дата.</a:t>
            </a:r>
          </a:p>
        </p:txBody>
      </p:sp>
      <p:sp>
        <p:nvSpPr>
          <p:cNvPr id="33796" name="TextBox 3"/>
          <p:cNvSpPr txBox="1">
            <a:spLocks noChangeArrowheads="1"/>
          </p:cNvSpPr>
          <p:nvPr/>
        </p:nvSpPr>
        <p:spPr bwMode="auto">
          <a:xfrm>
            <a:off x="1008063" y="188640"/>
            <a:ext cx="819785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5000" rIns="90000" bIns="45000"/>
          <a:lstStyle>
            <a:lvl1pPr eaLnBrk="0" hangingPunct="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4000" b="1" i="1" dirty="0" smtClean="0">
                <a:solidFill>
                  <a:srgbClr val="9C9C9C"/>
                </a:solidFill>
                <a:latin typeface="Times New Roman" pitchFamily="18" charset="0"/>
                <a:ea typeface="Microsoft YaHei" pitchFamily="34" charset="-122"/>
                <a:cs typeface="Arial" charset="0"/>
              </a:rPr>
              <a:t>Сроки и порядок рассмотрения</a:t>
            </a:r>
          </a:p>
          <a:p>
            <a:pPr algn="ctr" eaLnBrk="1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4000" b="1" i="1" dirty="0" smtClean="0">
                <a:solidFill>
                  <a:srgbClr val="9C9C9C"/>
                </a:solidFill>
                <a:latin typeface="Times New Roman" pitchFamily="18" charset="0"/>
                <a:ea typeface="Microsoft YaHei" pitchFamily="34" charset="-122"/>
                <a:cs typeface="Arial" charset="0"/>
              </a:rPr>
              <a:t>рабочих программ</a:t>
            </a:r>
          </a:p>
        </p:txBody>
      </p:sp>
    </p:spTree>
    <p:extLst>
      <p:ext uri="{BB962C8B-B14F-4D97-AF65-F5344CB8AC3E}">
        <p14:creationId xmlns:p14="http://schemas.microsoft.com/office/powerpoint/2010/main" val="40098529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229600" cy="4525962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4000" b="1" dirty="0" smtClean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4000" b="1" dirty="0" smtClean="0">
              <a:solidFill>
                <a:schemeClr val="folHlink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dirty="0" smtClean="0">
                <a:solidFill>
                  <a:schemeClr val="folHlink"/>
                </a:solidFill>
              </a:rPr>
              <a:t>	</a:t>
            </a:r>
            <a:r>
              <a:rPr lang="ru-RU" altLang="ru-RU" sz="7200" b="1" dirty="0" smtClean="0">
                <a:solidFill>
                  <a:schemeClr val="accent2"/>
                </a:solidFill>
              </a:rPr>
              <a:t>Спасибо за внимание!</a:t>
            </a:r>
          </a:p>
          <a:p>
            <a:pPr eaLnBrk="1" hangingPunct="1">
              <a:buFontTx/>
              <a:buNone/>
            </a:pPr>
            <a:endParaRPr lang="ru-RU" altLang="ru-RU" sz="40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57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9807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Нормативно-правовая основа разработки рабочих программ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124744"/>
            <a:ext cx="8136904" cy="5616624"/>
          </a:xfrm>
        </p:spPr>
        <p:txBody>
          <a:bodyPr>
            <a:normAutofit/>
          </a:bodyPr>
          <a:lstStyle/>
          <a:p>
            <a:pPr marL="514350" indent="-514350" algn="just">
              <a:spcBef>
                <a:spcPts val="580"/>
              </a:spcBef>
              <a:buClr>
                <a:srgbClr val="31B6FD"/>
              </a:buClr>
              <a:buSzPct val="100000"/>
              <a:defRPr/>
            </a:pPr>
            <a:r>
              <a:rPr lang="ru-RU" sz="3600" b="1" dirty="0" smtClean="0">
                <a:solidFill>
                  <a:prstClr val="black"/>
                </a:solidFill>
                <a:latin typeface="Candara"/>
              </a:rPr>
              <a:t>«</a:t>
            </a:r>
            <a:r>
              <a:rPr lang="ru-RU" sz="3600" dirty="0">
                <a:solidFill>
                  <a:prstClr val="black"/>
                </a:solidFill>
                <a:latin typeface="Candara"/>
              </a:rPr>
              <a:t>О рабочих программах учебных предметов» </a:t>
            </a:r>
            <a:r>
              <a:rPr lang="ru-RU" sz="3600" dirty="0" smtClean="0">
                <a:solidFill>
                  <a:prstClr val="black"/>
                </a:solidFill>
                <a:latin typeface="Candara"/>
              </a:rPr>
              <a:t>- письмо </a:t>
            </a:r>
            <a:r>
              <a:rPr lang="ru-RU" sz="3600" dirty="0">
                <a:solidFill>
                  <a:prstClr val="black"/>
                </a:solidFill>
                <a:latin typeface="Candara"/>
              </a:rPr>
              <a:t>МИНОБРНАУКИ России от </a:t>
            </a:r>
            <a:r>
              <a:rPr lang="ru-RU" sz="3600" dirty="0" smtClean="0">
                <a:solidFill>
                  <a:prstClr val="black"/>
                </a:solidFill>
                <a:latin typeface="Candara"/>
              </a:rPr>
              <a:t>28.10.2015г</a:t>
            </a:r>
            <a:r>
              <a:rPr lang="ru-RU" sz="3600" dirty="0">
                <a:solidFill>
                  <a:prstClr val="black"/>
                </a:solidFill>
                <a:latin typeface="Candara"/>
              </a:rPr>
              <a:t>. № </a:t>
            </a:r>
            <a:r>
              <a:rPr lang="ru-RU" sz="3600" dirty="0" smtClean="0">
                <a:solidFill>
                  <a:prstClr val="black"/>
                </a:solidFill>
                <a:latin typeface="Candara"/>
              </a:rPr>
              <a:t>08-1786;</a:t>
            </a:r>
          </a:p>
          <a:p>
            <a:pPr marL="514350" indent="-514350" algn="just">
              <a:spcBef>
                <a:spcPts val="580"/>
              </a:spcBef>
              <a:buClr>
                <a:srgbClr val="31B6FD"/>
              </a:buClr>
              <a:buSzPct val="100000"/>
              <a:defRPr/>
            </a:pPr>
            <a:r>
              <a:rPr lang="ru-RU" sz="3600" dirty="0" smtClean="0">
                <a:solidFill>
                  <a:prstClr val="black"/>
                </a:solidFill>
                <a:latin typeface="Candara"/>
              </a:rPr>
              <a:t>Приказ </a:t>
            </a:r>
            <a:r>
              <a:rPr lang="ru-RU" sz="3600" dirty="0">
                <a:solidFill>
                  <a:prstClr val="black"/>
                </a:solidFill>
                <a:latin typeface="Candara"/>
              </a:rPr>
              <a:t>МИНОБРНАУКИ России  № 1577 от 31.12.2015 «О внесении изменений в ФГОС ООО, утвержденный приказом </a:t>
            </a:r>
            <a:r>
              <a:rPr lang="ru-RU" sz="3600" dirty="0" err="1">
                <a:solidFill>
                  <a:prstClr val="black"/>
                </a:solidFill>
                <a:latin typeface="Candara"/>
              </a:rPr>
              <a:t>МОиН</a:t>
            </a:r>
            <a:r>
              <a:rPr lang="ru-RU" sz="3600" dirty="0">
                <a:solidFill>
                  <a:prstClr val="black"/>
                </a:solidFill>
                <a:latin typeface="Candara"/>
              </a:rPr>
              <a:t> РФ от 17.12.2010г. № 1897»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7376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250120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Нормативно-правовые основания для разработки рабочей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47800"/>
            <a:ext cx="8280920" cy="52215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Требования </a:t>
            </a:r>
            <a:r>
              <a:rPr lang="ru-RU" dirty="0"/>
              <a:t>к оснащению образовательного процесса в соответствии с содержательным наполнением учебных предметов федерального государственного образовательного стандарта; </a:t>
            </a:r>
            <a:endParaRPr lang="ru-RU" dirty="0" smtClean="0"/>
          </a:p>
          <a:p>
            <a:pPr algn="just"/>
            <a:r>
              <a:rPr lang="ru-RU" dirty="0" smtClean="0"/>
              <a:t>Основная </a:t>
            </a:r>
            <a:r>
              <a:rPr lang="ru-RU" dirty="0"/>
              <a:t>образовательная программа школы; </a:t>
            </a:r>
            <a:endParaRPr lang="ru-RU" dirty="0" smtClean="0"/>
          </a:p>
          <a:p>
            <a:pPr algn="just"/>
            <a:r>
              <a:rPr lang="ru-RU" dirty="0" smtClean="0"/>
              <a:t>Годовой </a:t>
            </a:r>
            <a:r>
              <a:rPr lang="ru-RU" dirty="0"/>
              <a:t>календарный учебный график школы; </a:t>
            </a:r>
            <a:endParaRPr lang="ru-RU" dirty="0" smtClean="0"/>
          </a:p>
          <a:p>
            <a:pPr algn="just"/>
            <a:r>
              <a:rPr lang="ru-RU" dirty="0" smtClean="0"/>
              <a:t>Учебный </a:t>
            </a:r>
            <a:r>
              <a:rPr lang="ru-RU" dirty="0"/>
              <a:t>план школы на конкретный учебный год; </a:t>
            </a:r>
            <a:endParaRPr lang="ru-RU" dirty="0" smtClean="0"/>
          </a:p>
          <a:p>
            <a:pPr algn="just"/>
            <a:r>
              <a:rPr lang="ru-RU" dirty="0" smtClean="0"/>
              <a:t>Положение </a:t>
            </a:r>
            <a:r>
              <a:rPr lang="ru-RU" dirty="0"/>
              <a:t>о рабочей программе педагога, принятое педагогическим советом и утвержденное приказом директора </a:t>
            </a:r>
            <a:r>
              <a:rPr lang="ru-RU" dirty="0" smtClean="0"/>
              <a:t>школы.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309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992888" cy="6552728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750"/>
              </a:spcAft>
            </a:pPr>
            <a:r>
              <a:rPr lang="ru-RU" sz="5400" b="1" dirty="0" smtClean="0"/>
              <a:t>Важно! 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Образовательный стандарт не </a:t>
            </a:r>
            <a:r>
              <a:rPr lang="ru-RU" sz="5400" dirty="0"/>
              <a:t>регламентирует процессуальный аспект </a:t>
            </a:r>
            <a:r>
              <a:rPr lang="ru-RU" sz="5400" dirty="0" smtClean="0"/>
              <a:t>образования.</a:t>
            </a:r>
            <a:br>
              <a:rPr lang="ru-RU" sz="5400" dirty="0" smtClean="0"/>
            </a:br>
            <a:r>
              <a:rPr lang="ru-RU" sz="4800" b="1" dirty="0"/>
              <a:t>Что это </a:t>
            </a:r>
            <a:r>
              <a:rPr lang="ru-RU" sz="4800" b="1" dirty="0" smtClean="0"/>
              <a:t>означает?</a:t>
            </a:r>
            <a:r>
              <a:rPr lang="ru-RU" sz="4900" b="1" dirty="0" smtClean="0">
                <a:solidFill>
                  <a:srgbClr val="0070C0"/>
                </a:solidFill>
                <a:effectLst/>
                <a:latin typeface="Arial"/>
                <a:ea typeface="Times New Roman"/>
                <a:cs typeface="Aharoni" panose="02010803020104030203" pitchFamily="2" charset="-79"/>
              </a:rPr>
              <a:t/>
            </a:r>
            <a:br>
              <a:rPr lang="ru-RU" sz="4900" b="1" dirty="0" smtClean="0">
                <a:solidFill>
                  <a:srgbClr val="0070C0"/>
                </a:solidFill>
                <a:effectLst/>
                <a:latin typeface="Arial"/>
                <a:ea typeface="Times New Roman"/>
                <a:cs typeface="Aharoni" panose="02010803020104030203" pitchFamily="2" charset="-79"/>
              </a:rPr>
            </a:b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48707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890080" cy="79208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Это означает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890080" cy="5904656"/>
          </a:xfrm>
        </p:spPr>
        <p:txBody>
          <a:bodyPr>
            <a:normAutofit fontScale="85000" lnSpcReduction="20000"/>
          </a:bodyPr>
          <a:lstStyle/>
          <a:p>
            <a:pPr marL="82296" indent="0" algn="just">
              <a:buNone/>
            </a:pPr>
            <a:r>
              <a:rPr lang="ru-RU" sz="4800" dirty="0" smtClean="0"/>
              <a:t>образовательный </a:t>
            </a:r>
            <a:r>
              <a:rPr lang="ru-RU" sz="4800" dirty="0"/>
              <a:t>стандарт не дает ответов на </a:t>
            </a:r>
            <a:r>
              <a:rPr lang="ru-RU" sz="4800" dirty="0" smtClean="0"/>
              <a:t>вопросы:</a:t>
            </a:r>
          </a:p>
          <a:p>
            <a:pPr marL="82296" indent="0" algn="just">
              <a:buNone/>
            </a:pPr>
            <a:r>
              <a:rPr lang="ru-RU" sz="4800" dirty="0" smtClean="0"/>
              <a:t> 1. Как </a:t>
            </a:r>
            <a:r>
              <a:rPr lang="ru-RU" sz="4800" dirty="0"/>
              <a:t>и в какой тематической последовательности будет происходить изучение </a:t>
            </a:r>
            <a:r>
              <a:rPr lang="ru-RU" sz="4800" dirty="0" smtClean="0"/>
              <a:t>предмета;</a:t>
            </a:r>
          </a:p>
          <a:p>
            <a:pPr marL="82296" indent="0" algn="just">
              <a:buNone/>
            </a:pPr>
            <a:r>
              <a:rPr lang="ru-RU" sz="4800" dirty="0" smtClean="0"/>
              <a:t>2.Каковы </a:t>
            </a:r>
            <a:r>
              <a:rPr lang="ru-RU" sz="4800" dirty="0"/>
              <a:t>должны быть содержание и объем </a:t>
            </a:r>
            <a:r>
              <a:rPr lang="ru-RU" sz="4800" dirty="0" smtClean="0"/>
              <a:t>программы;</a:t>
            </a:r>
          </a:p>
          <a:p>
            <a:pPr marL="82296" indent="0" algn="just">
              <a:buNone/>
            </a:pPr>
            <a:r>
              <a:rPr lang="ru-RU" sz="4800" dirty="0" smtClean="0"/>
              <a:t>3. Какие </a:t>
            </a:r>
            <a:r>
              <a:rPr lang="ru-RU" sz="4800" dirty="0"/>
              <a:t>способы, приемы и методы обучения </a:t>
            </a:r>
            <a:r>
              <a:rPr lang="ru-RU" sz="4800" dirty="0" smtClean="0"/>
              <a:t>использовать.</a:t>
            </a:r>
          </a:p>
          <a:p>
            <a:pPr marL="82296" indent="0" algn="just">
              <a:buNone/>
            </a:pPr>
            <a:r>
              <a:rPr lang="ru-RU" sz="4400" b="1" dirty="0">
                <a:solidFill>
                  <a:srgbClr val="00B0F0"/>
                </a:solidFill>
              </a:rPr>
              <a:t>Кто и как отвечает на эти </a:t>
            </a:r>
            <a:r>
              <a:rPr lang="ru-RU" sz="4400" b="1" dirty="0" smtClean="0">
                <a:solidFill>
                  <a:srgbClr val="00B0F0"/>
                </a:solidFill>
              </a:rPr>
              <a:t>вопросы?</a:t>
            </a:r>
            <a:endParaRPr lang="ru-RU" sz="4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19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8640"/>
            <a:ext cx="81003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/>
              <a:t>Образовательная </a:t>
            </a:r>
            <a:r>
              <a:rPr lang="ru-RU" sz="7200" dirty="0" smtClean="0"/>
              <a:t>организация, </a:t>
            </a:r>
            <a:r>
              <a:rPr lang="ru-RU" sz="7200" dirty="0"/>
              <a:t>разрабатывая и утверждая рабочую </a:t>
            </a:r>
            <a:r>
              <a:rPr lang="ru-RU" sz="7200" dirty="0" smtClean="0"/>
              <a:t>программу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3752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1560</TotalTime>
  <Words>1704</Words>
  <Application>Microsoft Office PowerPoint</Application>
  <PresentationFormat>Экран (4:3)</PresentationFormat>
  <Paragraphs>209</Paragraphs>
  <Slides>42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42</vt:i4>
      </vt:variant>
    </vt:vector>
  </HeadingPairs>
  <TitlesOfParts>
    <vt:vector size="49" baseType="lpstr">
      <vt:lpstr>Солнцестояние</vt:lpstr>
      <vt:lpstr>Оформление по умолчанию</vt:lpstr>
      <vt:lpstr>Городская</vt:lpstr>
      <vt:lpstr>1_Городская</vt:lpstr>
      <vt:lpstr>3_Тема Office</vt:lpstr>
      <vt:lpstr>2_Городская</vt:lpstr>
      <vt:lpstr>Обычный</vt:lpstr>
      <vt:lpstr>Проектирование рабочей программы по ОБЖ в 8 классе в соответствии с требованиями  ФГОС ООО </vt:lpstr>
      <vt:lpstr>Качественное планирование образовательного процесса –  залог  успешной деятельности  учителя. </vt:lpstr>
      <vt:lpstr>Федеральный закон Российской Федерации от 29 декабря 2012 г. N 273-ФЗ "Об образовании в Российской Федерации"</vt:lpstr>
      <vt:lpstr>Нормативно-правовая основа разработки рабочих программ</vt:lpstr>
      <vt:lpstr>Нормативно-правовая основа разработки рабочих программ</vt:lpstr>
      <vt:lpstr>Нормативно-правовые основания для разработки рабочей программы</vt:lpstr>
      <vt:lpstr>Важно!  Образовательный стандарт не регламентирует процессуальный аспект образования. Что это означает? </vt:lpstr>
      <vt:lpstr>Это означает</vt:lpstr>
      <vt:lpstr>Презентация PowerPoint</vt:lpstr>
      <vt:lpstr>Что значит составить рабочую учебную программу по предмету? </vt:lpstr>
      <vt:lpstr>Что такое рабочая программа по учебному предмету?</vt:lpstr>
      <vt:lpstr>К учебным программам относятся:</vt:lpstr>
      <vt:lpstr>Проектирование и разработка рабочей программы по учебному предмету</vt:lpstr>
      <vt:lpstr>Что такое примерная программа учебного предмета?</vt:lpstr>
      <vt:lpstr> Примерные основные образовательные программы </vt:lpstr>
      <vt:lpstr>Могут ли использоваться примерные учебные программы как рабочие программы?</vt:lpstr>
      <vt:lpstr>Авторская программа</vt:lpstr>
      <vt:lpstr> Письмо Минобразования и науки РФ «О рабочих программах учебных предметов» от 28.10 2015г. N 08-1786 </vt:lpstr>
      <vt:lpstr>  Приказ Минтруда России №544н от 18 октября 2013 г.  Об  утверждении профессионального стандарта «Педагог (педагогическая деятельность в сфере дошкольного, начального общего, основного общего, среднего общего образования) (воспитатель, учитель)» </vt:lpstr>
      <vt:lpstr>Требования к трудовым действиям педагога</vt:lpstr>
      <vt:lpstr>Рабочая программа педагога </vt:lpstr>
      <vt:lpstr>Рабочая программа учителя:</vt:lpstr>
      <vt:lpstr>Рабочая программа</vt:lpstr>
      <vt:lpstr>Основная цель рабочей программы</vt:lpstr>
      <vt:lpstr>Основная цель рабочей программы</vt:lpstr>
      <vt:lpstr>Рабочая программа</vt:lpstr>
      <vt:lpstr>Структура рабочей программы по учебному предмету, курсу (в основной школе)</vt:lpstr>
      <vt:lpstr>Структура рабочей программы</vt:lpstr>
      <vt:lpstr>1. Титульный лист</vt:lpstr>
      <vt:lpstr>Пояснительная записка</vt:lpstr>
      <vt:lpstr>Пояснительная записка</vt:lpstr>
      <vt:lpstr>Рекомендации по разработке раздела «Содержание учебного предмета» </vt:lpstr>
      <vt:lpstr>Раздел: планируемые результаты</vt:lpstr>
      <vt:lpstr>Планируемые результаты изучения учебного предмета должны</vt:lpstr>
      <vt:lpstr>Предметные результаты должны:</vt:lpstr>
      <vt:lpstr>Тематическое планирование или календарно - тематическое планирование</vt:lpstr>
      <vt:lpstr>Учебно-тематический план</vt:lpstr>
      <vt:lpstr>Календарно-тематический план (в соответствии с Положением ОУ) </vt:lpstr>
      <vt:lpstr>Календарно-тематический план (КТП)</vt:lpstr>
      <vt:lpstr>Учебно-методическое и материально-техническое обеспечение образовательного процесса по предмету</vt:lpstr>
      <vt:lpstr>    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profnet@kimc.ms</dc:creator>
  <cp:lastModifiedBy>Татьяна Копылова</cp:lastModifiedBy>
  <cp:revision>108</cp:revision>
  <dcterms:created xsi:type="dcterms:W3CDTF">2018-01-31T03:50:37Z</dcterms:created>
  <dcterms:modified xsi:type="dcterms:W3CDTF">2018-08-30T05:39:26Z</dcterms:modified>
</cp:coreProperties>
</file>