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  <p:sldId id="258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упиков Павел Александрович" initials="ТПА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21T15:32:40.451" idx="1">
    <p:pos x="1991" y="2610"/>
    <p:text>Национальная технологическая инициатива</p:text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53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29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81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05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50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9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5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40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9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55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29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DD2E3-DD73-4013-BBAD-46FD5CD4EA6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D28D9-CC8F-43FA-9846-B656F984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42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46489"/>
            <a:ext cx="7772400" cy="235937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3300"/>
                </a:solidFill>
              </a:rPr>
              <a:t>Информатика и технологическое образование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2400" y="5441244"/>
            <a:ext cx="4264376" cy="598312"/>
          </a:xfrm>
        </p:spPr>
        <p:txBody>
          <a:bodyPr/>
          <a:lstStyle/>
          <a:p>
            <a:r>
              <a:rPr lang="ru-RU" dirty="0" smtClean="0"/>
              <a:t>Тупиков Павел Александрович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332" y="512677"/>
            <a:ext cx="3048425" cy="123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9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2902"/>
            <a:ext cx="7886700" cy="85407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3300"/>
                </a:solidFill>
              </a:rPr>
              <a:t>О чём говорится в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956" y="812801"/>
            <a:ext cx="8602132" cy="5757332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300" dirty="0" smtClean="0"/>
              <a:t>На уровне </a:t>
            </a:r>
            <a:r>
              <a:rPr lang="ru-RU" sz="2300" dirty="0" smtClean="0">
                <a:solidFill>
                  <a:srgbClr val="3333FF"/>
                </a:solidFill>
              </a:rPr>
              <a:t>основного общего образования</a:t>
            </a:r>
            <a:r>
              <a:rPr lang="ru-RU" sz="2300" dirty="0" smtClean="0"/>
              <a:t>: у</a:t>
            </a:r>
            <a:r>
              <a:rPr lang="en-US" sz="2300" dirty="0" err="1" smtClean="0"/>
              <a:t>чебный</a:t>
            </a:r>
            <a:r>
              <a:rPr lang="en-US" sz="2300" dirty="0" smtClean="0"/>
              <a:t> </a:t>
            </a:r>
            <a:r>
              <a:rPr lang="en-US" sz="2300" dirty="0" err="1"/>
              <a:t>предмет</a:t>
            </a:r>
            <a:r>
              <a:rPr lang="en-US" sz="2300" dirty="0"/>
              <a:t> «</a:t>
            </a:r>
            <a:r>
              <a:rPr lang="en-US" sz="2300" dirty="0" err="1"/>
              <a:t>Технология</a:t>
            </a:r>
            <a:r>
              <a:rPr lang="en-US" sz="2300" dirty="0"/>
              <a:t>» </a:t>
            </a:r>
            <a:r>
              <a:rPr lang="en-US" sz="2300" dirty="0" err="1"/>
              <a:t>обеспечивает</a:t>
            </a:r>
            <a:r>
              <a:rPr lang="en-US" sz="2300" dirty="0"/>
              <a:t> </a:t>
            </a:r>
            <a:r>
              <a:rPr lang="en-US" sz="2300" dirty="0" err="1"/>
              <a:t>оперативное</a:t>
            </a:r>
            <a:r>
              <a:rPr lang="en-US" sz="2300" dirty="0"/>
              <a:t> </a:t>
            </a:r>
            <a:r>
              <a:rPr lang="en-US" sz="2300" dirty="0" err="1"/>
              <a:t>введение</a:t>
            </a:r>
            <a:r>
              <a:rPr lang="en-US" sz="2300" dirty="0"/>
              <a:t> </a:t>
            </a:r>
            <a:r>
              <a:rPr lang="en-US" sz="2300" dirty="0" smtClean="0"/>
              <a:t>в </a:t>
            </a:r>
            <a:r>
              <a:rPr lang="en-US" sz="2300" dirty="0" err="1" smtClean="0"/>
              <a:t>образовательную</a:t>
            </a:r>
            <a:r>
              <a:rPr lang="en-US" sz="2300" dirty="0" smtClean="0"/>
              <a:t> </a:t>
            </a:r>
            <a:r>
              <a:rPr lang="en-US" sz="2300" dirty="0" err="1"/>
              <a:t>деятельность</a:t>
            </a:r>
            <a:r>
              <a:rPr lang="en-US" sz="2300" dirty="0"/>
              <a:t> </a:t>
            </a:r>
            <a:r>
              <a:rPr lang="en-US" sz="2300" dirty="0" err="1"/>
              <a:t>содержания</a:t>
            </a:r>
            <a:r>
              <a:rPr lang="en-US" sz="2300" dirty="0"/>
              <a:t>, </a:t>
            </a:r>
            <a:r>
              <a:rPr lang="en-US" sz="2300" dirty="0" err="1"/>
              <a:t>адекватно</a:t>
            </a:r>
            <a:r>
              <a:rPr lang="en-US" sz="2300" dirty="0"/>
              <a:t> </a:t>
            </a:r>
            <a:r>
              <a:rPr lang="en-US" sz="2300" dirty="0" err="1"/>
              <a:t>отражающего</a:t>
            </a:r>
            <a:r>
              <a:rPr lang="en-US" sz="2300" dirty="0"/>
              <a:t> </a:t>
            </a:r>
            <a:r>
              <a:rPr lang="en-US" sz="2300" dirty="0" err="1"/>
              <a:t>смену</a:t>
            </a:r>
            <a:r>
              <a:rPr lang="en-US" sz="2300" dirty="0"/>
              <a:t> </a:t>
            </a:r>
            <a:r>
              <a:rPr lang="en-US" sz="2300" dirty="0" err="1"/>
              <a:t>жизненных</a:t>
            </a:r>
            <a:r>
              <a:rPr lang="en-US" sz="2300" dirty="0"/>
              <a:t> </a:t>
            </a:r>
            <a:r>
              <a:rPr lang="en-US" sz="2300" dirty="0" err="1"/>
              <a:t>реалий</a:t>
            </a:r>
            <a:r>
              <a:rPr lang="en-US" sz="2300" dirty="0"/>
              <a:t> и </a:t>
            </a:r>
            <a:r>
              <a:rPr lang="en-US" sz="2300" dirty="0" err="1"/>
              <a:t>формирование</a:t>
            </a:r>
            <a:r>
              <a:rPr lang="en-US" sz="2300" dirty="0"/>
              <a:t> </a:t>
            </a:r>
            <a:r>
              <a:rPr lang="en-US" sz="2300" dirty="0" err="1"/>
              <a:t>пространства</a:t>
            </a:r>
            <a:r>
              <a:rPr lang="en-US" sz="2300" dirty="0"/>
              <a:t> </a:t>
            </a:r>
            <a:r>
              <a:rPr lang="en-US" sz="2300" dirty="0" err="1"/>
              <a:t>профессиональной</a:t>
            </a:r>
            <a:r>
              <a:rPr lang="en-US" sz="2300" dirty="0"/>
              <a:t> </a:t>
            </a:r>
            <a:r>
              <a:rPr lang="en-US" sz="2300" dirty="0" err="1"/>
              <a:t>ориентации</a:t>
            </a:r>
            <a:r>
              <a:rPr lang="en-US" sz="2300" dirty="0"/>
              <a:t> </a:t>
            </a:r>
            <a:r>
              <a:rPr lang="en-US" sz="2300" dirty="0" smtClean="0"/>
              <a:t>и </a:t>
            </a:r>
            <a:r>
              <a:rPr lang="en-US" sz="2300" dirty="0" err="1"/>
              <a:t>самоопределения</a:t>
            </a:r>
            <a:r>
              <a:rPr lang="en-US" sz="2300" dirty="0"/>
              <a:t> </a:t>
            </a:r>
            <a:r>
              <a:rPr lang="en-US" sz="2300" dirty="0" err="1"/>
              <a:t>личности</a:t>
            </a:r>
            <a:r>
              <a:rPr lang="en-US" sz="2300" dirty="0"/>
              <a:t>, в </a:t>
            </a:r>
            <a:r>
              <a:rPr lang="en-US" sz="2300" dirty="0" err="1"/>
              <a:t>том</a:t>
            </a:r>
            <a:r>
              <a:rPr lang="en-US" sz="2300" dirty="0"/>
              <a:t> </a:t>
            </a:r>
            <a:r>
              <a:rPr lang="en-US" sz="2300" dirty="0" err="1"/>
              <a:t>числе</a:t>
            </a:r>
            <a:r>
              <a:rPr lang="en-US" sz="2300" dirty="0"/>
              <a:t>: </a:t>
            </a:r>
            <a:r>
              <a:rPr lang="en-US" sz="2300" dirty="0" err="1">
                <a:solidFill>
                  <a:srgbClr val="3333FF"/>
                </a:solidFill>
              </a:rPr>
              <a:t>компьютерное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черчение</a:t>
            </a:r>
            <a:r>
              <a:rPr lang="en-US" sz="2300" dirty="0"/>
              <a:t>, </a:t>
            </a:r>
            <a:r>
              <a:rPr lang="en-US" sz="2300" dirty="0" err="1"/>
              <a:t>промышленный</a:t>
            </a:r>
            <a:r>
              <a:rPr lang="en-US" sz="2300" dirty="0"/>
              <a:t> </a:t>
            </a:r>
            <a:r>
              <a:rPr lang="en-US" sz="2300" dirty="0" err="1"/>
              <a:t>дизайн</a:t>
            </a:r>
            <a:r>
              <a:rPr lang="en-US" sz="2300" dirty="0"/>
              <a:t>; </a:t>
            </a:r>
            <a:r>
              <a:rPr lang="en-US" sz="2300" dirty="0" smtClean="0">
                <a:solidFill>
                  <a:srgbClr val="3333FF"/>
                </a:solidFill>
              </a:rPr>
              <a:t>3D-моделирование</a:t>
            </a:r>
            <a:r>
              <a:rPr lang="en-US" sz="2300" dirty="0"/>
              <a:t>, </a:t>
            </a:r>
            <a:r>
              <a:rPr lang="en-US" sz="2300" dirty="0" err="1">
                <a:solidFill>
                  <a:srgbClr val="3333FF"/>
                </a:solidFill>
              </a:rPr>
              <a:t>прототипирование</a:t>
            </a:r>
            <a:r>
              <a:rPr lang="en-US" sz="2300" dirty="0"/>
              <a:t>, </a:t>
            </a:r>
            <a:r>
              <a:rPr lang="en-US" sz="2300" dirty="0" err="1"/>
              <a:t>технологии</a:t>
            </a:r>
            <a:r>
              <a:rPr lang="en-US" sz="2300" dirty="0"/>
              <a:t> </a:t>
            </a:r>
            <a:r>
              <a:rPr lang="en-US" sz="2300" dirty="0" err="1"/>
              <a:t>цифрового</a:t>
            </a:r>
            <a:r>
              <a:rPr lang="en-US" sz="2300" dirty="0"/>
              <a:t> </a:t>
            </a:r>
            <a:r>
              <a:rPr lang="en-US" sz="2300" dirty="0" err="1"/>
              <a:t>производства</a:t>
            </a:r>
            <a:r>
              <a:rPr lang="en-US" sz="2300" dirty="0"/>
              <a:t> в </a:t>
            </a:r>
            <a:r>
              <a:rPr lang="en-US" sz="2300" dirty="0" err="1"/>
              <a:t>области</a:t>
            </a:r>
            <a:r>
              <a:rPr lang="en-US" sz="2300" dirty="0"/>
              <a:t> </a:t>
            </a:r>
            <a:r>
              <a:rPr lang="en-US" sz="2300" dirty="0" err="1"/>
              <a:t>обработки</a:t>
            </a:r>
            <a:r>
              <a:rPr lang="en-US" sz="2300" dirty="0"/>
              <a:t> </a:t>
            </a:r>
            <a:r>
              <a:rPr lang="en-US" sz="2300" dirty="0" err="1"/>
              <a:t>материалов</a:t>
            </a:r>
            <a:r>
              <a:rPr lang="en-US" sz="2300" dirty="0"/>
              <a:t> (</a:t>
            </a:r>
            <a:r>
              <a:rPr lang="en-US" sz="2300" dirty="0" err="1"/>
              <a:t>ручной</a:t>
            </a:r>
            <a:r>
              <a:rPr lang="en-US" sz="2300" dirty="0"/>
              <a:t> и </a:t>
            </a:r>
            <a:r>
              <a:rPr lang="en-US" sz="2300" dirty="0" err="1"/>
              <a:t>станочной</a:t>
            </a:r>
            <a:r>
              <a:rPr lang="en-US" sz="2300" dirty="0"/>
              <a:t>, в </a:t>
            </a:r>
            <a:r>
              <a:rPr lang="en-US" sz="2300" dirty="0" err="1"/>
              <a:t>том</a:t>
            </a:r>
            <a:r>
              <a:rPr lang="en-US" sz="2300" dirty="0"/>
              <a:t> </a:t>
            </a:r>
            <a:r>
              <a:rPr lang="en-US" sz="2300" dirty="0" err="1"/>
              <a:t>числе</a:t>
            </a:r>
            <a:r>
              <a:rPr lang="en-US" sz="2300" dirty="0"/>
              <a:t> </a:t>
            </a:r>
            <a:r>
              <a:rPr lang="en-US" sz="2300" dirty="0" err="1">
                <a:solidFill>
                  <a:srgbClr val="3333FF"/>
                </a:solidFill>
              </a:rPr>
              <a:t>станками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smtClean="0">
                <a:solidFill>
                  <a:srgbClr val="3333FF"/>
                </a:solidFill>
              </a:rPr>
              <a:t>с </a:t>
            </a:r>
            <a:r>
              <a:rPr lang="en-US" sz="2300" dirty="0" err="1">
                <a:solidFill>
                  <a:srgbClr val="3333FF"/>
                </a:solidFill>
              </a:rPr>
              <a:t>числовым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программным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управлением</a:t>
            </a:r>
            <a:r>
              <a:rPr lang="en-US" sz="2300" dirty="0"/>
              <a:t> и </a:t>
            </a:r>
            <a:r>
              <a:rPr lang="en-US" sz="2300" dirty="0" err="1">
                <a:solidFill>
                  <a:srgbClr val="3333FF"/>
                </a:solidFill>
              </a:rPr>
              <a:t>лазерной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обработкой</a:t>
            </a:r>
            <a:r>
              <a:rPr lang="en-US" sz="2300" dirty="0"/>
              <a:t>), </a:t>
            </a:r>
            <a:r>
              <a:rPr lang="en-US" sz="2300" dirty="0" err="1">
                <a:solidFill>
                  <a:srgbClr val="3333FF"/>
                </a:solidFill>
              </a:rPr>
              <a:t>аддитивные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технологии</a:t>
            </a:r>
            <a:r>
              <a:rPr lang="en-US" sz="2300" dirty="0"/>
              <a:t>; </a:t>
            </a:r>
            <a:r>
              <a:rPr lang="en-US" sz="2300" dirty="0" err="1"/>
              <a:t>нанотехнологии</a:t>
            </a:r>
            <a:r>
              <a:rPr lang="en-US" sz="2300" dirty="0"/>
              <a:t>; </a:t>
            </a:r>
            <a:r>
              <a:rPr lang="en-US" sz="2300" dirty="0" err="1">
                <a:solidFill>
                  <a:srgbClr val="3333FF"/>
                </a:solidFill>
              </a:rPr>
              <a:t>робототехника</a:t>
            </a:r>
            <a:r>
              <a:rPr lang="en-US" sz="2300" dirty="0">
                <a:solidFill>
                  <a:srgbClr val="3333FF"/>
                </a:solidFill>
              </a:rPr>
              <a:t> и </a:t>
            </a:r>
            <a:r>
              <a:rPr lang="en-US" sz="2300" dirty="0" err="1">
                <a:solidFill>
                  <a:srgbClr val="3333FF"/>
                </a:solidFill>
              </a:rPr>
              <a:t>системы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автоматического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управления</a:t>
            </a:r>
            <a:r>
              <a:rPr lang="en-US" sz="2300" dirty="0"/>
              <a:t>; </a:t>
            </a:r>
            <a:r>
              <a:rPr lang="en-US" sz="2300" dirty="0" err="1"/>
              <a:t>технологии</a:t>
            </a:r>
            <a:r>
              <a:rPr lang="en-US" sz="2300" dirty="0"/>
              <a:t> </a:t>
            </a:r>
            <a:r>
              <a:rPr lang="en-US" sz="2300" dirty="0" err="1"/>
              <a:t>электротехники</a:t>
            </a:r>
            <a:r>
              <a:rPr lang="en-US" sz="2300" dirty="0"/>
              <a:t>, </a:t>
            </a:r>
            <a:r>
              <a:rPr lang="en-US" sz="2300" dirty="0" err="1"/>
              <a:t>электроники</a:t>
            </a:r>
            <a:r>
              <a:rPr lang="en-US" sz="2300" dirty="0"/>
              <a:t> и </a:t>
            </a:r>
            <a:r>
              <a:rPr lang="en-US" sz="2300" dirty="0" err="1"/>
              <a:t>электроэнергетики</a:t>
            </a:r>
            <a:r>
              <a:rPr lang="en-US" sz="2300" dirty="0"/>
              <a:t>; </a:t>
            </a:r>
            <a:r>
              <a:rPr lang="en-US" sz="2300" dirty="0" err="1"/>
              <a:t>строительство</a:t>
            </a:r>
            <a:r>
              <a:rPr lang="en-US" sz="2300" dirty="0"/>
              <a:t>; </a:t>
            </a:r>
            <a:r>
              <a:rPr lang="en-US" sz="2300" dirty="0" err="1"/>
              <a:t>транспорт</a:t>
            </a:r>
            <a:r>
              <a:rPr lang="en-US" sz="2300" dirty="0"/>
              <a:t>; </a:t>
            </a:r>
            <a:r>
              <a:rPr lang="en-US" sz="2300" dirty="0" err="1"/>
              <a:t>агро</a:t>
            </a:r>
            <a:r>
              <a:rPr lang="en-US" sz="2300" dirty="0"/>
              <a:t>- и </a:t>
            </a:r>
            <a:r>
              <a:rPr lang="en-US" sz="2300" dirty="0" err="1"/>
              <a:t>биотехнологии</a:t>
            </a:r>
            <a:r>
              <a:rPr lang="en-US" sz="2300" dirty="0"/>
              <a:t>; </a:t>
            </a:r>
            <a:r>
              <a:rPr lang="en-US" sz="2300" dirty="0" err="1"/>
              <a:t>обработка</a:t>
            </a:r>
            <a:r>
              <a:rPr lang="en-US" sz="2300" dirty="0"/>
              <a:t> </a:t>
            </a:r>
            <a:r>
              <a:rPr lang="en-US" sz="2300" dirty="0" err="1"/>
              <a:t>пищевых</a:t>
            </a:r>
            <a:r>
              <a:rPr lang="en-US" sz="2300" dirty="0"/>
              <a:t> </a:t>
            </a:r>
            <a:r>
              <a:rPr lang="en-US" sz="2300" dirty="0" err="1"/>
              <a:t>продуктов</a:t>
            </a:r>
            <a:r>
              <a:rPr lang="en-US" sz="2300" dirty="0"/>
              <a:t>; </a:t>
            </a:r>
            <a:r>
              <a:rPr lang="en-US" sz="2300" dirty="0" err="1">
                <a:solidFill>
                  <a:srgbClr val="3333FF"/>
                </a:solidFill>
              </a:rPr>
              <a:t>технологии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умного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дома</a:t>
            </a:r>
            <a:r>
              <a:rPr lang="en-US" sz="2300" dirty="0">
                <a:solidFill>
                  <a:srgbClr val="3333FF"/>
                </a:solidFill>
              </a:rPr>
              <a:t> и </a:t>
            </a:r>
            <a:r>
              <a:rPr lang="en-US" sz="2300" dirty="0" err="1">
                <a:solidFill>
                  <a:srgbClr val="3333FF"/>
                </a:solidFill>
              </a:rPr>
              <a:t>интернета</a:t>
            </a:r>
            <a:r>
              <a:rPr lang="en-US" sz="2300" dirty="0">
                <a:solidFill>
                  <a:srgbClr val="3333FF"/>
                </a:solidFill>
              </a:rPr>
              <a:t> </a:t>
            </a:r>
            <a:r>
              <a:rPr lang="en-US" sz="2300" dirty="0" err="1">
                <a:solidFill>
                  <a:srgbClr val="3333FF"/>
                </a:solidFill>
              </a:rPr>
              <a:t>вещей</a:t>
            </a:r>
            <a:r>
              <a:rPr lang="en-US" sz="2300" dirty="0"/>
              <a:t>, СМИ, </a:t>
            </a:r>
            <a:r>
              <a:rPr lang="en-US" sz="2300" dirty="0" err="1"/>
              <a:t>реклама</a:t>
            </a:r>
            <a:r>
              <a:rPr lang="en-US" sz="2300" dirty="0"/>
              <a:t>, </a:t>
            </a:r>
            <a:r>
              <a:rPr lang="en-US" sz="2300" dirty="0" err="1"/>
              <a:t>маркетинг</a:t>
            </a:r>
            <a:r>
              <a:rPr lang="en-US" sz="2300" dirty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99127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2902"/>
            <a:ext cx="7886700" cy="85407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3300"/>
                </a:solidFill>
              </a:rPr>
              <a:t>О чём говорится в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90132"/>
            <a:ext cx="8323438" cy="485422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/>
              <a:t>На </a:t>
            </a:r>
            <a:r>
              <a:rPr lang="en-US" dirty="0" err="1"/>
              <a:t>уровне</a:t>
            </a:r>
            <a:r>
              <a:rPr lang="en-US" dirty="0"/>
              <a:t> </a:t>
            </a:r>
            <a:r>
              <a:rPr lang="en-US" dirty="0" err="1"/>
              <a:t>основного</a:t>
            </a:r>
            <a:r>
              <a:rPr lang="en-US" dirty="0"/>
              <a:t> </a:t>
            </a:r>
            <a:r>
              <a:rPr lang="en-US" dirty="0" err="1"/>
              <a:t>общего</a:t>
            </a:r>
            <a:r>
              <a:rPr lang="en-US" dirty="0"/>
              <a:t> образования </a:t>
            </a:r>
            <a:r>
              <a:rPr lang="en-US" dirty="0" err="1">
                <a:solidFill>
                  <a:srgbClr val="3333FF"/>
                </a:solidFill>
              </a:rPr>
              <a:t>базовые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</a:rPr>
              <a:t>элементы</a:t>
            </a:r>
            <a:r>
              <a:rPr lang="en-US" dirty="0">
                <a:solidFill>
                  <a:srgbClr val="3333FF"/>
                </a:solidFill>
              </a:rPr>
              <a:t> ИКТ</a:t>
            </a:r>
            <a:r>
              <a:rPr lang="en-US" dirty="0"/>
              <a:t> </a:t>
            </a:r>
            <a:r>
              <a:rPr lang="en-US" dirty="0" smtClean="0"/>
              <a:t>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применение</a:t>
            </a:r>
            <a:r>
              <a:rPr lang="en-US" dirty="0"/>
              <a:t>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учебных</a:t>
            </a:r>
            <a:r>
              <a:rPr lang="en-US" dirty="0"/>
              <a:t> </a:t>
            </a:r>
            <a:r>
              <a:rPr lang="en-US" dirty="0" err="1"/>
              <a:t>предметах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осваиваться</a:t>
            </a:r>
            <a:r>
              <a:rPr lang="en-US" dirty="0"/>
              <a:t> </a:t>
            </a:r>
            <a:r>
              <a:rPr lang="en-US" dirty="0">
                <a:solidFill>
                  <a:srgbClr val="3333FF"/>
                </a:solidFill>
              </a:rPr>
              <a:t>в </a:t>
            </a:r>
            <a:r>
              <a:rPr lang="en-US" dirty="0" err="1">
                <a:solidFill>
                  <a:srgbClr val="3333FF"/>
                </a:solidFill>
              </a:rPr>
              <a:t>предметной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</a:rPr>
              <a:t>области</a:t>
            </a:r>
            <a:r>
              <a:rPr lang="en-US" dirty="0">
                <a:solidFill>
                  <a:srgbClr val="3333FF"/>
                </a:solidFill>
              </a:rPr>
              <a:t> «</a:t>
            </a:r>
            <a:r>
              <a:rPr lang="en-US" dirty="0" err="1">
                <a:solidFill>
                  <a:srgbClr val="3333FF"/>
                </a:solidFill>
              </a:rPr>
              <a:t>Технология</a:t>
            </a:r>
            <a:r>
              <a:rPr lang="en-US" dirty="0" smtClean="0">
                <a:solidFill>
                  <a:srgbClr val="3333FF"/>
                </a:solidFill>
              </a:rPr>
              <a:t>»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lnSpc>
                <a:spcPct val="13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184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2902"/>
            <a:ext cx="7886700" cy="85407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3300"/>
                </a:solidFill>
              </a:rPr>
              <a:t>О чём говорится в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91732"/>
            <a:ext cx="8266994" cy="3804357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/>
              <a:t>Технологическое образование в образовательных организациях должно опираться на </a:t>
            </a:r>
            <a:r>
              <a:rPr lang="ru-RU" dirty="0">
                <a:solidFill>
                  <a:srgbClr val="3333FF"/>
                </a:solidFill>
              </a:rPr>
              <a:t>кадровые ресурсы</a:t>
            </a:r>
            <a:r>
              <a:rPr lang="ru-RU" dirty="0"/>
              <a:t> </a:t>
            </a:r>
            <a:r>
              <a:rPr lang="ru-RU" dirty="0">
                <a:solidFill>
                  <a:srgbClr val="3333FF"/>
                </a:solidFill>
              </a:rPr>
              <a:t>учителей</a:t>
            </a:r>
            <a:r>
              <a:rPr lang="ru-RU" dirty="0"/>
              <a:t> технологии, </a:t>
            </a:r>
            <a:r>
              <a:rPr lang="ru-RU" dirty="0">
                <a:solidFill>
                  <a:srgbClr val="3333FF"/>
                </a:solidFill>
              </a:rPr>
              <a:t>информатики и ИКТ</a:t>
            </a:r>
            <a:r>
              <a:rPr lang="ru-RU" dirty="0"/>
              <a:t>, преподавателей дополнительного образования, профессионального образования </a:t>
            </a:r>
            <a:br>
              <a:rPr lang="ru-RU" dirty="0"/>
            </a:br>
            <a:r>
              <a:rPr lang="ru-RU" dirty="0"/>
              <a:t>и потребности экономики региона проживания обучающихся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28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46489"/>
            <a:ext cx="7772400" cy="14224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3300"/>
                </a:solidFill>
              </a:rPr>
              <a:t>Информатика и технологическое образование</a:t>
            </a:r>
            <a:endParaRPr lang="ru-RU" sz="4000" dirty="0">
              <a:solidFill>
                <a:srgbClr val="FF33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2400" y="5441244"/>
            <a:ext cx="4264376" cy="598312"/>
          </a:xfrm>
        </p:spPr>
        <p:txBody>
          <a:bodyPr/>
          <a:lstStyle/>
          <a:p>
            <a:r>
              <a:rPr lang="ru-RU" dirty="0" smtClean="0"/>
              <a:t>Тупиков Павел Александрович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33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46578"/>
            <a:ext cx="7886700" cy="4630385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ru-RU" i="1" dirty="0"/>
              <a:t>На Коллегии Министерства просвещения </a:t>
            </a:r>
            <a:r>
              <a:rPr lang="ru-RU" i="1" dirty="0" smtClean="0"/>
              <a:t>24.12.2018 утверждена </a:t>
            </a:r>
            <a:r>
              <a:rPr lang="ru-RU" i="1" dirty="0">
                <a:solidFill>
                  <a:srgbClr val="3333FF"/>
                </a:solidFill>
              </a:rPr>
              <a:t>Концепция</a:t>
            </a:r>
            <a:r>
              <a:rPr lang="ru-RU" i="1" dirty="0"/>
              <a:t> преподавания урока «</a:t>
            </a:r>
            <a:r>
              <a:rPr lang="ru-RU" i="1" dirty="0">
                <a:solidFill>
                  <a:srgbClr val="3333FF"/>
                </a:solidFill>
              </a:rPr>
              <a:t>Технология</a:t>
            </a:r>
            <a:r>
              <a:rPr lang="ru-RU" i="1" dirty="0"/>
              <a:t>» в школе, разработанная при активном участии Агентства стратегических инициатив. Концепция фактически стыкует наработки НТИ, методики </a:t>
            </a:r>
            <a:r>
              <a:rPr lang="ru-RU" i="1" dirty="0" err="1"/>
              <a:t>Worldskills</a:t>
            </a:r>
            <a:r>
              <a:rPr lang="ru-RU" i="1" dirty="0"/>
              <a:t> и Кванториумы в общую логику работы в </a:t>
            </a:r>
            <a:r>
              <a:rPr lang="ru-RU" i="1" dirty="0" smtClean="0"/>
              <a:t>школе.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14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7361" y="184505"/>
            <a:ext cx="7886700" cy="729895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3300"/>
                </a:solidFill>
              </a:rPr>
              <a:t>Информатика и ИКТ?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629" y="927954"/>
            <a:ext cx="2959100" cy="4445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612" y="2136845"/>
            <a:ext cx="2921000" cy="4445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1394" y="3261078"/>
            <a:ext cx="2222952" cy="339752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7994" y="948266"/>
            <a:ext cx="2190750" cy="33337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42005" y="1551313"/>
            <a:ext cx="2190750" cy="33337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1282" y="3591983"/>
            <a:ext cx="2221224" cy="314748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81958" y="927954"/>
            <a:ext cx="9129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u="sng" dirty="0" smtClean="0">
                <a:solidFill>
                  <a:schemeClr val="bg1"/>
                </a:solidFill>
              </a:rPr>
              <a:t>2009</a:t>
            </a:r>
            <a:endParaRPr lang="ru-RU" sz="2200" u="sng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94925" y="980382"/>
            <a:ext cx="849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>
                <a:solidFill>
                  <a:schemeClr val="bg1"/>
                </a:solidFill>
              </a:rPr>
              <a:t>2019</a:t>
            </a:r>
            <a:endParaRPr lang="ru-RU" sz="2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384" y="263526"/>
            <a:ext cx="7886700" cy="88794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3300"/>
                </a:solidFill>
              </a:rPr>
              <a:t>О чём говорится в Концепции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557" y="1365956"/>
            <a:ext cx="8376354" cy="504613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dirty="0" smtClean="0"/>
              <a:t>	</a:t>
            </a:r>
            <a:r>
              <a:rPr lang="en-US" dirty="0" err="1" smtClean="0"/>
              <a:t>Предметная</a:t>
            </a:r>
            <a:r>
              <a:rPr lang="en-US" dirty="0" smtClean="0"/>
              <a:t> </a:t>
            </a:r>
            <a:r>
              <a:rPr lang="en-US" dirty="0" err="1"/>
              <a:t>область</a:t>
            </a:r>
            <a:r>
              <a:rPr lang="en-US" dirty="0"/>
              <a:t> «</a:t>
            </a:r>
            <a:r>
              <a:rPr lang="en-US" dirty="0" err="1"/>
              <a:t>Технология</a:t>
            </a:r>
            <a:r>
              <a:rPr lang="en-US" dirty="0"/>
              <a:t>»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организующим</a:t>
            </a:r>
            <a:r>
              <a:rPr lang="en-US" dirty="0"/>
              <a:t> </a:t>
            </a:r>
            <a:r>
              <a:rPr lang="en-US" dirty="0" err="1"/>
              <a:t>ядром</a:t>
            </a:r>
            <a:r>
              <a:rPr lang="en-US" dirty="0"/>
              <a:t> </a:t>
            </a:r>
            <a:r>
              <a:rPr lang="en-US" dirty="0" err="1"/>
              <a:t>вхождения</a:t>
            </a:r>
            <a:r>
              <a:rPr lang="en-US" dirty="0"/>
              <a:t> в </a:t>
            </a:r>
            <a:r>
              <a:rPr lang="en-US" dirty="0" err="1"/>
              <a:t>мир</a:t>
            </a:r>
            <a:r>
              <a:rPr lang="en-US" dirty="0"/>
              <a:t> </a:t>
            </a:r>
            <a:r>
              <a:rPr lang="ru-RU" dirty="0" smtClean="0"/>
              <a:t>т</a:t>
            </a:r>
            <a:r>
              <a:rPr lang="en-US" dirty="0" err="1" smtClean="0"/>
              <a:t>ехнологий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: </a:t>
            </a:r>
            <a:r>
              <a:rPr lang="en-US" dirty="0" err="1"/>
              <a:t>материальных</a:t>
            </a:r>
            <a:r>
              <a:rPr lang="en-US" dirty="0"/>
              <a:t>, </a:t>
            </a:r>
            <a:r>
              <a:rPr lang="en-US" dirty="0" err="1">
                <a:solidFill>
                  <a:srgbClr val="3333FF"/>
                </a:solidFill>
              </a:rPr>
              <a:t>информационных</a:t>
            </a:r>
            <a:r>
              <a:rPr lang="en-US" dirty="0"/>
              <a:t>, </a:t>
            </a:r>
            <a:r>
              <a:rPr lang="en-US" dirty="0" err="1">
                <a:solidFill>
                  <a:srgbClr val="3333FF"/>
                </a:solidFill>
              </a:rPr>
              <a:t>коммуникационных</a:t>
            </a:r>
            <a:r>
              <a:rPr lang="en-US" dirty="0"/>
              <a:t>, </a:t>
            </a:r>
            <a:r>
              <a:rPr lang="en-US" dirty="0" err="1"/>
              <a:t>когнитивных</a:t>
            </a:r>
            <a:r>
              <a:rPr lang="en-US" dirty="0"/>
              <a:t> и </a:t>
            </a:r>
            <a:r>
              <a:rPr lang="en-US" dirty="0" err="1"/>
              <a:t>социальных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ru-RU" dirty="0" smtClean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dirty="0"/>
              <a:t>	</a:t>
            </a:r>
            <a:r>
              <a:rPr lang="en-US" dirty="0" err="1" smtClean="0">
                <a:solidFill>
                  <a:srgbClr val="3333FF"/>
                </a:solidFill>
              </a:rPr>
              <a:t>Целью</a:t>
            </a:r>
            <a:r>
              <a:rPr lang="en-US" dirty="0" smtClean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</a:rPr>
              <a:t>Концепции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создание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формирования</a:t>
            </a:r>
            <a:r>
              <a:rPr lang="en-US" dirty="0"/>
              <a:t> </a:t>
            </a:r>
            <a:r>
              <a:rPr lang="en-US" dirty="0" err="1"/>
              <a:t>технологической</a:t>
            </a:r>
            <a:r>
              <a:rPr lang="en-US" dirty="0"/>
              <a:t> </a:t>
            </a:r>
            <a:r>
              <a:rPr lang="en-US" dirty="0" err="1"/>
              <a:t>грамотности</a:t>
            </a:r>
            <a:r>
              <a:rPr lang="en-US" dirty="0"/>
              <a:t>, </a:t>
            </a:r>
            <a:r>
              <a:rPr lang="en-US" dirty="0" err="1"/>
              <a:t>критического</a:t>
            </a:r>
            <a:r>
              <a:rPr lang="en-US" dirty="0"/>
              <a:t> и </a:t>
            </a:r>
            <a:r>
              <a:rPr lang="en-US" dirty="0" err="1"/>
              <a:t>креативного</a:t>
            </a:r>
            <a:r>
              <a:rPr lang="en-US" dirty="0"/>
              <a:t> </a:t>
            </a:r>
            <a:r>
              <a:rPr lang="en-US" dirty="0" err="1"/>
              <a:t>мышления</a:t>
            </a:r>
            <a:r>
              <a:rPr lang="en-US" dirty="0"/>
              <a:t>, </a:t>
            </a:r>
            <a:r>
              <a:rPr lang="en-US" dirty="0" err="1"/>
              <a:t>глобальных</a:t>
            </a:r>
            <a:r>
              <a:rPr lang="en-US" dirty="0"/>
              <a:t> </a:t>
            </a:r>
            <a:r>
              <a:rPr lang="en-US" dirty="0" err="1"/>
              <a:t>компетенций</a:t>
            </a:r>
            <a:r>
              <a:rPr lang="en-US" dirty="0"/>
              <a:t>, </a:t>
            </a:r>
            <a:r>
              <a:rPr lang="en-US" dirty="0" err="1"/>
              <a:t>необходимых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перехода</a:t>
            </a:r>
            <a:r>
              <a:rPr lang="en-US" dirty="0"/>
              <a:t> к </a:t>
            </a:r>
            <a:r>
              <a:rPr lang="en-US" dirty="0" err="1"/>
              <a:t>новым</a:t>
            </a:r>
            <a:r>
              <a:rPr lang="en-US" dirty="0"/>
              <a:t> </a:t>
            </a:r>
            <a:r>
              <a:rPr lang="en-US" dirty="0" err="1"/>
              <a:t>приоритетам</a:t>
            </a:r>
            <a:r>
              <a:rPr lang="en-US" dirty="0"/>
              <a:t> </a:t>
            </a:r>
            <a:r>
              <a:rPr lang="en-US" dirty="0" err="1"/>
              <a:t>научно-технологического</a:t>
            </a:r>
            <a:r>
              <a:rPr lang="en-US" dirty="0"/>
              <a:t> </a:t>
            </a:r>
            <a:r>
              <a:rPr lang="en-US" dirty="0" err="1"/>
              <a:t>развития</a:t>
            </a:r>
            <a:r>
              <a:rPr lang="en-US" dirty="0"/>
              <a:t> </a:t>
            </a:r>
            <a:r>
              <a:rPr lang="en-US" dirty="0" err="1"/>
              <a:t>Российской</a:t>
            </a:r>
            <a:r>
              <a:rPr lang="en-US" dirty="0"/>
              <a:t> </a:t>
            </a:r>
            <a:r>
              <a:rPr lang="en-US" dirty="0" err="1"/>
              <a:t>Федерации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24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384" y="263526"/>
            <a:ext cx="7886700" cy="88794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3300"/>
                </a:solidFill>
              </a:rPr>
              <a:t>О чём говорится в Концепции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557" y="1072445"/>
            <a:ext cx="8376354" cy="55541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достижения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цели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решить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: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5) </a:t>
            </a:r>
            <a:r>
              <a:rPr lang="en-US" dirty="0" err="1" smtClean="0"/>
              <a:t>формирование</a:t>
            </a:r>
            <a:r>
              <a:rPr lang="en-US" dirty="0" smtClean="0"/>
              <a:t> </a:t>
            </a:r>
            <a:r>
              <a:rPr lang="en-US" dirty="0" err="1"/>
              <a:t>ключевых</a:t>
            </a:r>
            <a:r>
              <a:rPr lang="en-US" dirty="0"/>
              <a:t> </a:t>
            </a:r>
            <a:r>
              <a:rPr lang="en-US" dirty="0" err="1"/>
              <a:t>навыков</a:t>
            </a:r>
            <a:r>
              <a:rPr lang="en-US" dirty="0"/>
              <a:t> в </a:t>
            </a:r>
            <a:r>
              <a:rPr lang="en-US" dirty="0" err="1"/>
              <a:t>сфере</a:t>
            </a:r>
            <a:r>
              <a:rPr lang="en-US" dirty="0"/>
              <a:t> </a:t>
            </a:r>
            <a:r>
              <a:rPr lang="en-US" dirty="0" err="1">
                <a:solidFill>
                  <a:srgbClr val="3333FF"/>
                </a:solidFill>
              </a:rPr>
              <a:t>информационных</a:t>
            </a:r>
            <a:r>
              <a:rPr lang="en-US" dirty="0"/>
              <a:t> </a:t>
            </a:r>
            <a:r>
              <a:rPr lang="en-US" dirty="0" smtClean="0"/>
              <a:t>и </a:t>
            </a:r>
            <a:r>
              <a:rPr lang="en-US" dirty="0" err="1">
                <a:solidFill>
                  <a:srgbClr val="3333FF"/>
                </a:solidFill>
              </a:rPr>
              <a:t>коммуникационных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</a:rPr>
              <a:t>технологий</a:t>
            </a:r>
            <a:r>
              <a:rPr lang="en-US" dirty="0"/>
              <a:t> (</a:t>
            </a:r>
            <a:r>
              <a:rPr lang="en-US" dirty="0" err="1"/>
              <a:t>далее</a:t>
            </a:r>
            <a:r>
              <a:rPr lang="en-US" dirty="0"/>
              <a:t> – </a:t>
            </a:r>
            <a:r>
              <a:rPr lang="en-US" dirty="0">
                <a:solidFill>
                  <a:srgbClr val="3333FF"/>
                </a:solidFill>
              </a:rPr>
              <a:t>ИКТ</a:t>
            </a:r>
            <a:r>
              <a:rPr lang="en-US" dirty="0"/>
              <a:t>) в </a:t>
            </a:r>
            <a:r>
              <a:rPr lang="en-US" dirty="0" err="1"/>
              <a:t>рамках</a:t>
            </a:r>
            <a:r>
              <a:rPr lang="en-US" dirty="0"/>
              <a:t> </a:t>
            </a:r>
            <a:r>
              <a:rPr lang="en-US" dirty="0" err="1"/>
              <a:t>учебных</a:t>
            </a:r>
            <a:r>
              <a:rPr lang="en-US" dirty="0"/>
              <a:t> </a:t>
            </a:r>
            <a:r>
              <a:rPr lang="en-US" dirty="0" err="1"/>
              <a:t>предметов</a:t>
            </a:r>
            <a:r>
              <a:rPr lang="en-US" dirty="0"/>
              <a:t> «</a:t>
            </a:r>
            <a:r>
              <a:rPr lang="en-US" dirty="0" err="1"/>
              <a:t>Технология</a:t>
            </a:r>
            <a:r>
              <a:rPr lang="en-US" dirty="0"/>
              <a:t>» и </a:t>
            </a:r>
            <a:r>
              <a:rPr lang="en-US" dirty="0">
                <a:solidFill>
                  <a:srgbClr val="3333FF"/>
                </a:solidFill>
              </a:rPr>
              <a:t>«</a:t>
            </a:r>
            <a:r>
              <a:rPr lang="en-US" dirty="0" err="1">
                <a:solidFill>
                  <a:srgbClr val="3333FF"/>
                </a:solidFill>
              </a:rPr>
              <a:t>Информатика</a:t>
            </a:r>
            <a:r>
              <a:rPr lang="en-US" dirty="0">
                <a:solidFill>
                  <a:srgbClr val="3333FF"/>
                </a:solidFill>
              </a:rPr>
              <a:t> и ИКТ»</a:t>
            </a:r>
            <a:r>
              <a:rPr lang="en-US" dirty="0"/>
              <a:t> и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использование</a:t>
            </a:r>
            <a:r>
              <a:rPr lang="en-US" dirty="0"/>
              <a:t> в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изучения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предметных</a:t>
            </a:r>
            <a:r>
              <a:rPr lang="en-US" dirty="0"/>
              <a:t> </a:t>
            </a:r>
            <a:r>
              <a:rPr lang="en-US" dirty="0" err="1"/>
              <a:t>областей</a:t>
            </a:r>
            <a:r>
              <a:rPr lang="en-US" dirty="0"/>
              <a:t> (</a:t>
            </a:r>
            <a:r>
              <a:rPr lang="en-US" dirty="0" err="1"/>
              <a:t>учебных</a:t>
            </a:r>
            <a:r>
              <a:rPr lang="en-US" dirty="0"/>
              <a:t> </a:t>
            </a:r>
            <a:r>
              <a:rPr lang="en-US" dirty="0" err="1"/>
              <a:t>предметов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6) </a:t>
            </a:r>
            <a:r>
              <a:rPr lang="en-US" dirty="0" err="1" smtClean="0"/>
              <a:t>создание</a:t>
            </a:r>
            <a:r>
              <a:rPr lang="en-US" dirty="0" smtClean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выявления</a:t>
            </a:r>
            <a:r>
              <a:rPr lang="en-US" dirty="0"/>
              <a:t>, </a:t>
            </a:r>
            <a:r>
              <a:rPr lang="en-US" dirty="0" err="1"/>
              <a:t>оценивания</a:t>
            </a:r>
            <a:r>
              <a:rPr lang="en-US" dirty="0"/>
              <a:t> и </a:t>
            </a:r>
            <a:r>
              <a:rPr lang="en-US" dirty="0" err="1"/>
              <a:t>продвижения</a:t>
            </a:r>
            <a:r>
              <a:rPr lang="en-US" dirty="0"/>
              <a:t> </a:t>
            </a:r>
            <a:r>
              <a:rPr lang="en-US" dirty="0" err="1"/>
              <a:t>обучающихся</a:t>
            </a:r>
            <a:r>
              <a:rPr lang="en-US" dirty="0"/>
              <a:t> (</a:t>
            </a:r>
            <a:r>
              <a:rPr lang="en-US" dirty="0" err="1"/>
              <a:t>включая</a:t>
            </a:r>
            <a:r>
              <a:rPr lang="en-US" dirty="0"/>
              <a:t> </a:t>
            </a:r>
            <a:r>
              <a:rPr lang="en-US" dirty="0" err="1"/>
              <a:t>продолжение</a:t>
            </a:r>
            <a:r>
              <a:rPr lang="en-US" dirty="0"/>
              <a:t> образования), </a:t>
            </a:r>
            <a:r>
              <a:rPr lang="en-US" dirty="0" err="1"/>
              <a:t>обладающих</a:t>
            </a:r>
            <a:r>
              <a:rPr lang="en-US" dirty="0"/>
              <a:t> </a:t>
            </a:r>
            <a:r>
              <a:rPr lang="en-US" dirty="0" err="1"/>
              <a:t>высокой</a:t>
            </a:r>
            <a:r>
              <a:rPr lang="en-US" dirty="0"/>
              <a:t> </a:t>
            </a:r>
            <a:r>
              <a:rPr lang="en-US" dirty="0" err="1"/>
              <a:t>мотивацией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и </a:t>
            </a:r>
            <a:r>
              <a:rPr lang="en-US" dirty="0" err="1"/>
              <a:t>способностями</a:t>
            </a:r>
            <a:r>
              <a:rPr lang="en-US" dirty="0"/>
              <a:t> в </a:t>
            </a:r>
            <a:r>
              <a:rPr lang="en-US" dirty="0" err="1"/>
              <a:t>сфере</a:t>
            </a:r>
            <a:r>
              <a:rPr lang="en-US" dirty="0"/>
              <a:t> </a:t>
            </a:r>
            <a:r>
              <a:rPr lang="en-US" dirty="0" err="1"/>
              <a:t>материального</a:t>
            </a:r>
            <a:r>
              <a:rPr lang="en-US" dirty="0"/>
              <a:t> и </a:t>
            </a:r>
            <a:r>
              <a:rPr lang="en-US" dirty="0" err="1"/>
              <a:t>социального</a:t>
            </a:r>
            <a:r>
              <a:rPr lang="en-US" dirty="0"/>
              <a:t> </a:t>
            </a:r>
            <a:r>
              <a:rPr lang="en-US" dirty="0" err="1"/>
              <a:t>конструирования</a:t>
            </a:r>
            <a:r>
              <a:rPr lang="en-US" dirty="0"/>
              <a:t>, </a:t>
            </a:r>
            <a:r>
              <a:rPr lang="en-US" dirty="0" err="1"/>
              <a:t>включая</a:t>
            </a:r>
            <a:r>
              <a:rPr lang="en-US" dirty="0"/>
              <a:t> </a:t>
            </a:r>
            <a:r>
              <a:rPr lang="en-US" dirty="0" err="1"/>
              <a:t>инженерно-технологическое</a:t>
            </a:r>
            <a:r>
              <a:rPr lang="en-US" dirty="0"/>
              <a:t> </a:t>
            </a:r>
            <a:r>
              <a:rPr lang="en-US" dirty="0" err="1"/>
              <a:t>направление</a:t>
            </a:r>
            <a:r>
              <a:rPr lang="en-US" dirty="0"/>
              <a:t> и </a:t>
            </a:r>
            <a:r>
              <a:rPr lang="en-US" dirty="0">
                <a:solidFill>
                  <a:srgbClr val="3333FF"/>
                </a:solidFill>
              </a:rPr>
              <a:t>ИКТ,</a:t>
            </a:r>
            <a:r>
              <a:rPr lang="en-US" dirty="0"/>
              <a:t> </a:t>
            </a:r>
            <a:r>
              <a:rPr lang="en-US" dirty="0" err="1"/>
              <a:t>расширение</a:t>
            </a:r>
            <a:r>
              <a:rPr lang="en-US" dirty="0"/>
              <a:t> </a:t>
            </a:r>
            <a:r>
              <a:rPr lang="en-US" dirty="0" err="1"/>
              <a:t>олимпиад</a:t>
            </a:r>
            <a:r>
              <a:rPr lang="en-US" dirty="0"/>
              <a:t> НТИ;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50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384" y="263526"/>
            <a:ext cx="7886700" cy="88794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3300"/>
                </a:solidFill>
              </a:rPr>
              <a:t>О чём говорится в Концепции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557" y="1354667"/>
            <a:ext cx="8376354" cy="527191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 smtClean="0"/>
              <a:t>	</a:t>
            </a:r>
            <a:r>
              <a:rPr lang="en-US" dirty="0" err="1"/>
              <a:t>Содержание</a:t>
            </a:r>
            <a:r>
              <a:rPr lang="en-US" dirty="0"/>
              <a:t> </a:t>
            </a:r>
            <a:r>
              <a:rPr lang="en-US" dirty="0" err="1"/>
              <a:t>предметной</a:t>
            </a:r>
            <a:r>
              <a:rPr lang="en-US" dirty="0"/>
              <a:t> </a:t>
            </a:r>
            <a:r>
              <a:rPr lang="en-US" dirty="0" err="1"/>
              <a:t>области</a:t>
            </a:r>
            <a:r>
              <a:rPr lang="en-US" dirty="0"/>
              <a:t> </a:t>
            </a:r>
            <a:r>
              <a:rPr lang="en-US" dirty="0">
                <a:solidFill>
                  <a:srgbClr val="3333FF"/>
                </a:solidFill>
              </a:rPr>
              <a:t>«</a:t>
            </a:r>
            <a:r>
              <a:rPr lang="en-US" dirty="0" err="1">
                <a:solidFill>
                  <a:srgbClr val="3333FF"/>
                </a:solidFill>
              </a:rPr>
              <a:t>Технология</a:t>
            </a:r>
            <a:r>
              <a:rPr lang="en-US" dirty="0">
                <a:solidFill>
                  <a:srgbClr val="3333FF"/>
                </a:solidFill>
              </a:rPr>
              <a:t>» </a:t>
            </a:r>
            <a:r>
              <a:rPr lang="en-US" dirty="0" err="1"/>
              <a:t>осваивается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учебные</a:t>
            </a:r>
            <a:r>
              <a:rPr lang="en-US" dirty="0"/>
              <a:t> </a:t>
            </a:r>
            <a:r>
              <a:rPr lang="en-US" dirty="0" err="1"/>
              <a:t>предметы</a:t>
            </a:r>
            <a:r>
              <a:rPr lang="en-US" dirty="0"/>
              <a:t> «</a:t>
            </a:r>
            <a:r>
              <a:rPr lang="en-US" dirty="0" err="1"/>
              <a:t>Технология</a:t>
            </a:r>
            <a:r>
              <a:rPr lang="en-US" dirty="0"/>
              <a:t>» и </a:t>
            </a:r>
            <a:r>
              <a:rPr lang="en-US" dirty="0">
                <a:solidFill>
                  <a:srgbClr val="3333FF"/>
                </a:solidFill>
              </a:rPr>
              <a:t>«</a:t>
            </a:r>
            <a:r>
              <a:rPr lang="en-US" dirty="0" err="1">
                <a:solidFill>
                  <a:srgbClr val="3333FF"/>
                </a:solidFill>
              </a:rPr>
              <a:t>Информатика</a:t>
            </a:r>
            <a:r>
              <a:rPr lang="en-US" dirty="0">
                <a:solidFill>
                  <a:srgbClr val="3333FF"/>
                </a:solidFill>
              </a:rPr>
              <a:t> и ИКТ»</a:t>
            </a:r>
            <a:r>
              <a:rPr lang="en-US" dirty="0"/>
              <a:t>,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учебные</a:t>
            </a:r>
            <a:r>
              <a:rPr lang="en-US" dirty="0"/>
              <a:t> </a:t>
            </a:r>
            <a:r>
              <a:rPr lang="en-US" dirty="0" err="1"/>
              <a:t>предметы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общественно</a:t>
            </a:r>
            <a:r>
              <a:rPr lang="en-US" dirty="0"/>
              <a:t> </a:t>
            </a:r>
            <a:r>
              <a:rPr lang="en-US" dirty="0" err="1"/>
              <a:t>полезный</a:t>
            </a:r>
            <a:r>
              <a:rPr lang="en-US" dirty="0"/>
              <a:t> </a:t>
            </a:r>
            <a:r>
              <a:rPr lang="en-US" dirty="0" err="1"/>
              <a:t>труд</a:t>
            </a:r>
            <a:r>
              <a:rPr lang="en-US" dirty="0"/>
              <a:t> и </a:t>
            </a:r>
            <a:r>
              <a:rPr lang="en-US" dirty="0" err="1"/>
              <a:t>творческую</a:t>
            </a:r>
            <a:r>
              <a:rPr lang="en-US" dirty="0"/>
              <a:t> </a:t>
            </a:r>
            <a:r>
              <a:rPr lang="en-US" dirty="0" err="1"/>
              <a:t>деятельность</a:t>
            </a:r>
            <a:r>
              <a:rPr lang="en-US" dirty="0"/>
              <a:t> в </a:t>
            </a:r>
            <a:r>
              <a:rPr lang="en-US" dirty="0" err="1"/>
              <a:t>пространстве</a:t>
            </a:r>
            <a:r>
              <a:rPr lang="en-US" dirty="0"/>
              <a:t> </a:t>
            </a:r>
            <a:r>
              <a:rPr lang="en-US" dirty="0" err="1"/>
              <a:t>образовательной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 и </a:t>
            </a:r>
            <a:r>
              <a:rPr lang="en-US" dirty="0" err="1"/>
              <a:t>вне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, </a:t>
            </a:r>
            <a:r>
              <a:rPr lang="en-US" dirty="0" err="1"/>
              <a:t>внеурочную</a:t>
            </a:r>
            <a:r>
              <a:rPr lang="en-US" dirty="0"/>
              <a:t> и </a:t>
            </a:r>
            <a:r>
              <a:rPr lang="en-US" dirty="0" err="1"/>
              <a:t>внешкольную</a:t>
            </a:r>
            <a:r>
              <a:rPr lang="en-US" dirty="0"/>
              <a:t> </a:t>
            </a:r>
            <a:r>
              <a:rPr lang="en-US" dirty="0" err="1"/>
              <a:t>деятельность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err="1"/>
              <a:t>дополнительное</a:t>
            </a:r>
            <a:r>
              <a:rPr lang="en-US" dirty="0"/>
              <a:t> </a:t>
            </a:r>
            <a:r>
              <a:rPr lang="en-US" dirty="0" err="1"/>
              <a:t>образование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проект</a:t>
            </a:r>
            <a:r>
              <a:rPr lang="en-US" dirty="0"/>
              <a:t> «</a:t>
            </a:r>
            <a:r>
              <a:rPr lang="en-US" dirty="0" err="1"/>
              <a:t>Урок</a:t>
            </a:r>
            <a:r>
              <a:rPr lang="en-US" dirty="0"/>
              <a:t> «</a:t>
            </a:r>
            <a:r>
              <a:rPr lang="en-US" dirty="0" err="1"/>
              <a:t>Технологии</a:t>
            </a:r>
            <a:r>
              <a:rPr lang="en-US" dirty="0"/>
              <a:t>» </a:t>
            </a:r>
            <a:br>
              <a:rPr lang="en-US" dirty="0"/>
            </a:br>
            <a:r>
              <a:rPr lang="en-US" dirty="0"/>
              <a:t>на </a:t>
            </a:r>
            <a:r>
              <a:rPr lang="en-US" dirty="0" err="1"/>
              <a:t>базе</a:t>
            </a:r>
            <a:r>
              <a:rPr lang="en-US" dirty="0"/>
              <a:t> </a:t>
            </a:r>
            <a:r>
              <a:rPr lang="en-US" dirty="0" err="1"/>
              <a:t>высокотехнологичных</a:t>
            </a:r>
            <a:r>
              <a:rPr lang="en-US" dirty="0"/>
              <a:t> </a:t>
            </a:r>
            <a:r>
              <a:rPr lang="en-US" dirty="0" err="1"/>
              <a:t>организаций</a:t>
            </a:r>
            <a:r>
              <a:rPr lang="en-US" dirty="0"/>
              <a:t>, в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числе</a:t>
            </a:r>
            <a:r>
              <a:rPr lang="en-US" dirty="0"/>
              <a:t> на </a:t>
            </a:r>
            <a:r>
              <a:rPr lang="en-US" dirty="0" err="1"/>
              <a:t>базе</a:t>
            </a:r>
            <a:r>
              <a:rPr lang="en-US" dirty="0"/>
              <a:t> </a:t>
            </a:r>
            <a:r>
              <a:rPr lang="en-US" dirty="0" err="1"/>
              <a:t>мобильных</a:t>
            </a:r>
            <a:r>
              <a:rPr lang="en-US" dirty="0"/>
              <a:t> </a:t>
            </a:r>
            <a:r>
              <a:rPr lang="en-US" dirty="0" err="1"/>
              <a:t>детских</a:t>
            </a:r>
            <a:r>
              <a:rPr lang="en-US" dirty="0"/>
              <a:t> </a:t>
            </a:r>
            <a:r>
              <a:rPr lang="en-US" dirty="0" err="1"/>
              <a:t>технопарков</a:t>
            </a:r>
            <a:r>
              <a:rPr lang="en-US" dirty="0"/>
              <a:t> «</a:t>
            </a:r>
            <a:r>
              <a:rPr lang="en-US" dirty="0" err="1"/>
              <a:t>Кванториум</a:t>
            </a:r>
            <a:r>
              <a:rPr lang="en-US" dirty="0" smtClean="0"/>
              <a:t>»</a:t>
            </a:r>
            <a:r>
              <a:rPr lang="ru-RU" dirty="0" smtClean="0"/>
              <a:t>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04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340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3300"/>
                </a:solidFill>
              </a:rPr>
              <a:t>О чём говорится в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Целесообразно</a:t>
            </a:r>
            <a:r>
              <a:rPr lang="en-US" dirty="0" smtClean="0"/>
              <a:t> </a:t>
            </a:r>
            <a:r>
              <a:rPr lang="en-US" dirty="0" err="1"/>
              <a:t>интегрировать</a:t>
            </a:r>
            <a:r>
              <a:rPr lang="en-US" dirty="0"/>
              <a:t> ИКТ в </a:t>
            </a:r>
            <a:r>
              <a:rPr lang="en-US" dirty="0" err="1"/>
              <a:t>учебный</a:t>
            </a:r>
            <a:r>
              <a:rPr lang="en-US" dirty="0"/>
              <a:t> </a:t>
            </a:r>
            <a:r>
              <a:rPr lang="en-US" dirty="0" err="1"/>
              <a:t>предмет</a:t>
            </a:r>
            <a:r>
              <a:rPr lang="en-US" dirty="0"/>
              <a:t> «</a:t>
            </a:r>
            <a:r>
              <a:rPr lang="en-US" dirty="0" err="1"/>
              <a:t>Технология</a:t>
            </a:r>
            <a:r>
              <a:rPr lang="en-US" dirty="0"/>
              <a:t>»;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>
                <a:solidFill>
                  <a:srgbClr val="3333FF"/>
                </a:solidFill>
              </a:rPr>
              <a:t>учитель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</a:rPr>
              <a:t>информатики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обеспечивать</a:t>
            </a:r>
            <a:r>
              <a:rPr lang="en-US" dirty="0"/>
              <a:t> </a:t>
            </a:r>
            <a:r>
              <a:rPr lang="en-US" dirty="0" err="1"/>
              <a:t>преподавание</a:t>
            </a:r>
            <a:r>
              <a:rPr lang="en-US" dirty="0"/>
              <a:t> </a:t>
            </a:r>
            <a:r>
              <a:rPr lang="en-US" dirty="0" err="1"/>
              <a:t>информатики</a:t>
            </a:r>
            <a:r>
              <a:rPr lang="en-US" dirty="0"/>
              <a:t> в </a:t>
            </a:r>
            <a:r>
              <a:rPr lang="en-US" dirty="0" err="1"/>
              <a:t>рамках</a:t>
            </a:r>
            <a:r>
              <a:rPr lang="en-US" dirty="0"/>
              <a:t> </a:t>
            </a:r>
            <a:r>
              <a:rPr lang="en-US" dirty="0" err="1"/>
              <a:t>предметной</a:t>
            </a:r>
            <a:r>
              <a:rPr lang="en-US" dirty="0"/>
              <a:t> </a:t>
            </a:r>
            <a:r>
              <a:rPr lang="en-US" dirty="0" err="1"/>
              <a:t>области</a:t>
            </a:r>
            <a:r>
              <a:rPr lang="en-US" dirty="0"/>
              <a:t> «</a:t>
            </a:r>
            <a:r>
              <a:rPr lang="en-US" dirty="0" err="1"/>
              <a:t>Математика</a:t>
            </a:r>
            <a:r>
              <a:rPr lang="en-US" dirty="0"/>
              <a:t> </a:t>
            </a:r>
            <a:r>
              <a:rPr lang="en-US" dirty="0" smtClean="0"/>
              <a:t>и </a:t>
            </a:r>
            <a:r>
              <a:rPr lang="en-US" dirty="0" err="1"/>
              <a:t>информатика</a:t>
            </a:r>
            <a:r>
              <a:rPr lang="en-US" dirty="0"/>
              <a:t>» и </a:t>
            </a:r>
            <a:r>
              <a:rPr lang="en-US" dirty="0" err="1">
                <a:solidFill>
                  <a:srgbClr val="3333FF"/>
                </a:solidFill>
              </a:rPr>
              <a:t>преподавание</a:t>
            </a:r>
            <a:r>
              <a:rPr lang="en-US" dirty="0">
                <a:solidFill>
                  <a:srgbClr val="3333FF"/>
                </a:solidFill>
              </a:rPr>
              <a:t> ИКТ в </a:t>
            </a:r>
            <a:r>
              <a:rPr lang="en-US" dirty="0" err="1">
                <a:solidFill>
                  <a:srgbClr val="3333FF"/>
                </a:solidFill>
              </a:rPr>
              <a:t>предметной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</a:rPr>
              <a:t>области</a:t>
            </a:r>
            <a:r>
              <a:rPr lang="en-US" dirty="0">
                <a:solidFill>
                  <a:srgbClr val="3333FF"/>
                </a:solidFill>
              </a:rPr>
              <a:t> «</a:t>
            </a:r>
            <a:r>
              <a:rPr lang="en-US" dirty="0" err="1">
                <a:solidFill>
                  <a:srgbClr val="3333FF"/>
                </a:solidFill>
              </a:rPr>
              <a:t>Технология</a:t>
            </a:r>
            <a:r>
              <a:rPr lang="en-US" dirty="0">
                <a:solidFill>
                  <a:srgbClr val="3333FF"/>
                </a:solidFill>
              </a:rPr>
              <a:t>»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расширении</a:t>
            </a:r>
            <a:r>
              <a:rPr lang="en-US" dirty="0"/>
              <a:t> </a:t>
            </a:r>
            <a:r>
              <a:rPr lang="en-US" dirty="0" err="1"/>
              <a:t>доли</a:t>
            </a:r>
            <a:r>
              <a:rPr lang="en-US" dirty="0"/>
              <a:t> ИКТ в </a:t>
            </a:r>
            <a:r>
              <a:rPr lang="en-US" dirty="0" err="1"/>
              <a:t>технологии</a:t>
            </a:r>
            <a:r>
              <a:rPr lang="en-US" dirty="0"/>
              <a:t> в </a:t>
            </a:r>
            <a:r>
              <a:rPr lang="en-US" dirty="0" err="1"/>
              <a:t>соответствии</a:t>
            </a:r>
            <a:r>
              <a:rPr lang="en-US" dirty="0"/>
              <a:t> с </a:t>
            </a:r>
            <a:r>
              <a:rPr lang="en-US" dirty="0" err="1"/>
              <a:t>потребностями</a:t>
            </a:r>
            <a:r>
              <a:rPr lang="en-US" dirty="0"/>
              <a:t> </a:t>
            </a:r>
            <a:r>
              <a:rPr lang="en-US" dirty="0" err="1"/>
              <a:t>образовательного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и </a:t>
            </a:r>
            <a:r>
              <a:rPr lang="en-US" dirty="0" err="1"/>
              <a:t>интересами</a:t>
            </a:r>
            <a:r>
              <a:rPr lang="en-US" dirty="0"/>
              <a:t> </a:t>
            </a:r>
            <a:r>
              <a:rPr lang="en-US" dirty="0" err="1"/>
              <a:t>обучающихся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1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29658"/>
            <a:ext cx="7886700" cy="102340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3300"/>
                </a:solidFill>
              </a:rPr>
              <a:t>О чём говорится в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7689" y="1241778"/>
            <a:ext cx="8319911" cy="51364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Технологическое </a:t>
            </a:r>
            <a:r>
              <a:rPr lang="ru-RU" dirty="0"/>
              <a:t>образование на </a:t>
            </a:r>
            <a:r>
              <a:rPr lang="ru-RU" dirty="0">
                <a:solidFill>
                  <a:srgbClr val="3333FF"/>
                </a:solidFill>
              </a:rPr>
              <a:t>уровне начального общего образования </a:t>
            </a:r>
            <a:r>
              <a:rPr lang="ru-RU" dirty="0"/>
              <a:t>включает следующие направления:</a:t>
            </a:r>
          </a:p>
          <a:p>
            <a:pPr marL="0" lvl="0" indent="0" fontAlgn="base">
              <a:buNone/>
            </a:pP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1) практическое 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знакомство с материальными технологиями прошлых эпох, 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с 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художественными промыслами народов России, 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…технологиями 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быта;</a:t>
            </a:r>
          </a:p>
          <a:p>
            <a:pPr marL="0" lvl="0" indent="0" fontAlgn="base">
              <a:buNone/>
            </a:pPr>
            <a:r>
              <a:rPr lang="ru-RU" dirty="0" smtClean="0"/>
              <a:t>2) применение </a:t>
            </a:r>
            <a:r>
              <a:rPr lang="ru-RU" dirty="0">
                <a:solidFill>
                  <a:srgbClr val="3333FF"/>
                </a:solidFill>
              </a:rPr>
              <a:t>ИКТ при изучении всех учебных предметов</a:t>
            </a:r>
            <a:r>
              <a:rPr lang="ru-RU" dirty="0"/>
              <a:t>, включая набор текста, поиск информации в сети Интернет, компьютерный дизайн, анимацию, видеосъемку, измерение и анализ массивов данных;</a:t>
            </a:r>
          </a:p>
          <a:p>
            <a:pPr marL="0" lvl="0" indent="0" fontAlgn="base">
              <a:buNone/>
            </a:pPr>
            <a:r>
              <a:rPr lang="ru-RU" dirty="0" smtClean="0"/>
              <a:t>3) освоение </a:t>
            </a:r>
            <a:r>
              <a:rPr lang="ru-RU" dirty="0"/>
              <a:t>в рамках предметной области «Математика и информатика» основ </a:t>
            </a:r>
            <a:r>
              <a:rPr lang="ru-RU" dirty="0" smtClean="0"/>
              <a:t>программирования </a:t>
            </a:r>
            <a:r>
              <a:rPr lang="ru-RU" dirty="0"/>
              <a:t>для виртуальных сред и моделей;</a:t>
            </a:r>
          </a:p>
          <a:p>
            <a:pPr marL="0" indent="0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41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62844" y="184502"/>
            <a:ext cx="8432800" cy="820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Технологическое образование - 2019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96711" y="1027288"/>
            <a:ext cx="8105422" cy="5658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Цель: обеспечение квалификационного уровня работников образования, с целью реализации концепции технологического образования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400" dirty="0" smtClean="0">
              <a:solidFill>
                <a:srgbClr val="C0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Основные мероприятия КК ИПК</a:t>
            </a:r>
          </a:p>
          <a:p>
            <a:pPr algn="just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Серия семинаров с МУО по разработке моделей с учетом ресурса партнеров проекта: </a:t>
            </a: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Кванториум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ИЦАЭ, КГПУ, СПО, «Билет в будущее», «</a:t>
            </a: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Проектория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</a:p>
          <a:p>
            <a:pPr algn="just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Обучение по имеющимся программам ДПО</a:t>
            </a:r>
          </a:p>
          <a:p>
            <a:pPr algn="just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новых модулей под образовательный запрос на продвинутом уровне</a:t>
            </a:r>
          </a:p>
          <a:p>
            <a:pPr algn="just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реализации информационного и базового уровня (сайт, экскурсии, разработка модулей под технологии)</a:t>
            </a:r>
          </a:p>
          <a:p>
            <a:pPr algn="just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Фестиваль  лучших практик технологического образования</a:t>
            </a:r>
          </a:p>
          <a:p>
            <a:pPr algn="just"/>
            <a:r>
              <a:rPr lang="ru-RU" dirty="0" smtClean="0">
                <a:solidFill>
                  <a:srgbClr val="3333FF"/>
                </a:solidFill>
              </a:rPr>
              <a:t>Обеспечение введения в начальной школе пропедевтики</a:t>
            </a:r>
          </a:p>
          <a:p>
            <a:pPr algn="just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5289" y="3509135"/>
            <a:ext cx="2520355" cy="232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89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</TotalTime>
  <Words>465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Информатика и технологическое образование</vt:lpstr>
      <vt:lpstr>Презентация PowerPoint</vt:lpstr>
      <vt:lpstr>Информатика и ИКТ?</vt:lpstr>
      <vt:lpstr>О чём говорится в Концепции</vt:lpstr>
      <vt:lpstr>О чём говорится в Концепции</vt:lpstr>
      <vt:lpstr>О чём говорится в Концепции</vt:lpstr>
      <vt:lpstr>О чём говорится в Концепции</vt:lpstr>
      <vt:lpstr>О чём говорится в Концепции</vt:lpstr>
      <vt:lpstr>Презентация PowerPoint</vt:lpstr>
      <vt:lpstr>О чём говорится в Концепции</vt:lpstr>
      <vt:lpstr>О чём говорится в Концепции</vt:lpstr>
      <vt:lpstr>О чём говорится в Концепции</vt:lpstr>
      <vt:lpstr>Информатика и технологическое образование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Тупиков Павел Александрович</dc:creator>
  <cp:lastModifiedBy>Татьяна Копылова</cp:lastModifiedBy>
  <cp:revision>19</cp:revision>
  <dcterms:created xsi:type="dcterms:W3CDTF">2019-03-18T02:40:37Z</dcterms:created>
  <dcterms:modified xsi:type="dcterms:W3CDTF">2019-03-26T02:06:39Z</dcterms:modified>
</cp:coreProperties>
</file>