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7" r:id="rId3"/>
    <p:sldId id="268" r:id="rId4"/>
    <p:sldId id="269" r:id="rId5"/>
    <p:sldId id="258" r:id="rId6"/>
    <p:sldId id="272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0" r:id="rId15"/>
    <p:sldId id="271" r:id="rId16"/>
  </p:sldIdLst>
  <p:sldSz cx="9144000" cy="6858000" type="screen4x3"/>
  <p:notesSz cx="7559675" cy="10691813"/>
  <p:defaultTextStyle>
    <a:defPPr>
      <a:defRPr lang="en-GB"/>
    </a:defPPr>
    <a:lvl1pPr algn="r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742950" indent="-285750" algn="r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1143000" indent="-228600" algn="r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600200" indent="-228600" algn="r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2057400" indent="-228600" algn="r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76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281488" y="0"/>
            <a:ext cx="3276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155238"/>
            <a:ext cx="32766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281488" y="10155238"/>
            <a:ext cx="32766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fld id="{157069DE-3E37-43CD-B015-0E0BC0EA44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599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Segoe UI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Segoe UI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Segoe UI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Segoe UI" pitchFamily="34" charset="0"/>
              </a:defRPr>
            </a:lvl1pPr>
          </a:lstStyle>
          <a:p>
            <a:fld id="{807870D3-B615-4665-BF11-FB614D7ACC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45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DF3651-FDD0-4DE6-A6C9-9A40B6D9A056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0B5836D-E6A4-4DC8-8F3D-D42755364791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7A3537-8F02-42C8-9148-552461CA250C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0B05FC8-88DD-4050-AFBF-2CC13264C39A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D34E22-46AA-483D-8CBA-579EAAF7994B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422EF0-E14B-40A4-8A8D-1194F71476BA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73730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5A8E19F-B3CF-4E8B-A7BA-59AF6D19EC9E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74754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2CB550-955C-46B9-B401-86D47481AB05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69634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A60FF8-8FEC-47F5-8E3C-F1341BCA1F7D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70658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919D4C-B1D8-457F-9FA9-36A96B24690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71682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64860B-107E-4CB8-92FA-866D9ED2459A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01A1C2-D446-4BAF-9F4B-DD6328DFFAA4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72706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4CE8DA-9366-47B7-B7AA-1DA24B11E8DE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B47B35-02FE-4008-A234-C360E2DC3A8B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0E23E6-C384-4D08-B5BE-5041693B3E94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604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itchFamily="18" charset="0"/>
              </a:endParaRPr>
            </a:p>
          </p:txBody>
        </p:sp>
        <p:sp>
          <p:nvSpPr>
            <p:cNvPr id="6042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itchFamily="18" charset="0"/>
              </a:endParaRPr>
            </a:p>
          </p:txBody>
        </p:sp>
      </p:grpSp>
      <p:grpSp>
        <p:nvGrpSpPr>
          <p:cNvPr id="6042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042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2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04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042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042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altLang="ru-RU"/>
          </a:p>
        </p:txBody>
      </p:sp>
      <p:sp>
        <p:nvSpPr>
          <p:cNvPr id="6042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258DDE21-C969-4932-B52C-F2B3D988820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042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67380-B877-414C-A54B-013C3F26EB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2303211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AF8AC-D4FD-4D00-ADBC-6F0580CB7D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7691464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6EC42-895F-46A6-9722-64C87CDABC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3251944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C96D5-7B98-49ED-BD00-E5A3254ABF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5111017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B5946-E6F1-4754-BACC-29EA2DA1F9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9451223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FE4C8-5C2C-48A4-AA3B-28F672C4C8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589106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F3BDD-426A-40C7-8ED3-B2174934DC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7944165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1B438-1F45-4938-BD47-44151B6ABA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3660122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B9F17-543A-47CE-BB85-A7DA8B5523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633256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3EB10-4200-495B-8A88-DDA46B6427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7763034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5939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939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39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939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940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94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594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594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fld id="{EF608E43-E0D6-4E55-8524-50F6F5C4972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>
    <p:pull dir="rd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Grp="1" noChangeArrowheads="1"/>
          </p:cNvSpPr>
          <p:nvPr>
            <p:ph type="title"/>
          </p:nvPr>
        </p:nvSpPr>
        <p:spPr>
          <a:xfrm>
            <a:off x="755650" y="1628775"/>
            <a:ext cx="7848600" cy="1152525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bIns="9000" anchor="b"/>
          <a:lstStyle/>
          <a:p>
            <a: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</a:pPr>
            <a:r>
              <a:rPr lang="ru-RU" altLang="ru-RU" sz="2800" dirty="0"/>
              <a:t>Формирующее оценивание на уроках информатики по теме «Программирование одномерных массивов целых чисел»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076825" y="3357563"/>
            <a:ext cx="3598863" cy="1223962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tIns="9000" anchor="t"/>
          <a:lstStyle/>
          <a:p>
            <a:pPr algn="r">
              <a:spcBef>
                <a:spcPts val="800"/>
              </a:spcBef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</a:pPr>
            <a:r>
              <a:rPr lang="ru-RU" altLang="ru-RU" sz="1800" b="1"/>
              <a:t>Учитель информатики </a:t>
            </a:r>
          </a:p>
          <a:p>
            <a:pPr algn="r">
              <a:spcBef>
                <a:spcPts val="800"/>
              </a:spcBef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</a:pPr>
            <a:r>
              <a:rPr lang="ru-RU" altLang="ru-RU" sz="1800" b="1"/>
              <a:t>МБОУ СШ №95, г. Красноярск</a:t>
            </a:r>
          </a:p>
          <a:p>
            <a:pPr algn="r">
              <a:spcBef>
                <a:spcPts val="800"/>
              </a:spcBef>
              <a:tabLst>
                <a:tab pos="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</a:pPr>
            <a:r>
              <a:rPr lang="ru-RU" altLang="ru-RU" sz="1800" b="1"/>
              <a:t>Ефимова Л.Ю.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82" name="Group 42"/>
          <p:cNvGraphicFramePr>
            <a:graphicFrameLocks noGrp="1"/>
          </p:cNvGraphicFramePr>
          <p:nvPr/>
        </p:nvGraphicFramePr>
        <p:xfrm>
          <a:off x="827088" y="2420938"/>
          <a:ext cx="8066087" cy="3099054"/>
        </p:xfrm>
        <a:graphic>
          <a:graphicData uri="http://schemas.openxmlformats.org/drawingml/2006/table">
            <a:tbl>
              <a:tblPr/>
              <a:tblGrid>
                <a:gridCol w="7135812"/>
                <a:gridCol w="930275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Рубрики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баллы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2143125">
                <a:tc>
                  <a:txBody>
                    <a:bodyPr/>
                    <a:lstStyle>
                      <a:lvl1pPr marL="285750" indent="-2841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 заголовок программы, все переменные и массив объявлены в разделе описания переменных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Выполнено заполнение  и вывод массива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Введена переменная n и присвоена 0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Верно расставлены операторные скобки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Верно указан тип цикла и условие его завершения цикла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Вывод правильного результата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3635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Максимальный балл* 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б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</a:tbl>
          </a:graphicData>
        </a:graphic>
      </p:graphicFrame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7088" y="1052513"/>
            <a:ext cx="7519987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ru-RU" altLang="ru-RU" sz="3200" b="1">
                <a:solidFill>
                  <a:schemeClr val="tx2"/>
                </a:solidFill>
              </a:rPr>
              <a:t>Поиск в массиве элемента равного заданному</a:t>
            </a:r>
          </a:p>
        </p:txBody>
      </p:sp>
      <p:sp>
        <p:nvSpPr>
          <p:cNvPr id="10266" name="AutoShape 26"/>
          <p:cNvSpPr>
            <a:spLocks noChangeArrowheads="1"/>
          </p:cNvSpPr>
          <p:nvPr/>
        </p:nvSpPr>
        <p:spPr bwMode="auto">
          <a:xfrm>
            <a:off x="3563938" y="5734050"/>
            <a:ext cx="5327650" cy="936625"/>
          </a:xfrm>
          <a:prstGeom prst="horizontalScroll">
            <a:avLst>
              <a:gd name="adj" fmla="val 12500"/>
            </a:avLst>
          </a:prstGeom>
          <a:solidFill>
            <a:srgbClr val="729FCF"/>
          </a:solidFill>
          <a:ln w="9525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ru-RU" altLang="ru-RU">
                <a:solidFill>
                  <a:srgbClr val="FFFFFF"/>
                </a:solidFill>
              </a:rPr>
              <a:t>*при условии, что ученик выполнил программу самостоятельно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10" name="Group 46"/>
          <p:cNvGraphicFramePr>
            <a:graphicFrameLocks noGrp="1"/>
          </p:cNvGraphicFramePr>
          <p:nvPr/>
        </p:nvGraphicFramePr>
        <p:xfrm>
          <a:off x="900113" y="2420938"/>
          <a:ext cx="7848600" cy="3220340"/>
        </p:xfrm>
        <a:graphic>
          <a:graphicData uri="http://schemas.openxmlformats.org/drawingml/2006/table">
            <a:tbl>
              <a:tblPr/>
              <a:tblGrid>
                <a:gridCol w="6792912"/>
                <a:gridCol w="1055688"/>
              </a:tblGrid>
              <a:tr h="458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Рубрики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баллы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1989138">
                <a:tc>
                  <a:txBody>
                    <a:bodyPr/>
                    <a:lstStyle>
                      <a:lvl1pPr marL="285750" indent="-2841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 заголовок программы, все переменные и массив объявлены в разделе описания переменных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Выполнено заполнение  и вывод массива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Введена переменная imax и присвоена i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расставлены операторные скобки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указан тип цикла и условие его завершения цикла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Вывод правильного результата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477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Максимальный балл* 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б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</a:tbl>
          </a:graphicData>
        </a:graphic>
      </p:graphicFrame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900113" y="908050"/>
            <a:ext cx="7519987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ru-RU" altLang="ru-RU" sz="3200" b="1">
                <a:solidFill>
                  <a:schemeClr val="tx2"/>
                </a:solidFill>
              </a:rPr>
              <a:t>Сортировка массива выбором </a:t>
            </a:r>
            <a:br>
              <a:rPr lang="ru-RU" altLang="ru-RU" sz="3200" b="1">
                <a:solidFill>
                  <a:schemeClr val="tx2"/>
                </a:solidFill>
              </a:rPr>
            </a:br>
            <a:r>
              <a:rPr lang="ru-RU" altLang="ru-RU" sz="3200" b="1">
                <a:solidFill>
                  <a:schemeClr val="tx2"/>
                </a:solidFill>
              </a:rPr>
              <a:t>(по возрастанию/убыванию)</a:t>
            </a:r>
          </a:p>
        </p:txBody>
      </p:sp>
      <p:sp>
        <p:nvSpPr>
          <p:cNvPr id="11290" name="AutoShape 26"/>
          <p:cNvSpPr>
            <a:spLocks noChangeArrowheads="1"/>
          </p:cNvSpPr>
          <p:nvPr/>
        </p:nvSpPr>
        <p:spPr bwMode="auto">
          <a:xfrm>
            <a:off x="3492500" y="5734050"/>
            <a:ext cx="5327650" cy="936625"/>
          </a:xfrm>
          <a:prstGeom prst="horizontalScroll">
            <a:avLst>
              <a:gd name="adj" fmla="val 12500"/>
            </a:avLst>
          </a:prstGeom>
          <a:solidFill>
            <a:srgbClr val="729FCF"/>
          </a:solidFill>
          <a:ln w="9525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ru-RU" altLang="ru-RU">
                <a:solidFill>
                  <a:srgbClr val="FFFFFF"/>
                </a:solidFill>
              </a:rPr>
              <a:t>*при условии, что ученик выполнил программу самостоятельно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 noGrp="1" noChangeArrowheads="1"/>
          </p:cNvSpPr>
          <p:nvPr>
            <p:ph type="title"/>
          </p:nvPr>
        </p:nvSpPr>
        <p:spPr>
          <a:xfrm>
            <a:off x="900113" y="1125538"/>
            <a:ext cx="7848600" cy="547687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</a:pPr>
            <a:r>
              <a:rPr lang="ru-RU" altLang="ru-RU" sz="3200" b="0">
                <a:ea typeface="Arial Unicode MS" pitchFamily="34" charset="-128"/>
                <a:cs typeface="Arial Unicode MS" pitchFamily="34" charset="-128"/>
              </a:rPr>
              <a:t>Анализ уровней достижений учащихся по теме: «Одномерные массивы»</a:t>
            </a:r>
          </a:p>
        </p:txBody>
      </p:sp>
      <p:graphicFrame>
        <p:nvGraphicFramePr>
          <p:cNvPr id="12390" name="Group 102"/>
          <p:cNvGraphicFramePr>
            <a:graphicFrameLocks noGrp="1"/>
          </p:cNvGraphicFramePr>
          <p:nvPr/>
        </p:nvGraphicFramePr>
        <p:xfrm>
          <a:off x="827088" y="2349500"/>
          <a:ext cx="7991475" cy="3742182"/>
        </p:xfrm>
        <a:graphic>
          <a:graphicData uri="http://schemas.openxmlformats.org/drawingml/2006/table">
            <a:tbl>
              <a:tblPr/>
              <a:tblGrid>
                <a:gridCol w="1662112"/>
                <a:gridCol w="1530350"/>
                <a:gridCol w="1446213"/>
                <a:gridCol w="1771650"/>
                <a:gridCol w="1581150"/>
              </a:tblGrid>
              <a:tr h="18002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Фамилия ученика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Суммирование значений элементов массива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Поиск наименьшего/</a:t>
                      </a: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наибольшего значения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Поиск элемента в массиве равного заданному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Сортировка массива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Иванов П. 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3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3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Петров С.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5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Сидоров И.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5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5</a:t>
                      </a: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603250">
                <a:tc gridSpan="5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Фамилии изменены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Grp="1" noChangeArrowheads="1"/>
          </p:cNvSpPr>
          <p:nvPr>
            <p:ph type="title"/>
          </p:nvPr>
        </p:nvSpPr>
        <p:spPr>
          <a:xfrm>
            <a:off x="684213" y="981075"/>
            <a:ext cx="7775575" cy="873125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</a:tabLst>
            </a:pPr>
            <a:r>
              <a:rPr lang="ru-RU" altLang="ru-RU" sz="3200">
                <a:ea typeface="Arial Unicode MS" pitchFamily="34" charset="-128"/>
                <a:cs typeface="Arial Unicode MS" pitchFamily="34" charset="-128"/>
              </a:rPr>
              <a:t>Карта  индивидуальных достижений учащегося по теме</a:t>
            </a:r>
          </a:p>
        </p:txBody>
      </p:sp>
      <p:graphicFrame>
        <p:nvGraphicFramePr>
          <p:cNvPr id="13419" name="Group 107"/>
          <p:cNvGraphicFramePr>
            <a:graphicFrameLocks noGrp="1"/>
          </p:cNvGraphicFramePr>
          <p:nvPr/>
        </p:nvGraphicFramePr>
        <p:xfrm>
          <a:off x="900113" y="2420938"/>
          <a:ext cx="7993062" cy="3517139"/>
        </p:xfrm>
        <a:graphic>
          <a:graphicData uri="http://schemas.openxmlformats.org/drawingml/2006/table">
            <a:tbl>
              <a:tblPr/>
              <a:tblGrid>
                <a:gridCol w="3671887"/>
                <a:gridCol w="1512888"/>
                <a:gridCol w="1511300"/>
                <a:gridCol w="1296987"/>
              </a:tblGrid>
              <a:tr h="2778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08050" indent="-4365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04925" indent="-395288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93863" indent="-387350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93913" indent="-3984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511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0083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655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9227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Сидоров И.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 gridSpan="3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08050" indent="-4365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04925" indent="-395288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93863" indent="-387350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93913" indent="-3984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511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0083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655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922713" indent="-3984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EEEEE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Отметка за работу</a:t>
                      </a: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Алгоритм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EEEEE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5</a:t>
                      </a: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EEEEE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4</a:t>
                      </a: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EEEEE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3</a:t>
                      </a: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6365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Суммирование значений элементов массива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6492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Поиск наименьшего/</a:t>
                      </a: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наибольшего значения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842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Поиск элемента в массиве равного заданному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Segoe UI" pitchFamily="34" charset="0"/>
                        </a:rPr>
                        <a:t>+</a:t>
                      </a: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598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Сортировка массива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</a:txBody>
                  <a:tcPr marT="6096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</a:tabLst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795338"/>
          </a:xfrm>
        </p:spPr>
        <p:txBody>
          <a:bodyPr/>
          <a:lstStyle/>
          <a:p>
            <a:pPr algn="ctr"/>
            <a:r>
              <a:rPr lang="ru-RU" altLang="ru-RU" sz="3200"/>
              <a:t>Список литературы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92375"/>
            <a:ext cx="8137525" cy="3233738"/>
          </a:xfrm>
        </p:spPr>
        <p:txBody>
          <a:bodyPr/>
          <a:lstStyle/>
          <a:p>
            <a:pPr marL="533400" indent="-5334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altLang="ru-RU" sz="2100"/>
              <a:t>Информатика</a:t>
            </a:r>
            <a:r>
              <a:rPr lang="en-US" altLang="ru-RU" sz="2100"/>
              <a:t>: </a:t>
            </a:r>
            <a:r>
              <a:rPr lang="ru-RU" altLang="ru-RU" sz="2100"/>
              <a:t>учебник для 9 класса</a:t>
            </a:r>
            <a:r>
              <a:rPr lang="en-US" altLang="ru-RU" sz="2100"/>
              <a:t>/</a:t>
            </a:r>
            <a:r>
              <a:rPr lang="ru-RU" altLang="ru-RU" sz="2100"/>
              <a:t>. Л.Л. Босова, А.Ю. Босова. – М.: БИНОМ. Лаборатория знаний, 2015.</a:t>
            </a:r>
            <a:endParaRPr lang="en-US" altLang="ru-RU" sz="2100"/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altLang="ru-RU" sz="2100"/>
              <a:t>Информатика 7-9 классы. Методические материалы. Л.Л. Босова, А.Ю. Босова. . – М.: БИНОМ. Лаборатория знаний, 2016.</a:t>
            </a:r>
            <a:r>
              <a:rPr lang="en-US" altLang="ru-RU" sz="2100"/>
              <a:t>      </a:t>
            </a:r>
            <a:endParaRPr lang="ru-RU" altLang="ru-RU" sz="2100"/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ru-RU" sz="2100"/>
              <a:t>http://metodist.lbz.ru/iumk/informatics/files/bosova-7-9-met.pdf</a:t>
            </a:r>
          </a:p>
          <a:p>
            <a:pPr marL="533400" indent="-533400" algn="just">
              <a:lnSpc>
                <a:spcPct val="90000"/>
              </a:lnSpc>
            </a:pPr>
            <a:endParaRPr lang="ru-RU" altLang="ru-RU" sz="2100"/>
          </a:p>
          <a:p>
            <a:pPr marL="533400" indent="-533400" algn="just">
              <a:lnSpc>
                <a:spcPct val="90000"/>
              </a:lnSpc>
              <a:buFont typeface="Wingdings" pitchFamily="2" charset="2"/>
              <a:buNone/>
            </a:pPr>
            <a:endParaRPr lang="ru-RU" altLang="ru-RU" sz="210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AutoShape 4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097713" cy="1143000"/>
          </a:xfrm>
        </p:spPr>
        <p:txBody>
          <a:bodyPr/>
          <a:lstStyle/>
          <a:p>
            <a:pPr algn="ctr"/>
            <a:r>
              <a:rPr lang="ru-RU" altLang="ru-RU" sz="3200"/>
              <a:t>Спасибо за внимание!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/>
              <a:t>Планируемые образовательные результаты* </a:t>
            </a:r>
            <a:endParaRPr lang="ru-RU" altLang="ru-RU" sz="120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26413" cy="3724275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b="1"/>
              <a:t>    Предметные</a:t>
            </a:r>
            <a:r>
              <a:rPr lang="ru-RU" altLang="ru-RU" sz="2100"/>
              <a:t> </a:t>
            </a:r>
          </a:p>
          <a:p>
            <a:pPr algn="just">
              <a:lnSpc>
                <a:spcPct val="80000"/>
              </a:lnSpc>
            </a:pPr>
            <a:r>
              <a:rPr lang="ru-RU" altLang="ru-RU" sz="2100"/>
              <a:t>представления о понятиях «одномерный массив», «значение элемента массива», «индекс элемента массива»;  </a:t>
            </a:r>
          </a:p>
          <a:p>
            <a:pPr algn="just">
              <a:lnSpc>
                <a:spcPct val="80000"/>
              </a:lnSpc>
            </a:pPr>
            <a:r>
              <a:rPr lang="ru-RU" altLang="ru-RU" sz="2100"/>
              <a:t>умение исполнять готовые и записывать на языке программирования простые циклические алгоритмы обработки одномерного массива чисел: </a:t>
            </a:r>
          </a:p>
          <a:p>
            <a:pPr lvl="1" algn="just">
              <a:lnSpc>
                <a:spcPct val="80000"/>
              </a:lnSpc>
            </a:pPr>
            <a:r>
              <a:rPr lang="ru-RU" altLang="ru-RU" sz="2100"/>
              <a:t>суммирование значений всех элементов массива; </a:t>
            </a:r>
          </a:p>
          <a:p>
            <a:pPr lvl="1" algn="just">
              <a:lnSpc>
                <a:spcPct val="80000"/>
              </a:lnSpc>
            </a:pPr>
            <a:r>
              <a:rPr lang="ru-RU" altLang="ru-RU" sz="2100"/>
              <a:t>суммирование значений элементов массива с определенными индексами; суммирование значений элементов массива с заданными свойствами; </a:t>
            </a:r>
          </a:p>
          <a:p>
            <a:pPr lvl="1" algn="just">
              <a:lnSpc>
                <a:spcPct val="80000"/>
              </a:lnSpc>
            </a:pPr>
            <a:r>
              <a:rPr lang="ru-RU" altLang="ru-RU" sz="2100"/>
              <a:t>определение количества элементов массива с заданными свойствами; </a:t>
            </a:r>
          </a:p>
          <a:p>
            <a:pPr lvl="1" algn="just">
              <a:lnSpc>
                <a:spcPct val="80000"/>
              </a:lnSpc>
            </a:pPr>
            <a:r>
              <a:rPr lang="ru-RU" altLang="ru-RU" sz="2100"/>
              <a:t>поиск наибольшего/наименьшего элементов массива и др.);</a:t>
            </a:r>
          </a:p>
          <a:p>
            <a:pPr algn="just">
              <a:lnSpc>
                <a:spcPct val="80000"/>
              </a:lnSpc>
            </a:pPr>
            <a:endParaRPr lang="ru-RU" altLang="ru-RU" sz="2100"/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4716463" y="6237288"/>
            <a:ext cx="424815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hangingPunct="0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sz="1200" b="1"/>
              <a:t>*, Л.Л. Босова, А.Ю. Босова. Информатика 7-9 классы. Методические материалы. С. 390</a:t>
            </a:r>
            <a:r>
              <a:rPr lang="en-US" altLang="ru-RU" sz="1200" b="1"/>
              <a:t> [3]</a:t>
            </a:r>
            <a:endParaRPr lang="ru-RU" altLang="ru-RU" sz="1200" b="1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/>
              <a:t>Планируемые образовательные результаты*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3100" b="1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ru-RU" altLang="ru-RU" sz="2100" b="1"/>
              <a:t>Метапредметные </a:t>
            </a:r>
          </a:p>
          <a:p>
            <a:r>
              <a:rPr lang="ru-RU" altLang="ru-RU" sz="2100"/>
              <a:t>умение самостоятельно планировать пути достижения целей;</a:t>
            </a:r>
          </a:p>
          <a:p>
            <a:r>
              <a:rPr lang="ru-RU" altLang="ru-RU" sz="2100"/>
              <a:t> умение соотносить свои действия с планируемыми результатами, осуществлять контроль своей деятельности, определять способы действий в рамках предложенных условий, корректировать свои действия в соответствии с изменяющейся ситуацией;</a:t>
            </a:r>
          </a:p>
          <a:p>
            <a:r>
              <a:rPr lang="ru-RU" altLang="ru-RU" sz="2100"/>
              <a:t> умение оценивать правильность выполнения учебной задачи; </a:t>
            </a:r>
          </a:p>
          <a:p>
            <a:endParaRPr lang="ru-RU" altLang="ru-RU" sz="2100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572000" y="6092825"/>
            <a:ext cx="410368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hangingPunct="0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sz="1200" b="1"/>
              <a:t>*, Л.Л. Босова, А.Ю. Босова. Информатика 7-9 классы. Методические материалы. С. 390</a:t>
            </a:r>
            <a:r>
              <a:rPr lang="en-US" altLang="ru-RU" sz="1200" b="1"/>
              <a:t> [3]</a:t>
            </a:r>
            <a:endParaRPr lang="ru-RU" altLang="ru-RU" sz="1200" b="1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/>
              <a:t>Планируемые образовательные результаты*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100" b="1"/>
              <a:t>    Личностные</a:t>
            </a:r>
            <a:endParaRPr lang="ru-RU" altLang="ru-RU" sz="2100"/>
          </a:p>
          <a:p>
            <a:r>
              <a:rPr lang="ru-RU" altLang="ru-RU" sz="2100"/>
              <a:t>алгоритмическое мышление, необходимое для профессиональной деятельности в современном обществе; </a:t>
            </a:r>
          </a:p>
          <a:p>
            <a:r>
              <a:rPr lang="ru-RU" altLang="ru-RU" sz="2100"/>
              <a:t>представление о программировании как сфере возможной профессиональной деятельности.</a:t>
            </a:r>
          </a:p>
          <a:p>
            <a:endParaRPr lang="ru-RU" altLang="ru-RU" sz="2100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4716463" y="6021388"/>
            <a:ext cx="410368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hangingPunct="0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sz="1200" b="1"/>
              <a:t>*, Л.Л. Босова, А.Ю. Босова. Информатика 7-9 классы. Методические материалы. С. 390</a:t>
            </a:r>
            <a:r>
              <a:rPr lang="en-US" altLang="ru-RU" sz="1200" b="1"/>
              <a:t> [3]</a:t>
            </a:r>
            <a:endParaRPr lang="ru-RU" altLang="ru-RU" sz="1200" b="1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</a:pPr>
            <a:r>
              <a:rPr lang="ru-RU" altLang="ru-RU" sz="3200"/>
              <a:t>Решаемые учебные задачи: *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55650" y="2362200"/>
            <a:ext cx="8388350" cy="3724275"/>
          </a:xfrm>
        </p:spPr>
        <p:txBody>
          <a:bodyPr/>
          <a:lstStyle/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напомнить сущность понятий «массив», «одномерный массив»;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рассмотреть правила описания одномерных целочисленных массивов в среде программирования Паскаль;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рассмотреть несколько способов заполнения массивов;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рассмотреть возможности вывода массивов;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рассмотреть примеры и получить опыт решения типовых задач по обработке массивов (суммирование, поиск наименьшего/наибольшего значения, подсчет количества элементов с некоторым свойством);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познакомиться с сущностью процесса сортировки массива. </a:t>
            </a:r>
          </a:p>
          <a:p>
            <a:pPr marL="571500" indent="-571500" algn="just">
              <a:lnSpc>
                <a:spcPct val="80000"/>
              </a:lnSpc>
            </a:pPr>
            <a:r>
              <a:rPr lang="ru-RU" altLang="ru-RU" sz="2100"/>
              <a:t>сформировать умение записывать на языке программирования короткие алгоритмы обработки одномерных массивов</a:t>
            </a:r>
          </a:p>
          <a:p>
            <a:pPr marL="571500" indent="-571500">
              <a:lnSpc>
                <a:spcPct val="80000"/>
              </a:lnSpc>
            </a:pPr>
            <a:endParaRPr lang="ru-RU" altLang="ru-RU" sz="210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787900" y="6237288"/>
            <a:ext cx="41052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hangingPunct="0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sz="1200" b="1"/>
              <a:t>*, Л.Л. Босова, А.Ю. Босова. Информатика 7-9 классы. Методические материалы. С. 390</a:t>
            </a:r>
            <a:r>
              <a:rPr lang="en-US" altLang="ru-RU" sz="1200" b="1"/>
              <a:t> [3]</a:t>
            </a:r>
            <a:endParaRPr lang="ru-RU" altLang="ru-RU" sz="1200" b="1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/>
              <a:t>Основные понятия, рассматриваемые на уроках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100"/>
              <a:t>массив; </a:t>
            </a:r>
          </a:p>
          <a:p>
            <a:r>
              <a:rPr lang="ru-RU" altLang="ru-RU" sz="2100"/>
              <a:t>описание массива; </a:t>
            </a:r>
          </a:p>
          <a:p>
            <a:r>
              <a:rPr lang="ru-RU" altLang="ru-RU" sz="2100"/>
              <a:t>заполнение массива; </a:t>
            </a:r>
          </a:p>
          <a:p>
            <a:r>
              <a:rPr lang="ru-RU" altLang="ru-RU" sz="2100"/>
              <a:t>вывод массива; </a:t>
            </a:r>
          </a:p>
          <a:p>
            <a:r>
              <a:rPr lang="ru-RU" altLang="ru-RU" sz="2100"/>
              <a:t>обработка массива;</a:t>
            </a:r>
          </a:p>
          <a:p>
            <a:r>
              <a:rPr lang="ru-RU" altLang="ru-RU" sz="2100"/>
              <a:t>последовательный поиск; </a:t>
            </a:r>
          </a:p>
          <a:p>
            <a:r>
              <a:rPr lang="ru-RU" altLang="ru-RU" sz="2100"/>
              <a:t>сортировка. 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AutoShape 1"/>
          <p:cNvSpPr>
            <a:spLocks noGrp="1" noChangeArrowheads="1"/>
          </p:cNvSpPr>
          <p:nvPr>
            <p:ph type="title"/>
          </p:nvPr>
        </p:nvSpPr>
        <p:spPr>
          <a:xfrm>
            <a:off x="539750" y="765175"/>
            <a:ext cx="8362950" cy="1143000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3200"/>
              <a:t>Уровневая форма оценки компетентностей учащихся методами критериального оценивания</a:t>
            </a:r>
          </a:p>
        </p:txBody>
      </p:sp>
      <p:graphicFrame>
        <p:nvGraphicFramePr>
          <p:cNvPr id="7233" name="Group 65"/>
          <p:cNvGraphicFramePr>
            <a:graphicFrameLocks noGrp="1"/>
          </p:cNvGraphicFramePr>
          <p:nvPr>
            <p:ph idx="1"/>
          </p:nvPr>
        </p:nvGraphicFramePr>
        <p:xfrm>
          <a:off x="900113" y="2349500"/>
          <a:ext cx="7693025" cy="4103370"/>
        </p:xfrm>
        <a:graphic>
          <a:graphicData uri="http://schemas.openxmlformats.org/drawingml/2006/table">
            <a:tbl>
              <a:tblPr/>
              <a:tblGrid>
                <a:gridCol w="6756400"/>
                <a:gridCol w="936625"/>
              </a:tblGrid>
              <a:tr h="3587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Критерии оценивания  для всех заданий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баллы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Предложен правильный алгоритм, выдающий верное значение. (допускается наличие синтаксических ошибок)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10604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Предложен правильный алгоритм, выдающий верное значение. (допускается наличие синтаксических ошибок)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0" algn="l"/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не более одной ошибки либо однократно воспользовался помощью учителя или учебника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10604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Предложен правильный алгоритм, однако наличие большого количества ошибок не позволяет получить верный результат.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Алгоритм записан не самостоятельно, а взят готовый с учебника, либо с тетради.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  <a:tr h="3397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Алгоритм сформулирован неверно, либо не записан вообще.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</a:tbl>
          </a:graphicData>
        </a:graphic>
      </p:graphicFrame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27088" y="1125538"/>
            <a:ext cx="7519987" cy="357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42900" algn="l"/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hangingPunct="1">
              <a:lnSpc>
                <a:spcPct val="100000"/>
              </a:lnSpc>
              <a:spcBef>
                <a:spcPts val="800"/>
              </a:spcBef>
            </a:pPr>
            <a:endParaRPr lang="ru-RU" altLang="ru-RU" sz="1200" b="1">
              <a:latin typeface="Franklin Gothic Book" charset="0"/>
            </a:endParaRPr>
          </a:p>
          <a:p>
            <a:pPr hangingPunct="1">
              <a:lnSpc>
                <a:spcPct val="100000"/>
              </a:lnSpc>
              <a:spcBef>
                <a:spcPts val="800"/>
              </a:spcBef>
            </a:pPr>
            <a:endParaRPr lang="ru-RU" altLang="ru-RU" sz="1600" b="1">
              <a:latin typeface="Franklin Gothic Book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0" name="Group 38"/>
          <p:cNvGraphicFramePr>
            <a:graphicFrameLocks noGrp="1"/>
          </p:cNvGraphicFramePr>
          <p:nvPr/>
        </p:nvGraphicFramePr>
        <p:xfrm>
          <a:off x="827088" y="2349500"/>
          <a:ext cx="8029575" cy="3092514"/>
        </p:xfrm>
        <a:graphic>
          <a:graphicData uri="http://schemas.openxmlformats.org/drawingml/2006/table">
            <a:tbl>
              <a:tblPr/>
              <a:tblGrid>
                <a:gridCol w="6950075"/>
                <a:gridCol w="1079500"/>
              </a:tblGrid>
              <a:tr h="3587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Рубрики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баллы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1938338">
                <a:tc>
                  <a:txBody>
                    <a:bodyPr/>
                    <a:lstStyle>
                      <a:lvl1pPr marL="285750" indent="-2841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 заголовок программы, все переменные и массив объявлены в разделе описания переменных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Выполнено заполнение  и вывод массива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Введена переменная  summ и присвоена 0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расставлены операторные скобки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указано условие завершения цикла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Вывод правильного результата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4270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Максимальный балл*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б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</a:tbl>
          </a:graphicData>
        </a:graphic>
      </p:graphicFrame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900113" y="981075"/>
            <a:ext cx="7519987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ru-RU" altLang="ru-RU" sz="3200" b="1">
                <a:solidFill>
                  <a:schemeClr val="tx2"/>
                </a:solidFill>
              </a:rPr>
              <a:t>Вычисление суммы значений элементов массива</a:t>
            </a:r>
          </a:p>
        </p:txBody>
      </p:sp>
      <p:sp>
        <p:nvSpPr>
          <p:cNvPr id="8218" name="AutoShape 26"/>
          <p:cNvSpPr>
            <a:spLocks noChangeArrowheads="1"/>
          </p:cNvSpPr>
          <p:nvPr/>
        </p:nvSpPr>
        <p:spPr bwMode="auto">
          <a:xfrm>
            <a:off x="3492500" y="5734050"/>
            <a:ext cx="5327650" cy="936625"/>
          </a:xfrm>
          <a:prstGeom prst="horizontalScroll">
            <a:avLst>
              <a:gd name="adj" fmla="val 12500"/>
            </a:avLst>
          </a:prstGeom>
          <a:solidFill>
            <a:srgbClr val="729FCF"/>
          </a:solidFill>
          <a:ln w="9525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ru-RU" altLang="ru-RU">
                <a:solidFill>
                  <a:srgbClr val="FFFFFF"/>
                </a:solidFill>
              </a:rPr>
              <a:t>*при условии, что ученик выполнил программу самостоятельно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5" name="Group 39"/>
          <p:cNvGraphicFramePr>
            <a:graphicFrameLocks noGrp="1"/>
          </p:cNvGraphicFramePr>
          <p:nvPr/>
        </p:nvGraphicFramePr>
        <p:xfrm>
          <a:off x="719138" y="2349500"/>
          <a:ext cx="7885112" cy="3099054"/>
        </p:xfrm>
        <a:graphic>
          <a:graphicData uri="http://schemas.openxmlformats.org/drawingml/2006/table">
            <a:tbl>
              <a:tblPr/>
              <a:tblGrid>
                <a:gridCol w="6824662"/>
                <a:gridCol w="1060450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Рубрики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баллы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97B7E"/>
                    </a:solidFill>
                  </a:tcPr>
                </a:tc>
              </a:tr>
              <a:tr h="2016125">
                <a:tc>
                  <a:txBody>
                    <a:bodyPr/>
                    <a:lstStyle>
                      <a:lvl1pPr marL="285750" indent="-284163"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Есть заголовок программы, все переменные и массив объявлены в разделе описания переменных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Выполнено заполнение  и вывод массива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Введена переменная min/max и присвоена 1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расставлены операторные скобки 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Верно указано условие завершения цикла</a:t>
                      </a:r>
                    </a:p>
                    <a:p>
                      <a:pPr marL="28575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Times New Roman" pitchFamily="18" charset="0"/>
                        <a:buAutoNum type="arabicParenR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Вывод правильного результата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Segoe U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5715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EC"/>
                    </a:solidFill>
                  </a:tcPr>
                </a:tc>
              </a:tr>
              <a:tr h="3603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Максимальный балл* 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</a:tabLst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б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7"/>
                    </a:solidFill>
                  </a:tcPr>
                </a:tc>
              </a:tr>
            </a:tbl>
          </a:graphicData>
        </a:graphic>
      </p:graphicFrame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971550" y="1052513"/>
            <a:ext cx="7519988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ru-RU" altLang="ru-RU" sz="3200" b="1">
                <a:solidFill>
                  <a:schemeClr val="tx2"/>
                </a:solidFill>
              </a:rPr>
              <a:t>Поиск наименьшего/наибольшего элемента массива</a:t>
            </a:r>
          </a:p>
        </p:txBody>
      </p:sp>
      <p:sp>
        <p:nvSpPr>
          <p:cNvPr id="9242" name="AutoShape 26"/>
          <p:cNvSpPr>
            <a:spLocks noChangeArrowheads="1"/>
          </p:cNvSpPr>
          <p:nvPr/>
        </p:nvSpPr>
        <p:spPr bwMode="auto">
          <a:xfrm>
            <a:off x="3492500" y="5734050"/>
            <a:ext cx="5327650" cy="936625"/>
          </a:xfrm>
          <a:prstGeom prst="horizontalScroll">
            <a:avLst>
              <a:gd name="adj" fmla="val 12500"/>
            </a:avLst>
          </a:prstGeom>
          <a:solidFill>
            <a:srgbClr val="729FCF"/>
          </a:solidFill>
          <a:ln w="9525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 anchor="ctr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ru-RU" altLang="ru-RU">
                <a:solidFill>
                  <a:srgbClr val="FFFFFF"/>
                </a:solidFill>
              </a:rPr>
              <a:t>*при условии, что ученик выполнил программу самостоятельно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Капсулы">
  <a:themeElements>
    <a:clrScheme name="1_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1_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1_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2292962</TotalTime>
  <Words>933</Words>
  <Application>Microsoft Office PowerPoint</Application>
  <PresentationFormat>Экран (4:3)</PresentationFormat>
  <Paragraphs>190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Unicode MS</vt:lpstr>
      <vt:lpstr>Times New Roman</vt:lpstr>
      <vt:lpstr>Wingdings</vt:lpstr>
      <vt:lpstr>Segoe UI</vt:lpstr>
      <vt:lpstr>Franklin Gothic Book</vt:lpstr>
      <vt:lpstr>1_Капсулы</vt:lpstr>
      <vt:lpstr>Формирующее оценивание на уроках информатики по теме «Программирование одномерных массивов целых чисел»</vt:lpstr>
      <vt:lpstr>Планируемые образовательные результаты* </vt:lpstr>
      <vt:lpstr>Планируемые образовательные результаты*</vt:lpstr>
      <vt:lpstr>Планируемые образовательные результаты*</vt:lpstr>
      <vt:lpstr>Решаемые учебные задачи: *</vt:lpstr>
      <vt:lpstr>Основные понятия, рассматриваемые на уроках</vt:lpstr>
      <vt:lpstr>Уровневая форма оценки компетентностей учащихся методами критериального оценивания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уровней достижений учащихся по теме: «Одномерные массивы»</vt:lpstr>
      <vt:lpstr>Карта  индивидуальных достижений учащегося по теме</vt:lpstr>
      <vt:lpstr>Список литературы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Формирующее оценивание на уроках информатики</dc:title>
  <dc:subject/>
  <dc:creator>Пользователь</dc:creator>
  <cp:keywords/>
  <dc:description/>
  <cp:lastModifiedBy>Татьяна Копылова</cp:lastModifiedBy>
  <cp:revision>24</cp:revision>
  <cp:lastPrinted>1601-01-01T00:00:00Z</cp:lastPrinted>
  <dcterms:created xsi:type="dcterms:W3CDTF">2018-01-10T23:09:57Z</dcterms:created>
  <dcterms:modified xsi:type="dcterms:W3CDTF">2019-03-26T01:46:45Z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