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mp\Documents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doughnutChart>
        <c:varyColors val="1"/>
        <c:ser>
          <c:idx val="0"/>
          <c:order val="0"/>
          <c:explosion val="25"/>
          <c:cat>
            <c:strRef>
              <c:f>Лист1!$A$22:$A$24</c:f>
              <c:strCache>
                <c:ptCount val="3"/>
                <c:pt idx="0">
                  <c:v>20% и менее</c:v>
                </c:pt>
                <c:pt idx="1">
                  <c:v>50%</c:v>
                </c:pt>
                <c:pt idx="2">
                  <c:v>Более 50%</c:v>
                </c:pt>
              </c:strCache>
            </c:strRef>
          </c:cat>
          <c:val>
            <c:numRef>
              <c:f>Лист1!$B$22:$B$24</c:f>
              <c:numCache>
                <c:formatCode>General</c:formatCode>
                <c:ptCount val="3"/>
                <c:pt idx="0">
                  <c:v>21</c:v>
                </c:pt>
                <c:pt idx="1">
                  <c:v>13</c:v>
                </c:pt>
                <c:pt idx="2">
                  <c:v>1</c:v>
                </c:pt>
              </c:numCache>
            </c:numRef>
          </c:val>
        </c:ser>
        <c:dLbls/>
        <c:firstSliceAng val="0"/>
        <c:holeSize val="50"/>
      </c:doughnutChart>
    </c:plotArea>
    <c:legend>
      <c:legendPos val="r"/>
      <c:layout/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800" dirty="0"/>
              <a:t>Включают практические задания в проверочные работы</a:t>
            </a:r>
          </a:p>
        </c:rich>
      </c:tx>
      <c:layout>
        <c:manualLayout>
          <c:xMode val="edge"/>
          <c:yMode val="edge"/>
          <c:x val="0.22309033245844276"/>
          <c:y val="0"/>
        </c:manualLayout>
      </c:layout>
    </c:title>
    <c:plotArea>
      <c:layout/>
      <c:doughnutChart>
        <c:varyColors val="1"/>
        <c:ser>
          <c:idx val="0"/>
          <c:order val="0"/>
          <c:explosion val="25"/>
          <c:dLbls>
            <c:showCatName val="1"/>
            <c:showPercent val="1"/>
            <c:showLeaderLines val="1"/>
          </c:dLbls>
          <c:cat>
            <c:strRef>
              <c:f>Лист1!$A$28:$A$29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Лист1!$B$28:$B$29</c:f>
              <c:numCache>
                <c:formatCode>General</c:formatCode>
                <c:ptCount val="2"/>
                <c:pt idx="0">
                  <c:v>33</c:v>
                </c:pt>
                <c:pt idx="1">
                  <c:v>3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/>
              <a:t>Чаще всего проводят на уроке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cat>
            <c:strRef>
              <c:f>Лист1!$A$40:$A$48</c:f>
              <c:strCache>
                <c:ptCount val="9"/>
                <c:pt idx="0">
                  <c:v>Заполнение контурных карт</c:v>
                </c:pt>
                <c:pt idx="1">
                  <c:v>Сопоставление, наложение карт</c:v>
                </c:pt>
                <c:pt idx="2">
                  <c:v>Составление таблиц</c:v>
                </c:pt>
                <c:pt idx="3">
                  <c:v>Составление графиков, диаграмм</c:v>
                </c:pt>
                <c:pt idx="4">
                  <c:v>Решение задач</c:v>
                </c:pt>
                <c:pt idx="5">
                  <c:v>Работа с натуральными пособиями</c:v>
                </c:pt>
                <c:pt idx="6">
                  <c:v>Работа с приборами, макетами, моделями</c:v>
                </c:pt>
                <c:pt idx="7">
                  <c:v>Описание, составление характеристик объектов</c:v>
                </c:pt>
                <c:pt idx="8">
                  <c:v>Практические работы на местности</c:v>
                </c:pt>
              </c:strCache>
            </c:strRef>
          </c:cat>
          <c:val>
            <c:numRef>
              <c:f>Лист1!$B$40:$B$48</c:f>
              <c:numCache>
                <c:formatCode>General</c:formatCode>
                <c:ptCount val="9"/>
                <c:pt idx="0">
                  <c:v>21</c:v>
                </c:pt>
                <c:pt idx="1">
                  <c:v>25</c:v>
                </c:pt>
                <c:pt idx="2">
                  <c:v>23</c:v>
                </c:pt>
                <c:pt idx="3">
                  <c:v>19</c:v>
                </c:pt>
                <c:pt idx="4">
                  <c:v>19</c:v>
                </c:pt>
                <c:pt idx="5">
                  <c:v>16</c:v>
                </c:pt>
                <c:pt idx="6">
                  <c:v>19</c:v>
                </c:pt>
                <c:pt idx="7">
                  <c:v>26</c:v>
                </c:pt>
                <c:pt idx="8">
                  <c:v>8</c:v>
                </c:pt>
              </c:numCache>
            </c:numRef>
          </c:val>
        </c:ser>
        <c:dLbls>
          <c:showVal val="1"/>
        </c:dLbls>
        <c:overlap val="100"/>
        <c:axId val="43956480"/>
        <c:axId val="43970560"/>
      </c:barChart>
      <c:catAx>
        <c:axId val="43956480"/>
        <c:scaling>
          <c:orientation val="minMax"/>
        </c:scaling>
        <c:axPos val="l"/>
        <c:tickLblPos val="nextTo"/>
        <c:crossAx val="43970560"/>
        <c:crosses val="autoZero"/>
        <c:auto val="1"/>
        <c:lblAlgn val="ctr"/>
        <c:lblOffset val="100"/>
      </c:catAx>
      <c:valAx>
        <c:axId val="43970560"/>
        <c:scaling>
          <c:orientation val="minMax"/>
        </c:scaling>
        <c:axPos val="b"/>
        <c:majorGridlines/>
        <c:numFmt formatCode="General" sourceLinked="1"/>
        <c:tickLblPos val="nextTo"/>
        <c:crossAx val="43956480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Нравится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Заполнение контурных карт</c:v>
                </c:pt>
                <c:pt idx="1">
                  <c:v>Сопоставление, наложение карт</c:v>
                </c:pt>
                <c:pt idx="2">
                  <c:v>Составление таблиц</c:v>
                </c:pt>
                <c:pt idx="3">
                  <c:v>Составление графиков, диаграмм</c:v>
                </c:pt>
                <c:pt idx="4">
                  <c:v>Решение задач</c:v>
                </c:pt>
                <c:pt idx="5">
                  <c:v>Работа с натуральными пособиями</c:v>
                </c:pt>
                <c:pt idx="6">
                  <c:v>Работа с приборами, макетами, моделями</c:v>
                </c:pt>
                <c:pt idx="7">
                  <c:v>Описание, составление характеристик объектов</c:v>
                </c:pt>
                <c:pt idx="8">
                  <c:v>Практические работы на местности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23</c:v>
                </c:pt>
                <c:pt idx="1">
                  <c:v>12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16</c:v>
                </c:pt>
                <c:pt idx="6">
                  <c:v>16</c:v>
                </c:pt>
                <c:pt idx="7">
                  <c:v>14</c:v>
                </c:pt>
                <c:pt idx="8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нравится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Заполнение контурных карт</c:v>
                </c:pt>
                <c:pt idx="1">
                  <c:v>Сопоставление, наложение карт</c:v>
                </c:pt>
                <c:pt idx="2">
                  <c:v>Составление таблиц</c:v>
                </c:pt>
                <c:pt idx="3">
                  <c:v>Составление графиков, диаграмм</c:v>
                </c:pt>
                <c:pt idx="4">
                  <c:v>Решение задач</c:v>
                </c:pt>
                <c:pt idx="5">
                  <c:v>Работа с натуральными пособиями</c:v>
                </c:pt>
                <c:pt idx="6">
                  <c:v>Работа с приборами, макетами, моделями</c:v>
                </c:pt>
                <c:pt idx="7">
                  <c:v>Описание, составление характеристик объектов</c:v>
                </c:pt>
                <c:pt idx="8">
                  <c:v>Практические работы на местности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9</c:v>
                </c:pt>
                <c:pt idx="1">
                  <c:v>5</c:v>
                </c:pt>
                <c:pt idx="2">
                  <c:v>12</c:v>
                </c:pt>
                <c:pt idx="3">
                  <c:v>14</c:v>
                </c:pt>
                <c:pt idx="4">
                  <c:v>6</c:v>
                </c:pt>
                <c:pt idx="5">
                  <c:v>4</c:v>
                </c:pt>
                <c:pt idx="6">
                  <c:v>6</c:v>
                </c:pt>
                <c:pt idx="7">
                  <c:v>6</c:v>
                </c:pt>
                <c:pt idx="8">
                  <c:v>7</c:v>
                </c:pt>
              </c:numCache>
            </c:numRef>
          </c:val>
        </c:ser>
        <c:dLbls>
          <c:showVal val="1"/>
        </c:dLbls>
        <c:gapWidth val="95"/>
        <c:overlap val="100"/>
        <c:axId val="66700416"/>
        <c:axId val="66701952"/>
      </c:barChart>
      <c:catAx>
        <c:axId val="66700416"/>
        <c:scaling>
          <c:orientation val="minMax"/>
        </c:scaling>
        <c:axPos val="l"/>
        <c:numFmt formatCode="General" sourceLinked="1"/>
        <c:majorTickMark val="none"/>
        <c:tickLblPos val="nextTo"/>
        <c:crossAx val="66701952"/>
        <c:crosses val="autoZero"/>
        <c:auto val="1"/>
        <c:lblAlgn val="ctr"/>
        <c:lblOffset val="100"/>
      </c:catAx>
      <c:valAx>
        <c:axId val="66701952"/>
        <c:scaling>
          <c:orientation val="minMax"/>
        </c:scaling>
        <c:delete val="1"/>
        <c:axPos val="b"/>
        <c:numFmt formatCode="General" sourceLinked="1"/>
        <c:tickLblPos val="none"/>
        <c:crossAx val="66700416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Достопримечательности</a:t>
            </a:r>
          </a:p>
        </c:rich>
      </c:tx>
      <c:spPr>
        <a:noFill/>
        <a:ln>
          <a:noFill/>
        </a:ln>
        <a:effectLst/>
      </c:spPr>
    </c:title>
    <c:plotArea>
      <c:layout/>
      <c:areaChart>
        <c:grouping val="standard"/>
        <c:ser>
          <c:idx val="1"/>
          <c:order val="1"/>
          <c:tx>
            <c:v>После</c:v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Лист1!$A$2:$A$15</c:f>
              <c:strCache>
                <c:ptCount val="14"/>
                <c:pt idx="0">
                  <c:v>школа 137</c:v>
                </c:pt>
                <c:pt idx="1">
                  <c:v>Школа18</c:v>
                </c:pt>
                <c:pt idx="2">
                  <c:v>Лицей 11</c:v>
                </c:pt>
                <c:pt idx="3">
                  <c:v>Гимназия 11</c:v>
                </c:pt>
                <c:pt idx="4">
                  <c:v>Школа 99</c:v>
                </c:pt>
                <c:pt idx="5">
                  <c:v>Лицей 2</c:v>
                </c:pt>
                <c:pt idx="6">
                  <c:v>Школа 73</c:v>
                </c:pt>
                <c:pt idx="7">
                  <c:v>Гимназия 13</c:v>
                </c:pt>
                <c:pt idx="8">
                  <c:v>Школа 70</c:v>
                </c:pt>
                <c:pt idx="9">
                  <c:v>Гимназия 15</c:v>
                </c:pt>
                <c:pt idx="10">
                  <c:v>Гимназия 11 (2)</c:v>
                </c:pt>
                <c:pt idx="11">
                  <c:v>Школа 69</c:v>
                </c:pt>
                <c:pt idx="12">
                  <c:v>Лицей 7</c:v>
                </c:pt>
                <c:pt idx="13">
                  <c:v>Школа 24</c:v>
                </c:pt>
              </c:strCache>
            </c:strRef>
          </c:cat>
          <c:val>
            <c:numRef>
              <c:f>Лист1!$E$2:$E$15</c:f>
              <c:numCache>
                <c:formatCode>General</c:formatCode>
                <c:ptCount val="14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  <c:pt idx="7">
                  <c:v>6</c:v>
                </c:pt>
                <c:pt idx="8">
                  <c:v>4</c:v>
                </c:pt>
                <c:pt idx="9">
                  <c:v>6</c:v>
                </c:pt>
                <c:pt idx="10">
                  <c:v>4</c:v>
                </c:pt>
                <c:pt idx="11">
                  <c:v>4</c:v>
                </c:pt>
                <c:pt idx="12">
                  <c:v>5</c:v>
                </c:pt>
                <c:pt idx="13">
                  <c:v>5</c:v>
                </c:pt>
              </c:numCache>
            </c:numRef>
          </c:val>
        </c:ser>
        <c:ser>
          <c:idx val="0"/>
          <c:order val="0"/>
          <c:tx>
            <c:v>До</c:v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Лист1!$A$2:$A$15</c:f>
              <c:strCache>
                <c:ptCount val="14"/>
                <c:pt idx="0">
                  <c:v>школа 137</c:v>
                </c:pt>
                <c:pt idx="1">
                  <c:v>Школа18</c:v>
                </c:pt>
                <c:pt idx="2">
                  <c:v>Лицей 11</c:v>
                </c:pt>
                <c:pt idx="3">
                  <c:v>Гимназия 11</c:v>
                </c:pt>
                <c:pt idx="4">
                  <c:v>Школа 99</c:v>
                </c:pt>
                <c:pt idx="5">
                  <c:v>Лицей 2</c:v>
                </c:pt>
                <c:pt idx="6">
                  <c:v>Школа 73</c:v>
                </c:pt>
                <c:pt idx="7">
                  <c:v>Гимназия 13</c:v>
                </c:pt>
                <c:pt idx="8">
                  <c:v>Школа 70</c:v>
                </c:pt>
                <c:pt idx="9">
                  <c:v>Гимназия 15</c:v>
                </c:pt>
                <c:pt idx="10">
                  <c:v>Гимназия 11 (2)</c:v>
                </c:pt>
                <c:pt idx="11">
                  <c:v>Школа 69</c:v>
                </c:pt>
                <c:pt idx="12">
                  <c:v>Лицей 7</c:v>
                </c:pt>
                <c:pt idx="13">
                  <c:v>Школа 24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5</c:v>
                </c:pt>
                <c:pt idx="10">
                  <c:v>3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</c:numCache>
            </c:numRef>
          </c:val>
        </c:ser>
        <c:dLbls/>
        <c:axId val="50756224"/>
        <c:axId val="50762496"/>
      </c:areaChart>
      <c:catAx>
        <c:axId val="5075622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Образовательные учреждения</a:t>
                </a:r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0762496"/>
        <c:crossesAt val="0"/>
        <c:auto val="1"/>
        <c:lblAlgn val="ctr"/>
        <c:lblOffset val="100"/>
      </c:catAx>
      <c:valAx>
        <c:axId val="507624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Количество ответов</a:t>
                </a:r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0756224"/>
        <c:crosses val="autoZero"/>
        <c:crossBetween val="midCat"/>
      </c:valAx>
      <c:dTable>
        <c:showHorzBorder val="1"/>
        <c:showVertBorder val="1"/>
        <c:showOutline val="1"/>
        <c:showKeys val="1"/>
        <c:spPr>
          <a:noFill/>
          <a:ln w="3175">
            <a:solidFill>
              <a:srgbClr val="FFFFFF">
                <a:alpha val="4314"/>
              </a:srgbClr>
            </a:solidFill>
            <a:prstDash val="solid"/>
          </a:ln>
          <a:effectLst/>
        </c:spPr>
      </c:dTable>
      <c:spPr>
        <a:noFill/>
        <a:ln>
          <a:noFill/>
        </a:ln>
        <a:effectLst/>
      </c:spPr>
    </c:plotArea>
    <c:plotVisOnly val="1"/>
    <c:dispBlanksAs val="zero"/>
  </c:chart>
  <c:spPr>
    <a:solidFill>
      <a:schemeClr val="accent6"/>
    </a:solidFill>
    <a:ln w="12700" cap="flat" cmpd="sng" algn="ctr">
      <a:solidFill>
        <a:schemeClr val="accent6">
          <a:shade val="50000"/>
        </a:schemeClr>
      </a:solidFill>
      <a:prstDash val="solid"/>
      <a:miter lim="800000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Реки</a:t>
            </a:r>
          </a:p>
        </c:rich>
      </c:tx>
      <c:spPr>
        <a:noFill/>
        <a:ln>
          <a:noFill/>
        </a:ln>
        <a:effectLst/>
      </c:spPr>
    </c:title>
    <c:plotArea>
      <c:layout/>
      <c:areaChart>
        <c:grouping val="standard"/>
        <c:ser>
          <c:idx val="1"/>
          <c:order val="1"/>
          <c:tx>
            <c:v>После</c:v>
          </c:tx>
          <c:spPr>
            <a:solidFill>
              <a:schemeClr val="accent2"/>
            </a:solidFill>
            <a:ln w="25400">
              <a:noFill/>
            </a:ln>
            <a:effectLst/>
          </c:spPr>
          <c:cat>
            <c:strRef>
              <c:f>Лист1!$A$2:$A$15</c:f>
              <c:strCache>
                <c:ptCount val="14"/>
                <c:pt idx="0">
                  <c:v>школа 137</c:v>
                </c:pt>
                <c:pt idx="1">
                  <c:v>Школа18</c:v>
                </c:pt>
                <c:pt idx="2">
                  <c:v>Лицей 11</c:v>
                </c:pt>
                <c:pt idx="3">
                  <c:v>Гимназия 11</c:v>
                </c:pt>
                <c:pt idx="4">
                  <c:v>Школа 99</c:v>
                </c:pt>
                <c:pt idx="5">
                  <c:v>Лицей 2</c:v>
                </c:pt>
                <c:pt idx="6">
                  <c:v>Школа 73</c:v>
                </c:pt>
                <c:pt idx="7">
                  <c:v>Гимназия 13</c:v>
                </c:pt>
                <c:pt idx="8">
                  <c:v>Школа 70</c:v>
                </c:pt>
                <c:pt idx="9">
                  <c:v>Гимназия 15</c:v>
                </c:pt>
                <c:pt idx="10">
                  <c:v>Гимназия 11 (2)</c:v>
                </c:pt>
                <c:pt idx="11">
                  <c:v>Школа 69</c:v>
                </c:pt>
                <c:pt idx="12">
                  <c:v>Лицей 7</c:v>
                </c:pt>
                <c:pt idx="13">
                  <c:v>Школа 24</c:v>
                </c:pt>
              </c:strCache>
            </c:strRef>
          </c:cat>
          <c:val>
            <c:numRef>
              <c:f>Лист1!$F$2:$F$15</c:f>
              <c:numCache>
                <c:formatCode>General</c:formatCode>
                <c:ptCount val="14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12</c:v>
                </c:pt>
                <c:pt idx="10">
                  <c:v>4</c:v>
                </c:pt>
                <c:pt idx="11">
                  <c:v>4</c:v>
                </c:pt>
                <c:pt idx="12">
                  <c:v>2</c:v>
                </c:pt>
                <c:pt idx="13">
                  <c:v>4</c:v>
                </c:pt>
              </c:numCache>
            </c:numRef>
          </c:val>
        </c:ser>
        <c:ser>
          <c:idx val="0"/>
          <c:order val="0"/>
          <c:tx>
            <c:v>До</c:v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strRef>
              <c:f>Лист1!$A$2:$A$15</c:f>
              <c:strCache>
                <c:ptCount val="14"/>
                <c:pt idx="0">
                  <c:v>школа 137</c:v>
                </c:pt>
                <c:pt idx="1">
                  <c:v>Школа18</c:v>
                </c:pt>
                <c:pt idx="2">
                  <c:v>Лицей 11</c:v>
                </c:pt>
                <c:pt idx="3">
                  <c:v>Гимназия 11</c:v>
                </c:pt>
                <c:pt idx="4">
                  <c:v>Школа 99</c:v>
                </c:pt>
                <c:pt idx="5">
                  <c:v>Лицей 2</c:v>
                </c:pt>
                <c:pt idx="6">
                  <c:v>Школа 73</c:v>
                </c:pt>
                <c:pt idx="7">
                  <c:v>Гимназия 13</c:v>
                </c:pt>
                <c:pt idx="8">
                  <c:v>Школа 70</c:v>
                </c:pt>
                <c:pt idx="9">
                  <c:v>Гимназия 15</c:v>
                </c:pt>
                <c:pt idx="10">
                  <c:v>Гимназия 11 (2)</c:v>
                </c:pt>
                <c:pt idx="11">
                  <c:v>Школа 69</c:v>
                </c:pt>
                <c:pt idx="12">
                  <c:v>Лицей 7</c:v>
                </c:pt>
                <c:pt idx="13">
                  <c:v>Школа 24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6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</c:numCache>
            </c:numRef>
          </c:val>
        </c:ser>
        <c:dLbls/>
        <c:axId val="126600320"/>
        <c:axId val="126602240"/>
      </c:areaChart>
      <c:catAx>
        <c:axId val="12660032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Образовательные</a:t>
                </a:r>
                <a:r>
                  <a:rPr lang="ru-RU" baseline="0"/>
                  <a:t> учреждения</a:t>
                </a:r>
                <a:endParaRPr lang="ru-RU"/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602240"/>
        <c:crossesAt val="0"/>
        <c:auto val="1"/>
        <c:lblAlgn val="ctr"/>
        <c:lblOffset val="100"/>
      </c:catAx>
      <c:valAx>
        <c:axId val="1266022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Количество ответов</a:t>
                </a:r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600320"/>
        <c:crosses val="autoZero"/>
        <c:crossBetween val="midCat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9525" cap="flat" cmpd="sng" algn="ctr">
      <a:solidFill>
        <a:schemeClr val="accent1">
          <a:alpha val="96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AF75F4-7523-47A5-A3CC-9864EF600635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F0301147-A28C-48AD-9DE4-73DA46F4D852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Мастер- класс</a:t>
          </a:r>
          <a:endParaRPr lang="ru-RU" sz="1400" dirty="0">
            <a:solidFill>
              <a:schemeClr val="tx2"/>
            </a:solidFill>
          </a:endParaRPr>
        </a:p>
      </dgm:t>
    </dgm:pt>
    <dgm:pt modelId="{AD15F52F-964D-4278-924D-D397A8348651}" type="parTrans" cxnId="{E828EACC-FEE7-4FAB-B5A7-478552B393B4}">
      <dgm:prSet/>
      <dgm:spPr/>
      <dgm:t>
        <a:bodyPr/>
        <a:lstStyle/>
        <a:p>
          <a:endParaRPr lang="ru-RU"/>
        </a:p>
      </dgm:t>
    </dgm:pt>
    <dgm:pt modelId="{900E29F2-CAE2-4A43-BFF1-38ADE0F1DB5F}" type="sibTrans" cxnId="{E828EACC-FEE7-4FAB-B5A7-478552B393B4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0DD14CEC-CA81-4F46-8BBA-AA15C7DE0F9C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Круглый стол </a:t>
          </a:r>
          <a:endParaRPr lang="ru-RU" dirty="0">
            <a:solidFill>
              <a:schemeClr val="tx2"/>
            </a:solidFill>
          </a:endParaRPr>
        </a:p>
      </dgm:t>
    </dgm:pt>
    <dgm:pt modelId="{9F72DF84-6D20-4585-BC74-0775ECE7C021}" type="parTrans" cxnId="{02F3E8B0-1318-464E-A715-9B04688EE3BF}">
      <dgm:prSet/>
      <dgm:spPr/>
      <dgm:t>
        <a:bodyPr/>
        <a:lstStyle/>
        <a:p>
          <a:endParaRPr lang="ru-RU"/>
        </a:p>
      </dgm:t>
    </dgm:pt>
    <dgm:pt modelId="{B8B8E295-1FCF-466F-AFCB-48AA3479932B}" type="sibTrans" cxnId="{02F3E8B0-1318-464E-A715-9B04688EE3BF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4C7B2170-C3E4-434C-BA97-6E4D0E4059AC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Участие в совместных проектах</a:t>
          </a:r>
          <a:endParaRPr lang="ru-RU" dirty="0">
            <a:solidFill>
              <a:schemeClr val="tx2"/>
            </a:solidFill>
          </a:endParaRPr>
        </a:p>
      </dgm:t>
    </dgm:pt>
    <dgm:pt modelId="{E6A1F360-A2A4-4E88-8F85-2FB259FA299A}" type="parTrans" cxnId="{B9FB307E-1639-4F15-BDEE-6B084E1243B6}">
      <dgm:prSet/>
      <dgm:spPr/>
      <dgm:t>
        <a:bodyPr/>
        <a:lstStyle/>
        <a:p>
          <a:endParaRPr lang="ru-RU"/>
        </a:p>
      </dgm:t>
    </dgm:pt>
    <dgm:pt modelId="{4B54C4B8-4936-496C-8A4B-52521002775D}" type="sibTrans" cxnId="{B9FB307E-1639-4F15-BDEE-6B084E1243B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B5470CFF-5E9E-4ED6-B6A7-6DF8E6AB8E8B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Педагогическая мастерская </a:t>
          </a:r>
          <a:endParaRPr lang="ru-RU" dirty="0">
            <a:solidFill>
              <a:schemeClr val="tx2"/>
            </a:solidFill>
          </a:endParaRPr>
        </a:p>
      </dgm:t>
    </dgm:pt>
    <dgm:pt modelId="{3D5C03C6-39D5-48FC-AA6E-EE6AB84A4019}" type="parTrans" cxnId="{7963B63B-33E4-4951-8FB8-CADE9D581307}">
      <dgm:prSet/>
      <dgm:spPr/>
      <dgm:t>
        <a:bodyPr/>
        <a:lstStyle/>
        <a:p>
          <a:endParaRPr lang="ru-RU"/>
        </a:p>
      </dgm:t>
    </dgm:pt>
    <dgm:pt modelId="{D4E87F77-1BFD-43C6-B81C-CA1E3DEE492D}" type="sibTrans" cxnId="{7963B63B-33E4-4951-8FB8-CADE9D581307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5B6FC22D-D28D-4921-99D5-2EBF4C959D7F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Педагогический практикум </a:t>
          </a:r>
          <a:endParaRPr lang="ru-RU" sz="1400" dirty="0">
            <a:solidFill>
              <a:schemeClr val="tx2"/>
            </a:solidFill>
          </a:endParaRPr>
        </a:p>
      </dgm:t>
    </dgm:pt>
    <dgm:pt modelId="{762D6E25-5482-4636-ADF4-C9668F8238F0}" type="parTrans" cxnId="{939E3CFF-0EC9-4C4D-AF5E-332EFFDE6860}">
      <dgm:prSet/>
      <dgm:spPr/>
      <dgm:t>
        <a:bodyPr/>
        <a:lstStyle/>
        <a:p>
          <a:endParaRPr lang="ru-RU"/>
        </a:p>
      </dgm:t>
    </dgm:pt>
    <dgm:pt modelId="{B851F1CB-F6F9-4FD8-9A5B-DB7405B8A7F3}" type="sibTrans" cxnId="{939E3CFF-0EC9-4C4D-AF5E-332EFFDE6860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79E8AC67-25BD-4C18-9F07-2589B09A8CAA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0" dirty="0" smtClean="0">
              <a:solidFill>
                <a:schemeClr val="tx2"/>
              </a:solidFill>
            </a:rPr>
            <a:t>Рабочие встречи </a:t>
          </a:r>
          <a:endParaRPr lang="ru-RU" sz="1400" b="0" dirty="0">
            <a:solidFill>
              <a:schemeClr val="tx2"/>
            </a:solidFill>
          </a:endParaRPr>
        </a:p>
      </dgm:t>
    </dgm:pt>
    <dgm:pt modelId="{0F9A2AFA-BDD9-4B64-86E7-0F3124F643D9}" type="parTrans" cxnId="{A97C7A6A-18C4-4B75-910A-CC7FA092713F}">
      <dgm:prSet/>
      <dgm:spPr/>
      <dgm:t>
        <a:bodyPr/>
        <a:lstStyle/>
        <a:p>
          <a:endParaRPr lang="ru-RU"/>
        </a:p>
      </dgm:t>
    </dgm:pt>
    <dgm:pt modelId="{C7B2EEDF-226A-4158-A7EF-7D8CC5B6C3B7}" type="sibTrans" cxnId="{A97C7A6A-18C4-4B75-910A-CC7FA092713F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A048EFC1-57B4-4DA5-A9E7-4250057FEBA8}" type="pres">
      <dgm:prSet presAssocID="{93AF75F4-7523-47A5-A3CC-9864EF6006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F11DD7-0B54-4E04-B462-7EF7B71DEF3A}" type="pres">
      <dgm:prSet presAssocID="{F0301147-A28C-48AD-9DE4-73DA46F4D85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7DE9C-43B6-4879-A062-85E4A7C09EEA}" type="pres">
      <dgm:prSet presAssocID="{F0301147-A28C-48AD-9DE4-73DA46F4D852}" presName="sp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E99075EE-F568-4AFB-8FF7-3750DEF4209D}" type="pres">
      <dgm:prSet presAssocID="{900E29F2-CAE2-4A43-BFF1-38ADE0F1DB5F}" presName="sibTrans" presStyleLbl="sibTrans1D1" presStyleIdx="0" presStyleCnt="6"/>
      <dgm:spPr/>
      <dgm:t>
        <a:bodyPr/>
        <a:lstStyle/>
        <a:p>
          <a:endParaRPr lang="ru-RU"/>
        </a:p>
      </dgm:t>
    </dgm:pt>
    <dgm:pt modelId="{C045487B-0881-4F2F-B4DB-625726275337}" type="pres">
      <dgm:prSet presAssocID="{0DD14CEC-CA81-4F46-8BBA-AA15C7DE0F9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B5C4E-C3EE-4E9E-AC1F-6F25CD9A13CC}" type="pres">
      <dgm:prSet presAssocID="{0DD14CEC-CA81-4F46-8BBA-AA15C7DE0F9C}" presName="sp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3DAB5377-B569-43B9-B65A-817A7F01BF79}" type="pres">
      <dgm:prSet presAssocID="{B8B8E295-1FCF-466F-AFCB-48AA3479932B}" presName="sibTrans" presStyleLbl="sibTrans1D1" presStyleIdx="1" presStyleCnt="6"/>
      <dgm:spPr/>
      <dgm:t>
        <a:bodyPr/>
        <a:lstStyle/>
        <a:p>
          <a:endParaRPr lang="ru-RU"/>
        </a:p>
      </dgm:t>
    </dgm:pt>
    <dgm:pt modelId="{7D46D9EF-BDF7-4C99-B040-D2C87F836FC7}" type="pres">
      <dgm:prSet presAssocID="{4C7B2170-C3E4-434C-BA97-6E4D0E4059A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883E2-3CAA-4735-BD7C-3AEFD8E66BE6}" type="pres">
      <dgm:prSet presAssocID="{4C7B2170-C3E4-434C-BA97-6E4D0E4059AC}" presName="sp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CC0546AC-F632-44B7-A94E-0A1476E6F243}" type="pres">
      <dgm:prSet presAssocID="{4B54C4B8-4936-496C-8A4B-52521002775D}" presName="sibTrans" presStyleLbl="sibTrans1D1" presStyleIdx="2" presStyleCnt="6"/>
      <dgm:spPr/>
      <dgm:t>
        <a:bodyPr/>
        <a:lstStyle/>
        <a:p>
          <a:endParaRPr lang="ru-RU"/>
        </a:p>
      </dgm:t>
    </dgm:pt>
    <dgm:pt modelId="{FA13EA43-78E4-4AE0-9989-6354249C726B}" type="pres">
      <dgm:prSet presAssocID="{B5470CFF-5E9E-4ED6-B6A7-6DF8E6AB8E8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54871-A282-4D68-99FB-A67A1F162C43}" type="pres">
      <dgm:prSet presAssocID="{B5470CFF-5E9E-4ED6-B6A7-6DF8E6AB8E8B}" presName="sp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0034D14A-91CC-4B09-9CB0-5347D2E5A5E5}" type="pres">
      <dgm:prSet presAssocID="{D4E87F77-1BFD-43C6-B81C-CA1E3DEE492D}" presName="sibTrans" presStyleLbl="sibTrans1D1" presStyleIdx="3" presStyleCnt="6"/>
      <dgm:spPr/>
      <dgm:t>
        <a:bodyPr/>
        <a:lstStyle/>
        <a:p>
          <a:endParaRPr lang="ru-RU"/>
        </a:p>
      </dgm:t>
    </dgm:pt>
    <dgm:pt modelId="{8CFF63BF-2BC8-4617-9D82-4B910E1C1379}" type="pres">
      <dgm:prSet presAssocID="{79E8AC67-25BD-4C18-9F07-2589B09A8CA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6F27F-B7AD-4BD0-A435-88AC3B9CF45B}" type="pres">
      <dgm:prSet presAssocID="{79E8AC67-25BD-4C18-9F07-2589B09A8CAA}" presName="sp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55FD0134-6D1C-4303-8478-76C4D7EAD8FF}" type="pres">
      <dgm:prSet presAssocID="{C7B2EEDF-226A-4158-A7EF-7D8CC5B6C3B7}" presName="sibTrans" presStyleLbl="sibTrans1D1" presStyleIdx="4" presStyleCnt="6"/>
      <dgm:spPr/>
      <dgm:t>
        <a:bodyPr/>
        <a:lstStyle/>
        <a:p>
          <a:endParaRPr lang="ru-RU"/>
        </a:p>
      </dgm:t>
    </dgm:pt>
    <dgm:pt modelId="{742ED33A-A176-40ED-9A66-07C870D1EA32}" type="pres">
      <dgm:prSet presAssocID="{5B6FC22D-D28D-4921-99D5-2EBF4C959D7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8D36F-D494-4DDC-BAA6-1A386D651BA4}" type="pres">
      <dgm:prSet presAssocID="{5B6FC22D-D28D-4921-99D5-2EBF4C959D7F}" presName="sp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E7F8E6CC-68EA-4203-B406-CECE35F41192}" type="pres">
      <dgm:prSet presAssocID="{B851F1CB-F6F9-4FD8-9A5B-DB7405B8A7F3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319FA5C6-C925-4929-82D2-A43F2FEDF445}" type="presOf" srcId="{B851F1CB-F6F9-4FD8-9A5B-DB7405B8A7F3}" destId="{E7F8E6CC-68EA-4203-B406-CECE35F41192}" srcOrd="0" destOrd="0" presId="urn:microsoft.com/office/officeart/2005/8/layout/cycle6"/>
    <dgm:cxn modelId="{C8C933D9-FD65-4463-9229-90615D9917E0}" type="presOf" srcId="{79E8AC67-25BD-4C18-9F07-2589B09A8CAA}" destId="{8CFF63BF-2BC8-4617-9D82-4B910E1C1379}" srcOrd="0" destOrd="0" presId="urn:microsoft.com/office/officeart/2005/8/layout/cycle6"/>
    <dgm:cxn modelId="{304768C4-7FAE-44A5-B10B-D3473DDE4090}" type="presOf" srcId="{F0301147-A28C-48AD-9DE4-73DA46F4D852}" destId="{F0F11DD7-0B54-4E04-B462-7EF7B71DEF3A}" srcOrd="0" destOrd="0" presId="urn:microsoft.com/office/officeart/2005/8/layout/cycle6"/>
    <dgm:cxn modelId="{E828EACC-FEE7-4FAB-B5A7-478552B393B4}" srcId="{93AF75F4-7523-47A5-A3CC-9864EF600635}" destId="{F0301147-A28C-48AD-9DE4-73DA46F4D852}" srcOrd="0" destOrd="0" parTransId="{AD15F52F-964D-4278-924D-D397A8348651}" sibTransId="{900E29F2-CAE2-4A43-BFF1-38ADE0F1DB5F}"/>
    <dgm:cxn modelId="{B9FB307E-1639-4F15-BDEE-6B084E1243B6}" srcId="{93AF75F4-7523-47A5-A3CC-9864EF600635}" destId="{4C7B2170-C3E4-434C-BA97-6E4D0E4059AC}" srcOrd="2" destOrd="0" parTransId="{E6A1F360-A2A4-4E88-8F85-2FB259FA299A}" sibTransId="{4B54C4B8-4936-496C-8A4B-52521002775D}"/>
    <dgm:cxn modelId="{3D739EB6-06FD-4FE9-BFCB-FD90B29D65D6}" type="presOf" srcId="{4C7B2170-C3E4-434C-BA97-6E4D0E4059AC}" destId="{7D46D9EF-BDF7-4C99-B040-D2C87F836FC7}" srcOrd="0" destOrd="0" presId="urn:microsoft.com/office/officeart/2005/8/layout/cycle6"/>
    <dgm:cxn modelId="{DC291BF2-D689-4802-A006-1BAFB52FC6C3}" type="presOf" srcId="{B5470CFF-5E9E-4ED6-B6A7-6DF8E6AB8E8B}" destId="{FA13EA43-78E4-4AE0-9989-6354249C726B}" srcOrd="0" destOrd="0" presId="urn:microsoft.com/office/officeart/2005/8/layout/cycle6"/>
    <dgm:cxn modelId="{02F3E8B0-1318-464E-A715-9B04688EE3BF}" srcId="{93AF75F4-7523-47A5-A3CC-9864EF600635}" destId="{0DD14CEC-CA81-4F46-8BBA-AA15C7DE0F9C}" srcOrd="1" destOrd="0" parTransId="{9F72DF84-6D20-4585-BC74-0775ECE7C021}" sibTransId="{B8B8E295-1FCF-466F-AFCB-48AA3479932B}"/>
    <dgm:cxn modelId="{1EC80119-A38C-4572-8820-854C94C1F1D6}" type="presOf" srcId="{4B54C4B8-4936-496C-8A4B-52521002775D}" destId="{CC0546AC-F632-44B7-A94E-0A1476E6F243}" srcOrd="0" destOrd="0" presId="urn:microsoft.com/office/officeart/2005/8/layout/cycle6"/>
    <dgm:cxn modelId="{60DC11AD-19A9-42E5-85E8-C18AA1A2D668}" type="presOf" srcId="{5B6FC22D-D28D-4921-99D5-2EBF4C959D7F}" destId="{742ED33A-A176-40ED-9A66-07C870D1EA32}" srcOrd="0" destOrd="0" presId="urn:microsoft.com/office/officeart/2005/8/layout/cycle6"/>
    <dgm:cxn modelId="{7963B63B-33E4-4951-8FB8-CADE9D581307}" srcId="{93AF75F4-7523-47A5-A3CC-9864EF600635}" destId="{B5470CFF-5E9E-4ED6-B6A7-6DF8E6AB8E8B}" srcOrd="3" destOrd="0" parTransId="{3D5C03C6-39D5-48FC-AA6E-EE6AB84A4019}" sibTransId="{D4E87F77-1BFD-43C6-B81C-CA1E3DEE492D}"/>
    <dgm:cxn modelId="{800C3AAB-9527-4775-AA7E-06938BA8CCE1}" type="presOf" srcId="{0DD14CEC-CA81-4F46-8BBA-AA15C7DE0F9C}" destId="{C045487B-0881-4F2F-B4DB-625726275337}" srcOrd="0" destOrd="0" presId="urn:microsoft.com/office/officeart/2005/8/layout/cycle6"/>
    <dgm:cxn modelId="{939E3CFF-0EC9-4C4D-AF5E-332EFFDE6860}" srcId="{93AF75F4-7523-47A5-A3CC-9864EF600635}" destId="{5B6FC22D-D28D-4921-99D5-2EBF4C959D7F}" srcOrd="5" destOrd="0" parTransId="{762D6E25-5482-4636-ADF4-C9668F8238F0}" sibTransId="{B851F1CB-F6F9-4FD8-9A5B-DB7405B8A7F3}"/>
    <dgm:cxn modelId="{BF58CAD4-AD2C-48CB-9541-358C60DE175C}" type="presOf" srcId="{93AF75F4-7523-47A5-A3CC-9864EF600635}" destId="{A048EFC1-57B4-4DA5-A9E7-4250057FEBA8}" srcOrd="0" destOrd="0" presId="urn:microsoft.com/office/officeart/2005/8/layout/cycle6"/>
    <dgm:cxn modelId="{2A0F97CA-8467-4C7C-9AE2-4187684C116F}" type="presOf" srcId="{C7B2EEDF-226A-4158-A7EF-7D8CC5B6C3B7}" destId="{55FD0134-6D1C-4303-8478-76C4D7EAD8FF}" srcOrd="0" destOrd="0" presId="urn:microsoft.com/office/officeart/2005/8/layout/cycle6"/>
    <dgm:cxn modelId="{A97C7A6A-18C4-4B75-910A-CC7FA092713F}" srcId="{93AF75F4-7523-47A5-A3CC-9864EF600635}" destId="{79E8AC67-25BD-4C18-9F07-2589B09A8CAA}" srcOrd="4" destOrd="0" parTransId="{0F9A2AFA-BDD9-4B64-86E7-0F3124F643D9}" sibTransId="{C7B2EEDF-226A-4158-A7EF-7D8CC5B6C3B7}"/>
    <dgm:cxn modelId="{416E0576-D4C5-4C0F-9CDE-2560B8CEA56E}" type="presOf" srcId="{D4E87F77-1BFD-43C6-B81C-CA1E3DEE492D}" destId="{0034D14A-91CC-4B09-9CB0-5347D2E5A5E5}" srcOrd="0" destOrd="0" presId="urn:microsoft.com/office/officeart/2005/8/layout/cycle6"/>
    <dgm:cxn modelId="{C9A83C00-4436-48EF-AFF4-E6A52B304ADA}" type="presOf" srcId="{900E29F2-CAE2-4A43-BFF1-38ADE0F1DB5F}" destId="{E99075EE-F568-4AFB-8FF7-3750DEF4209D}" srcOrd="0" destOrd="0" presId="urn:microsoft.com/office/officeart/2005/8/layout/cycle6"/>
    <dgm:cxn modelId="{4BCC3D0B-0494-4CCD-A1CB-4BFFDB64D3E2}" type="presOf" srcId="{B8B8E295-1FCF-466F-AFCB-48AA3479932B}" destId="{3DAB5377-B569-43B9-B65A-817A7F01BF79}" srcOrd="0" destOrd="0" presId="urn:microsoft.com/office/officeart/2005/8/layout/cycle6"/>
    <dgm:cxn modelId="{879B6E05-BA53-4C7D-97D9-80A981A1BEEA}" type="presParOf" srcId="{A048EFC1-57B4-4DA5-A9E7-4250057FEBA8}" destId="{F0F11DD7-0B54-4E04-B462-7EF7B71DEF3A}" srcOrd="0" destOrd="0" presId="urn:microsoft.com/office/officeart/2005/8/layout/cycle6"/>
    <dgm:cxn modelId="{596EF70D-5F7F-409B-BA63-B9BF854B7BF0}" type="presParOf" srcId="{A048EFC1-57B4-4DA5-A9E7-4250057FEBA8}" destId="{DFC7DE9C-43B6-4879-A062-85E4A7C09EEA}" srcOrd="1" destOrd="0" presId="urn:microsoft.com/office/officeart/2005/8/layout/cycle6"/>
    <dgm:cxn modelId="{103D20F2-98E1-49E3-B666-583D4647AFD5}" type="presParOf" srcId="{A048EFC1-57B4-4DA5-A9E7-4250057FEBA8}" destId="{E99075EE-F568-4AFB-8FF7-3750DEF4209D}" srcOrd="2" destOrd="0" presId="urn:microsoft.com/office/officeart/2005/8/layout/cycle6"/>
    <dgm:cxn modelId="{EA654A77-AE4F-45DA-9E89-A4AB136D07AB}" type="presParOf" srcId="{A048EFC1-57B4-4DA5-A9E7-4250057FEBA8}" destId="{C045487B-0881-4F2F-B4DB-625726275337}" srcOrd="3" destOrd="0" presId="urn:microsoft.com/office/officeart/2005/8/layout/cycle6"/>
    <dgm:cxn modelId="{0CC5890D-1FE9-43B3-8EFB-6D557818E6E6}" type="presParOf" srcId="{A048EFC1-57B4-4DA5-A9E7-4250057FEBA8}" destId="{CDCB5C4E-C3EE-4E9E-AC1F-6F25CD9A13CC}" srcOrd="4" destOrd="0" presId="urn:microsoft.com/office/officeart/2005/8/layout/cycle6"/>
    <dgm:cxn modelId="{2BE9BBC5-D122-4230-8CFA-9F12D20C2949}" type="presParOf" srcId="{A048EFC1-57B4-4DA5-A9E7-4250057FEBA8}" destId="{3DAB5377-B569-43B9-B65A-817A7F01BF79}" srcOrd="5" destOrd="0" presId="urn:microsoft.com/office/officeart/2005/8/layout/cycle6"/>
    <dgm:cxn modelId="{5F054821-A034-49F5-8645-6CAA4A0EA088}" type="presParOf" srcId="{A048EFC1-57B4-4DA5-A9E7-4250057FEBA8}" destId="{7D46D9EF-BDF7-4C99-B040-D2C87F836FC7}" srcOrd="6" destOrd="0" presId="urn:microsoft.com/office/officeart/2005/8/layout/cycle6"/>
    <dgm:cxn modelId="{9EB9AC36-A95A-4506-B584-CF3F32F2399D}" type="presParOf" srcId="{A048EFC1-57B4-4DA5-A9E7-4250057FEBA8}" destId="{8F2883E2-3CAA-4735-BD7C-3AEFD8E66BE6}" srcOrd="7" destOrd="0" presId="urn:microsoft.com/office/officeart/2005/8/layout/cycle6"/>
    <dgm:cxn modelId="{D1D3D42D-46A7-4955-90E2-0040AC035FC3}" type="presParOf" srcId="{A048EFC1-57B4-4DA5-A9E7-4250057FEBA8}" destId="{CC0546AC-F632-44B7-A94E-0A1476E6F243}" srcOrd="8" destOrd="0" presId="urn:microsoft.com/office/officeart/2005/8/layout/cycle6"/>
    <dgm:cxn modelId="{15718F1D-445C-4E06-8D40-4D40A90CF8EC}" type="presParOf" srcId="{A048EFC1-57B4-4DA5-A9E7-4250057FEBA8}" destId="{FA13EA43-78E4-4AE0-9989-6354249C726B}" srcOrd="9" destOrd="0" presId="urn:microsoft.com/office/officeart/2005/8/layout/cycle6"/>
    <dgm:cxn modelId="{881F17C4-FF8B-47DA-A3C2-5073F62E4039}" type="presParOf" srcId="{A048EFC1-57B4-4DA5-A9E7-4250057FEBA8}" destId="{69E54871-A282-4D68-99FB-A67A1F162C43}" srcOrd="10" destOrd="0" presId="urn:microsoft.com/office/officeart/2005/8/layout/cycle6"/>
    <dgm:cxn modelId="{9F552D77-81EE-43A0-BE47-BECB96E7E3A7}" type="presParOf" srcId="{A048EFC1-57B4-4DA5-A9E7-4250057FEBA8}" destId="{0034D14A-91CC-4B09-9CB0-5347D2E5A5E5}" srcOrd="11" destOrd="0" presId="urn:microsoft.com/office/officeart/2005/8/layout/cycle6"/>
    <dgm:cxn modelId="{C7D25596-C8AF-4862-8418-59685B5ADDCB}" type="presParOf" srcId="{A048EFC1-57B4-4DA5-A9E7-4250057FEBA8}" destId="{8CFF63BF-2BC8-4617-9D82-4B910E1C1379}" srcOrd="12" destOrd="0" presId="urn:microsoft.com/office/officeart/2005/8/layout/cycle6"/>
    <dgm:cxn modelId="{2E74AF76-8FC7-4536-9251-693BB27EBFF7}" type="presParOf" srcId="{A048EFC1-57B4-4DA5-A9E7-4250057FEBA8}" destId="{C196F27F-B7AD-4BD0-A435-88AC3B9CF45B}" srcOrd="13" destOrd="0" presId="urn:microsoft.com/office/officeart/2005/8/layout/cycle6"/>
    <dgm:cxn modelId="{AE2E9F16-D59D-4207-8875-FE357768BDB5}" type="presParOf" srcId="{A048EFC1-57B4-4DA5-A9E7-4250057FEBA8}" destId="{55FD0134-6D1C-4303-8478-76C4D7EAD8FF}" srcOrd="14" destOrd="0" presId="urn:microsoft.com/office/officeart/2005/8/layout/cycle6"/>
    <dgm:cxn modelId="{9487D8A2-F6EE-4879-AFD0-820FB036507E}" type="presParOf" srcId="{A048EFC1-57B4-4DA5-A9E7-4250057FEBA8}" destId="{742ED33A-A176-40ED-9A66-07C870D1EA32}" srcOrd="15" destOrd="0" presId="urn:microsoft.com/office/officeart/2005/8/layout/cycle6"/>
    <dgm:cxn modelId="{4AB54043-E7D9-4F82-93E3-E774E16B757A}" type="presParOf" srcId="{A048EFC1-57B4-4DA5-A9E7-4250057FEBA8}" destId="{6E58D36F-D494-4DDC-BAA6-1A386D651BA4}" srcOrd="16" destOrd="0" presId="urn:microsoft.com/office/officeart/2005/8/layout/cycle6"/>
    <dgm:cxn modelId="{6C5ABFC4-1604-416C-ACEB-81A99C199F51}" type="presParOf" srcId="{A048EFC1-57B4-4DA5-A9E7-4250057FEBA8}" destId="{E7F8E6CC-68EA-4203-B406-CECE35F4119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F11DD7-0B54-4E04-B462-7EF7B71DEF3A}">
      <dsp:nvSpPr>
        <dsp:cNvPr id="0" name=""/>
        <dsp:cNvSpPr/>
      </dsp:nvSpPr>
      <dsp:spPr>
        <a:xfrm>
          <a:off x="3321425" y="1537"/>
          <a:ext cx="1243849" cy="8085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Мастер- класс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3321425" y="1537"/>
        <a:ext cx="1243849" cy="808502"/>
      </dsp:txXfrm>
    </dsp:sp>
    <dsp:sp modelId="{E99075EE-F568-4AFB-8FF7-3750DEF4209D}">
      <dsp:nvSpPr>
        <dsp:cNvPr id="0" name=""/>
        <dsp:cNvSpPr/>
      </dsp:nvSpPr>
      <dsp:spPr>
        <a:xfrm>
          <a:off x="2039693" y="405789"/>
          <a:ext cx="3807313" cy="3807313"/>
        </a:xfrm>
        <a:custGeom>
          <a:avLst/>
          <a:gdLst/>
          <a:ahLst/>
          <a:cxnLst/>
          <a:rect l="0" t="0" r="0" b="0"/>
          <a:pathLst>
            <a:path>
              <a:moveTo>
                <a:pt x="2533518" y="107220"/>
              </a:moveTo>
              <a:arcTo wR="1903656" hR="1903656" stAng="17359293" swAng="1499919"/>
            </a:path>
          </a:pathLst>
        </a:custGeom>
        <a:noFill/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5487B-0881-4F2F-B4DB-625726275337}">
      <dsp:nvSpPr>
        <dsp:cNvPr id="0" name=""/>
        <dsp:cNvSpPr/>
      </dsp:nvSpPr>
      <dsp:spPr>
        <a:xfrm>
          <a:off x="4970040" y="953366"/>
          <a:ext cx="1243849" cy="808502"/>
        </a:xfrm>
        <a:prstGeom prst="roundRect">
          <a:avLst/>
        </a:prstGeom>
        <a:solidFill>
          <a:schemeClr val="accent2">
            <a:hueOff val="7071"/>
            <a:satOff val="-6897"/>
            <a:lumOff val="-353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/>
              </a:solidFill>
            </a:rPr>
            <a:t>Круглый стол 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4970040" y="953366"/>
        <a:ext cx="1243849" cy="808502"/>
      </dsp:txXfrm>
    </dsp:sp>
    <dsp:sp modelId="{3DAB5377-B569-43B9-B65A-817A7F01BF79}">
      <dsp:nvSpPr>
        <dsp:cNvPr id="0" name=""/>
        <dsp:cNvSpPr/>
      </dsp:nvSpPr>
      <dsp:spPr>
        <a:xfrm>
          <a:off x="2039693" y="405789"/>
          <a:ext cx="3807313" cy="3807313"/>
        </a:xfrm>
        <a:custGeom>
          <a:avLst/>
          <a:gdLst/>
          <a:ahLst/>
          <a:cxnLst/>
          <a:rect l="0" t="0" r="0" b="0"/>
          <a:pathLst>
            <a:path>
              <a:moveTo>
                <a:pt x="3729979" y="1366577"/>
              </a:moveTo>
              <a:arcTo wR="1903656" hR="1903656" stAng="20616756" swAng="1966488"/>
            </a:path>
          </a:pathLst>
        </a:custGeom>
        <a:noFill/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6D9EF-BDF7-4C99-B040-D2C87F836FC7}">
      <dsp:nvSpPr>
        <dsp:cNvPr id="0" name=""/>
        <dsp:cNvSpPr/>
      </dsp:nvSpPr>
      <dsp:spPr>
        <a:xfrm>
          <a:off x="4970040" y="2857023"/>
          <a:ext cx="1243849" cy="808502"/>
        </a:xfrm>
        <a:prstGeom prst="roundRect">
          <a:avLst/>
        </a:prstGeom>
        <a:solidFill>
          <a:schemeClr val="accent2">
            <a:hueOff val="14141"/>
            <a:satOff val="-13795"/>
            <a:lumOff val="-706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/>
              </a:solidFill>
            </a:rPr>
            <a:t>Участие в совместных проектах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4970040" y="2857023"/>
        <a:ext cx="1243849" cy="808502"/>
      </dsp:txXfrm>
    </dsp:sp>
    <dsp:sp modelId="{CC0546AC-F632-44B7-A94E-0A1476E6F243}">
      <dsp:nvSpPr>
        <dsp:cNvPr id="0" name=""/>
        <dsp:cNvSpPr/>
      </dsp:nvSpPr>
      <dsp:spPr>
        <a:xfrm>
          <a:off x="2039693" y="405789"/>
          <a:ext cx="3807313" cy="3807313"/>
        </a:xfrm>
        <a:custGeom>
          <a:avLst/>
          <a:gdLst/>
          <a:ahLst/>
          <a:cxnLst/>
          <a:rect l="0" t="0" r="0" b="0"/>
          <a:pathLst>
            <a:path>
              <a:moveTo>
                <a:pt x="3233680" y="3265621"/>
              </a:moveTo>
              <a:arcTo wR="1903656" hR="1903656" stAng="2740788" swAng="1499919"/>
            </a:path>
          </a:pathLst>
        </a:custGeom>
        <a:noFill/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3EA43-78E4-4AE0-9989-6354249C726B}">
      <dsp:nvSpPr>
        <dsp:cNvPr id="0" name=""/>
        <dsp:cNvSpPr/>
      </dsp:nvSpPr>
      <dsp:spPr>
        <a:xfrm>
          <a:off x="3321425" y="3808851"/>
          <a:ext cx="1243849" cy="808502"/>
        </a:xfrm>
        <a:prstGeom prst="roundRect">
          <a:avLst/>
        </a:prstGeom>
        <a:solidFill>
          <a:schemeClr val="accent2">
            <a:hueOff val="21212"/>
            <a:satOff val="-20692"/>
            <a:lumOff val="-106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/>
              </a:solidFill>
            </a:rPr>
            <a:t>Педагогическая мастерская 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3321425" y="3808851"/>
        <a:ext cx="1243849" cy="808502"/>
      </dsp:txXfrm>
    </dsp:sp>
    <dsp:sp modelId="{0034D14A-91CC-4B09-9CB0-5347D2E5A5E5}">
      <dsp:nvSpPr>
        <dsp:cNvPr id="0" name=""/>
        <dsp:cNvSpPr/>
      </dsp:nvSpPr>
      <dsp:spPr>
        <a:xfrm>
          <a:off x="2039693" y="405789"/>
          <a:ext cx="3807313" cy="3807313"/>
        </a:xfrm>
        <a:custGeom>
          <a:avLst/>
          <a:gdLst/>
          <a:ahLst/>
          <a:cxnLst/>
          <a:rect l="0" t="0" r="0" b="0"/>
          <a:pathLst>
            <a:path>
              <a:moveTo>
                <a:pt x="1273795" y="3700093"/>
              </a:moveTo>
              <a:arcTo wR="1903656" hR="1903656" stAng="6559293" swAng="1499919"/>
            </a:path>
          </a:pathLst>
        </a:custGeom>
        <a:noFill/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F63BF-2BC8-4617-9D82-4B910E1C1379}">
      <dsp:nvSpPr>
        <dsp:cNvPr id="0" name=""/>
        <dsp:cNvSpPr/>
      </dsp:nvSpPr>
      <dsp:spPr>
        <a:xfrm>
          <a:off x="1672809" y="2857023"/>
          <a:ext cx="1243849" cy="808502"/>
        </a:xfrm>
        <a:prstGeom prst="roundRect">
          <a:avLst/>
        </a:prstGeom>
        <a:solidFill>
          <a:schemeClr val="accent2">
            <a:hueOff val="28282"/>
            <a:satOff val="-27590"/>
            <a:lumOff val="-1413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2"/>
              </a:solidFill>
            </a:rPr>
            <a:t>Рабочие встречи </a:t>
          </a:r>
          <a:endParaRPr lang="ru-RU" sz="1400" b="0" kern="1200" dirty="0">
            <a:solidFill>
              <a:schemeClr val="tx2"/>
            </a:solidFill>
          </a:endParaRPr>
        </a:p>
      </dsp:txBody>
      <dsp:txXfrm>
        <a:off x="1672809" y="2857023"/>
        <a:ext cx="1243849" cy="808502"/>
      </dsp:txXfrm>
    </dsp:sp>
    <dsp:sp modelId="{55FD0134-6D1C-4303-8478-76C4D7EAD8FF}">
      <dsp:nvSpPr>
        <dsp:cNvPr id="0" name=""/>
        <dsp:cNvSpPr/>
      </dsp:nvSpPr>
      <dsp:spPr>
        <a:xfrm>
          <a:off x="2039693" y="405789"/>
          <a:ext cx="3807313" cy="3807313"/>
        </a:xfrm>
        <a:custGeom>
          <a:avLst/>
          <a:gdLst/>
          <a:ahLst/>
          <a:cxnLst/>
          <a:rect l="0" t="0" r="0" b="0"/>
          <a:pathLst>
            <a:path>
              <a:moveTo>
                <a:pt x="77334" y="2440736"/>
              </a:moveTo>
              <a:arcTo wR="1903656" hR="1903656" stAng="9816756" swAng="1966488"/>
            </a:path>
          </a:pathLst>
        </a:custGeom>
        <a:noFill/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ED33A-A176-40ED-9A66-07C870D1EA32}">
      <dsp:nvSpPr>
        <dsp:cNvPr id="0" name=""/>
        <dsp:cNvSpPr/>
      </dsp:nvSpPr>
      <dsp:spPr>
        <a:xfrm>
          <a:off x="1672809" y="953366"/>
          <a:ext cx="1243849" cy="808502"/>
        </a:xfrm>
        <a:prstGeom prst="roundRect">
          <a:avLst/>
        </a:prstGeom>
        <a:solidFill>
          <a:schemeClr val="accent2">
            <a:hueOff val="35353"/>
            <a:satOff val="-34487"/>
            <a:lumOff val="-1766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Педагогический практикум 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1672809" y="953366"/>
        <a:ext cx="1243849" cy="808502"/>
      </dsp:txXfrm>
    </dsp:sp>
    <dsp:sp modelId="{E7F8E6CC-68EA-4203-B406-CECE35F41192}">
      <dsp:nvSpPr>
        <dsp:cNvPr id="0" name=""/>
        <dsp:cNvSpPr/>
      </dsp:nvSpPr>
      <dsp:spPr>
        <a:xfrm>
          <a:off x="2039693" y="405789"/>
          <a:ext cx="3807313" cy="3807313"/>
        </a:xfrm>
        <a:custGeom>
          <a:avLst/>
          <a:gdLst/>
          <a:ahLst/>
          <a:cxnLst/>
          <a:rect l="0" t="0" r="0" b="0"/>
          <a:pathLst>
            <a:path>
              <a:moveTo>
                <a:pt x="573633" y="541692"/>
              </a:moveTo>
              <a:arcTo wR="1903656" hR="1903656" stAng="13540788" swAng="1499919"/>
            </a:path>
          </a:pathLst>
        </a:custGeom>
        <a:noFill/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7C7-78C3-47BE-9A17-4A7020C513E8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9BED-57E9-4F91-9324-1D3C246F0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387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7C7-78C3-47BE-9A17-4A7020C513E8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9BED-57E9-4F91-9324-1D3C246F0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439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7C7-78C3-47BE-9A17-4A7020C513E8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9BED-57E9-4F91-9324-1D3C246F0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39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7C7-78C3-47BE-9A17-4A7020C513E8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9BED-57E9-4F91-9324-1D3C246F0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095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7C7-78C3-47BE-9A17-4A7020C513E8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9BED-57E9-4F91-9324-1D3C246F0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044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7C7-78C3-47BE-9A17-4A7020C513E8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9BED-57E9-4F91-9324-1D3C246F0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757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7C7-78C3-47BE-9A17-4A7020C513E8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9BED-57E9-4F91-9324-1D3C246F0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371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7C7-78C3-47BE-9A17-4A7020C513E8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9BED-57E9-4F91-9324-1D3C246F0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32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7C7-78C3-47BE-9A17-4A7020C513E8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9BED-57E9-4F91-9324-1D3C246F0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460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7C7-78C3-47BE-9A17-4A7020C513E8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9BED-57E9-4F91-9324-1D3C246F0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843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7C7-78C3-47BE-9A17-4A7020C513E8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9BED-57E9-4F91-9324-1D3C246F0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858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777C7-78C3-47BE-9A17-4A7020C513E8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9BED-57E9-4F91-9324-1D3C246F0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789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15815"/>
            <a:ext cx="7772400" cy="299414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Городское методическое объединение учителей географии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2019 – 2020 учебный год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19192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130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Участие в конкурсах учителей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28650" y="1488831"/>
            <a:ext cx="3886200" cy="46881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Краевой конкурс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«Учитель года 2020»</a:t>
            </a:r>
          </a:p>
          <a:p>
            <a:pPr marL="0" indent="0">
              <a:buNone/>
            </a:pPr>
            <a:r>
              <a:rPr lang="ru-RU" sz="1800" dirty="0" err="1" smtClean="0"/>
              <a:t>Бадрутдинова</a:t>
            </a:r>
            <a:r>
              <a:rPr lang="ru-RU" sz="1800" dirty="0" smtClean="0"/>
              <a:t> О.В., Лицей № 9 «Лидер» </a:t>
            </a:r>
          </a:p>
          <a:p>
            <a:pPr marL="0" indent="0">
              <a:buNone/>
            </a:pPr>
            <a:r>
              <a:rPr lang="ru-RU" sz="1800" dirty="0" smtClean="0"/>
              <a:t>Евсеенко Е.А., Лицей № 12 – Победитель конкурса</a:t>
            </a:r>
          </a:p>
          <a:p>
            <a:pPr marL="0" indent="0">
              <a:buNone/>
            </a:pPr>
            <a:r>
              <a:rPr lang="ru-RU" sz="1800" dirty="0" err="1" smtClean="0"/>
              <a:t>Кугенек</a:t>
            </a:r>
            <a:r>
              <a:rPr lang="ru-RU" sz="1800" dirty="0" smtClean="0"/>
              <a:t> Н.А., Лицей № 6 «Перспектива»</a:t>
            </a:r>
          </a:p>
          <a:p>
            <a:pPr marL="0" indent="0">
              <a:buNone/>
            </a:pPr>
            <a:r>
              <a:rPr lang="ru-RU" sz="1800" dirty="0" err="1" smtClean="0"/>
              <a:t>Федчикова</a:t>
            </a:r>
            <a:r>
              <a:rPr lang="ru-RU" sz="1800" dirty="0" smtClean="0"/>
              <a:t>  А.В., СШ № 85</a:t>
            </a: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1026" name="Picture 2" descr="C:\Users\komp\Desktop\kartinki-yshkolymnyie-fonyi-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0954" y="1301262"/>
            <a:ext cx="3830537" cy="42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190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54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Результаты участия школьников в конкурсных мероприятиях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>
                <a:solidFill>
                  <a:srgbClr val="C00000"/>
                </a:solidFill>
              </a:rPr>
              <a:t>Муниципальный этап Всероссийской Олимпиады по географии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9401422"/>
              </p:ext>
            </p:extLst>
          </p:nvPr>
        </p:nvGraphicFramePr>
        <p:xfrm>
          <a:off x="628650" y="1090613"/>
          <a:ext cx="7886704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796"/>
                <a:gridCol w="738554"/>
                <a:gridCol w="797169"/>
                <a:gridCol w="703385"/>
                <a:gridCol w="750277"/>
                <a:gridCol w="691661"/>
                <a:gridCol w="777024"/>
                <a:gridCol w="9858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Район 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 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Победители/призёры</a:t>
                      </a:r>
                      <a:endParaRPr lang="ru-RU" sz="12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Железнодорожный 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/3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Кировский 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/2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Ленинский 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/2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Октябрьский 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1/11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Свердловский 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1/5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Советский 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1/3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Центральный 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2/1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 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5/27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049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«Прирост» географических знаний учащихся при проведении внеурочной работы на примере городской эколого-краеведческой игры «Мой край – сокровище Сибири»</a:t>
            </a:r>
            <a:endParaRPr lang="ru-RU" sz="2000" b="1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7477" y="1547446"/>
            <a:ext cx="6635261" cy="39155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1052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Динамика прироста знаний об отдельных  географических объектах 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2474736"/>
              </p:ext>
            </p:extLst>
          </p:nvPr>
        </p:nvGraphicFramePr>
        <p:xfrm>
          <a:off x="609600" y="1336431"/>
          <a:ext cx="7905749" cy="383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7135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Динамика прироста знаний об отдельных  географических объектах 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7552311"/>
              </p:ext>
            </p:extLst>
          </p:nvPr>
        </p:nvGraphicFramePr>
        <p:xfrm>
          <a:off x="597878" y="1324709"/>
          <a:ext cx="791747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21065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Результаты проведения Всероссийских проверочных работ </a:t>
            </a:r>
            <a:br>
              <a:rPr lang="ru-RU" sz="2000" b="1" dirty="0" smtClean="0"/>
            </a:br>
            <a:r>
              <a:rPr lang="ru-RU" sz="2000" b="1" dirty="0" smtClean="0"/>
              <a:t>ВПР)</a:t>
            </a:r>
            <a:r>
              <a:rPr lang="ru-RU" sz="2000" b="1" dirty="0"/>
              <a:t> </a:t>
            </a:r>
            <a:r>
              <a:rPr lang="ru-RU" sz="2000" b="1" dirty="0" smtClean="0"/>
              <a:t>в 6 классах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(</a:t>
            </a:r>
            <a:r>
              <a:rPr lang="ru-RU" sz="2000" dirty="0"/>
              <a:t>Информационно-аналитический сборник </a:t>
            </a:r>
            <a:br>
              <a:rPr lang="ru-RU" sz="2000" dirty="0"/>
            </a:br>
            <a:r>
              <a:rPr lang="ru-RU" sz="2000" dirty="0"/>
              <a:t>«Красноярский стандарт качества образования» </a:t>
            </a:r>
            <a:br>
              <a:rPr lang="ru-RU" sz="2000" dirty="0"/>
            </a:br>
            <a:r>
              <a:rPr lang="ru-RU" sz="2000" dirty="0"/>
              <a:t>2017-2019 гг.)</a:t>
            </a:r>
            <a:br>
              <a:rPr lang="ru-RU" sz="2000" dirty="0"/>
            </a:b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3059335"/>
              </p:ext>
            </p:extLst>
          </p:nvPr>
        </p:nvGraphicFramePr>
        <p:xfrm>
          <a:off x="628650" y="2168769"/>
          <a:ext cx="7886700" cy="16951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01412"/>
                <a:gridCol w="1301261"/>
                <a:gridCol w="1336431"/>
                <a:gridCol w="1418492"/>
                <a:gridCol w="1329104"/>
              </a:tblGrid>
              <a:tr h="5650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650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Красноярск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6,8%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40,8%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47,2%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5,2%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650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Красноярский край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5,3%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37,5%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51,5%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5,7%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263" y="292345"/>
            <a:ext cx="1787993" cy="178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98166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83259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/>
              <a:t>Степень соответствия оценок, </a:t>
            </a:r>
            <a:br>
              <a:rPr lang="ru-RU" sz="2000" b="1" dirty="0" smtClean="0"/>
            </a:br>
            <a:r>
              <a:rPr lang="ru-RU" sz="2000" b="1" dirty="0" smtClean="0"/>
              <a:t>полученных за ВПР, отметкам по журналу в 2019 году</a:t>
            </a:r>
            <a:br>
              <a:rPr lang="ru-RU" sz="2000" b="1" dirty="0" smtClean="0"/>
            </a:br>
            <a:r>
              <a:rPr lang="ru-RU" sz="1800" b="1" dirty="0" smtClean="0"/>
              <a:t>(</a:t>
            </a:r>
            <a:r>
              <a:rPr lang="ru-RU" sz="1800" dirty="0" smtClean="0"/>
              <a:t>Информационно-аналитический </a:t>
            </a:r>
            <a:r>
              <a:rPr lang="ru-RU" sz="1800" dirty="0"/>
              <a:t>сборник </a:t>
            </a:r>
            <a:br>
              <a:rPr lang="ru-RU" sz="1800" dirty="0"/>
            </a:br>
            <a:r>
              <a:rPr lang="ru-RU" sz="1800" dirty="0"/>
              <a:t>«Красноярский стандарт качества образования» </a:t>
            </a:r>
            <a:br>
              <a:rPr lang="ru-RU" sz="1800" dirty="0"/>
            </a:br>
            <a:r>
              <a:rPr lang="ru-RU" sz="1800" dirty="0"/>
              <a:t>2017-2019 гг</a:t>
            </a:r>
            <a:r>
              <a:rPr lang="ru-RU" sz="1800" dirty="0" smtClean="0"/>
              <a:t>.)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9013810"/>
              </p:ext>
            </p:extLst>
          </p:nvPr>
        </p:nvGraphicFramePr>
        <p:xfrm>
          <a:off x="628650" y="2391507"/>
          <a:ext cx="7886700" cy="255562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841381"/>
                <a:gridCol w="1735015"/>
                <a:gridCol w="1676400"/>
                <a:gridCol w="1633904"/>
              </a:tblGrid>
              <a:tr h="412745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География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Биология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История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1274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Количество учащихся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9 262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9 372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9 249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7671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Понизили: оценки меньше отметок по журналу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4 193 (45%)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3 397 (36%)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3 461 (37%)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7671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Подтвердили: оценки равны</a:t>
                      </a:r>
                      <a:r>
                        <a:rPr lang="ru-RU" sz="1400" baseline="0" dirty="0" smtClean="0">
                          <a:solidFill>
                            <a:schemeClr val="tx2"/>
                          </a:solidFill>
                        </a:rPr>
                        <a:t> отметкам по журналу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4 480 (48%)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4 590 (49%)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595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(50%)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7671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Повысили: оценки больше отметок по журналу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589 (6%)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1 385 (15%)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1 193 (13%)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263" y="292345"/>
            <a:ext cx="1661013" cy="165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8819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  числу  проблем в работе ГМО и РМО следует отнести: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Не до конца сформирована база данных о методическом опыте учителей географии, что затрудняет выделить группы «по интересам» для решения организационных и методических задач.</a:t>
            </a:r>
          </a:p>
          <a:p>
            <a:r>
              <a:rPr lang="ru-RU" sz="2000" dirty="0" smtClean="0"/>
              <a:t>В работе РМО и ОМО принимают участие не все учителя соответствующих территориальных объединений, что не позволяет в полной мере распространить наработанный опыт или оказать эффективную методическую помощь.</a:t>
            </a:r>
          </a:p>
          <a:p>
            <a:r>
              <a:rPr lang="ru-RU" sz="2000" dirty="0" smtClean="0"/>
              <a:t>Недостаточно  используются  технологии  дистанционного общения  (проведения семинаров, рабочих встреч, </a:t>
            </a:r>
            <a:r>
              <a:rPr lang="ru-RU" sz="2000" dirty="0" err="1" smtClean="0"/>
              <a:t>вебинаров</a:t>
            </a:r>
            <a:r>
              <a:rPr lang="ru-RU" sz="2000" dirty="0" smtClean="0"/>
              <a:t> и пр.) для решения текущих задач.</a:t>
            </a:r>
          </a:p>
          <a:p>
            <a:r>
              <a:rPr lang="ru-RU" sz="2000" dirty="0" smtClean="0"/>
              <a:t>Не создана единая система контрольных заданий для оценки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функциональной грамотности по географии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2891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Структура ГМО учителей географии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6435205"/>
              </p:ext>
            </p:extLst>
          </p:nvPr>
        </p:nvGraphicFramePr>
        <p:xfrm>
          <a:off x="628650" y="1825625"/>
          <a:ext cx="78867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165"/>
                <a:gridCol w="3084635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Район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Руководитель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Образовательная организация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Железнодорожный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2"/>
                          </a:solidFill>
                        </a:rPr>
                        <a:t>Эккардт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 Марина</a:t>
                      </a:r>
                      <a:r>
                        <a:rPr lang="ru-RU" sz="1400" baseline="0" dirty="0" smtClean="0">
                          <a:solidFill>
                            <a:schemeClr val="tx2"/>
                          </a:solidFill>
                        </a:rPr>
                        <a:t> Олеговна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МАОУ Гимназия № 8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Центральный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Коханова Ольга Викторовна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МАОУ СШ № 10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Кировский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Завьялова Светлана</a:t>
                      </a:r>
                      <a:r>
                        <a:rPr lang="ru-RU" sz="1400" baseline="0" dirty="0" smtClean="0">
                          <a:solidFill>
                            <a:schemeClr val="tx2"/>
                          </a:solidFill>
                        </a:rPr>
                        <a:t> Михайловна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МБОУ СШ № 55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Ленинский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2"/>
                          </a:solidFill>
                        </a:rPr>
                        <a:t>Канафеева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 Татьяна Владимировна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МАОУ Гимназия  № 11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Октябрьский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Ильюшенко Тамара Александровна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МБОУ СШ № 99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Свердловский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2"/>
                          </a:solidFill>
                        </a:rPr>
                        <a:t>Байракова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 Светлана Александровна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МБОУ СШ № 34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Советский,</a:t>
                      </a:r>
                    </a:p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ОМО «Солнечный»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Белякова Наталья Викторовна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МБОУ СШ № 144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ОМО «Зелёная роща»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2"/>
                          </a:solidFill>
                        </a:rPr>
                        <a:t>Кубаева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 Римма </a:t>
                      </a:r>
                      <a:r>
                        <a:rPr lang="ru-RU" sz="1400" dirty="0" err="1" smtClean="0">
                          <a:solidFill>
                            <a:schemeClr val="tx2"/>
                          </a:solidFill>
                        </a:rPr>
                        <a:t>Булатовна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МБОУ СШ № 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ОМО «</a:t>
                      </a:r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Взлётка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2"/>
                          </a:solidFill>
                        </a:rPr>
                        <a:t>Стафоркина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 Наталья Владиславовна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МБОУ СШ № 145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ОМО «Северный»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2"/>
                          </a:solidFill>
                        </a:rPr>
                        <a:t>Суздалева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 Людмила Дмитриевна 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МБОУ СШ № 18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53062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39969"/>
            <a:ext cx="7886700" cy="1512277"/>
          </a:xfrm>
        </p:spPr>
        <p:txBody>
          <a:bodyPr>
            <a:noAutofit/>
          </a:bodyPr>
          <a:lstStyle/>
          <a:p>
            <a:r>
              <a:rPr lang="ru-RU" sz="2000" b="1" u="sng" dirty="0" smtClean="0"/>
              <a:t>Методическая</a:t>
            </a:r>
            <a:r>
              <a:rPr lang="ru-RU" sz="2000" b="1" dirty="0" smtClean="0"/>
              <a:t> </a:t>
            </a:r>
            <a:r>
              <a:rPr lang="ru-RU" sz="2000" b="1" u="sng" dirty="0" smtClean="0"/>
              <a:t>тема</a:t>
            </a:r>
            <a:r>
              <a:rPr lang="ru-RU" sz="2000" b="1" dirty="0" smtClean="0"/>
              <a:t>: </a:t>
            </a:r>
            <a:br>
              <a:rPr lang="ru-RU" sz="2000" b="1" dirty="0" smtClean="0"/>
            </a:br>
            <a:r>
              <a:rPr lang="ru-RU" sz="2000" b="1" dirty="0" smtClean="0"/>
              <a:t>Формирование </a:t>
            </a:r>
            <a:r>
              <a:rPr lang="ru-RU" sz="2000" b="1" dirty="0"/>
              <a:t>функциональной грамотности обучающихся, как условие реализации Концепции географического образования в Российской Федерации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u="sng" dirty="0" smtClean="0"/>
              <a:t>Задачи:</a:t>
            </a:r>
          </a:p>
          <a:p>
            <a:pPr lvl="0"/>
            <a:r>
              <a:rPr lang="ru-RU" sz="1600" dirty="0"/>
              <a:t>Выделить ключевые вопросы функциональной грамотности, как основу практико-ориентированного обучения географии. </a:t>
            </a:r>
          </a:p>
          <a:p>
            <a:pPr lvl="0"/>
            <a:r>
              <a:rPr lang="ru-RU" sz="1600" dirty="0"/>
              <a:t>Способствовать поддержке способных и интересующихся географией школьников. Обеспечить участие школьников в мероприятиях по географии на базе образовательных организаций и  учреждений дополнительного образования, творческих организаций, районных и городских библиотек. </a:t>
            </a:r>
          </a:p>
          <a:p>
            <a:pPr lvl="0"/>
            <a:r>
              <a:rPr lang="ru-RU" sz="1600" dirty="0"/>
              <a:t>Изучить проблемы профессиональных интересов учителей географии города по формированию функциональной грамотности обучающихся. Осуществлять обмен опытом учителей географии на тематических семинарах, мастер-классах, конференциях в рамках РМО, ОМО, ГМО.</a:t>
            </a:r>
          </a:p>
          <a:p>
            <a:pPr lvl="0"/>
            <a:r>
              <a:rPr lang="ru-RU" sz="1600" dirty="0"/>
              <a:t>Осуществить совместные проекты учителей и школьников с Красноярским отделением РГО, направленные на практические виды деятельности изучения географии своего края, местности.</a:t>
            </a:r>
          </a:p>
          <a:p>
            <a:pPr marL="0" indent="0">
              <a:buNone/>
            </a:pPr>
            <a:endParaRPr lang="ru-RU" sz="1600" u="sng" dirty="0"/>
          </a:p>
        </p:txBody>
      </p:sp>
    </p:spTree>
    <p:extLst>
      <p:ext uri="{BB962C8B-B14F-4D97-AF65-F5344CB8AC3E}">
        <p14:creationId xmlns:p14="http://schemas.microsoft.com/office/powerpoint/2010/main" xmlns="" val="72043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u="sng" dirty="0" smtClean="0"/>
              <a:t>Задача:</a:t>
            </a:r>
            <a:r>
              <a:rPr lang="ru-RU" sz="2000" b="1" dirty="0" smtClean="0"/>
              <a:t> Выделить </a:t>
            </a:r>
            <a:r>
              <a:rPr lang="ru-RU" sz="2000" b="1" dirty="0"/>
              <a:t>ключевые вопросы функциональной грамотности, как основу практико-ориентированного обучения </a:t>
            </a:r>
            <a:r>
              <a:rPr lang="ru-RU" sz="2000" b="1" dirty="0" smtClean="0"/>
              <a:t>географии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Что такое функциональная грамотность?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- способность </a:t>
            </a:r>
            <a:r>
              <a:rPr lang="ru-RU" sz="2000" dirty="0"/>
              <a:t>использовать все постоянно приобретаемые в жизни знания, умения и навыки для решения жизненных задач в различных сферах человеческой деятельности, общения и социальных отношений.</a:t>
            </a:r>
          </a:p>
          <a:p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Что такое функциональная географическая грамотность?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smtClean="0"/>
              <a:t>- наличие </a:t>
            </a:r>
            <a:r>
              <a:rPr lang="ru-RU" sz="2000" dirty="0"/>
              <a:t>знаний в области географии, степень владения человеком навыками понимания и ориентирования в пространстве. </a:t>
            </a:r>
          </a:p>
        </p:txBody>
      </p:sp>
    </p:spTree>
    <p:extLst>
      <p:ext uri="{BB962C8B-B14F-4D97-AF65-F5344CB8AC3E}">
        <p14:creationId xmlns:p14="http://schemas.microsoft.com/office/powerpoint/2010/main" xmlns="" val="59258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В рамках решения  этой задачи проводился опрос учителей по вопросам</a:t>
            </a:r>
            <a:r>
              <a:rPr lang="ru-RU" sz="2000" b="1" dirty="0"/>
              <a:t> </a:t>
            </a:r>
            <a:r>
              <a:rPr lang="ru-RU" sz="2000" b="1" dirty="0" smtClean="0"/>
              <a:t>практической направленности обучения географии</a:t>
            </a:r>
            <a:endParaRPr lang="ru-RU" sz="2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0105" y="1732524"/>
            <a:ext cx="5289695" cy="3179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63207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Задания практического характера в проверочных работах: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Доля практических заданий в проверочных работах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endParaRPr lang="ru-RU" sz="20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77226810"/>
              </p:ext>
            </p:extLst>
          </p:nvPr>
        </p:nvGraphicFramePr>
        <p:xfrm>
          <a:off x="5310554" y="2532184"/>
          <a:ext cx="2989385" cy="242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696919862"/>
              </p:ext>
            </p:extLst>
          </p:nvPr>
        </p:nvGraphicFramePr>
        <p:xfrm>
          <a:off x="628650" y="1863969"/>
          <a:ext cx="3697165" cy="3141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8770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Деятельность учащихся при выполнении практических работ:</a:t>
            </a: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93737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Предпочтения  учащимися видов деятельности при выполнении практических заданий</a:t>
            </a: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9238019"/>
              </p:ext>
            </p:extLst>
          </p:nvPr>
        </p:nvGraphicFramePr>
        <p:xfrm>
          <a:off x="628650" y="1430215"/>
          <a:ext cx="7886700" cy="4232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33493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579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Формы работы ГМО, РМО, ОМО</a:t>
            </a:r>
            <a:endParaRPr lang="ru-RU" sz="20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7201175"/>
              </p:ext>
            </p:extLst>
          </p:nvPr>
        </p:nvGraphicFramePr>
        <p:xfrm>
          <a:off x="628650" y="1148863"/>
          <a:ext cx="7886700" cy="461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21082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FFFFFF"/>
      </a:dk1>
      <a:lt1>
        <a:sysClr val="window" lastClr="FFFFFF"/>
      </a:lt1>
      <a:dk2>
        <a:srgbClr val="39302A"/>
      </a:dk2>
      <a:lt2>
        <a:srgbClr val="E5DEDB"/>
      </a:lt2>
      <a:accent1>
        <a:srgbClr val="FFDF6A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1249</TotalTime>
  <Words>731</Words>
  <Application>Microsoft Office PowerPoint</Application>
  <PresentationFormat>Экран (4:3)</PresentationFormat>
  <Paragraphs>187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Городское методическое объединение учителей географии </vt:lpstr>
      <vt:lpstr>Структура ГМО учителей географии</vt:lpstr>
      <vt:lpstr>Методическая тема:  Формирование функциональной грамотности обучающихся, как условие реализации Концепции географического образования в Российской Федерации </vt:lpstr>
      <vt:lpstr>Задача: Выделить ключевые вопросы функциональной грамотности, как основу практико-ориентированного обучения географии </vt:lpstr>
      <vt:lpstr>В рамках решения  этой задачи проводился опрос учителей по вопросам практической направленности обучения географии</vt:lpstr>
      <vt:lpstr>Задания практического характера в проверочных работах:</vt:lpstr>
      <vt:lpstr>Деятельность учащихся при выполнении практических работ:</vt:lpstr>
      <vt:lpstr>Предпочтения  учащимися видов деятельности при выполнении практических заданий</vt:lpstr>
      <vt:lpstr>Формы работы ГМО, РМО, ОМО</vt:lpstr>
      <vt:lpstr>Участие в конкурсах учителей</vt:lpstr>
      <vt:lpstr>Результаты участия школьников в конкурсных мероприятиях Муниципальный этап Всероссийской Олимпиады по географии  </vt:lpstr>
      <vt:lpstr>«Прирост» географических знаний учащихся при проведении внеурочной работы на примере городской эколого-краеведческой игры «Мой край – сокровище Сибири»</vt:lpstr>
      <vt:lpstr>Динамика прироста знаний об отдельных  географических объектах </vt:lpstr>
      <vt:lpstr>Динамика прироста знаний об отдельных  географических объектах </vt:lpstr>
      <vt:lpstr> Результаты проведения Всероссийских проверочных работ  ВПР) в 6 классах (Информационно-аналитический сборник  «Красноярский стандарт качества образования»  2017-2019 гг.) </vt:lpstr>
      <vt:lpstr> Степень соответствия оценок,  полученных за ВПР, отметкам по журналу в 2019 году (Информационно-аналитический сборник  «Красноярский стандарт качества образования»  2017-2019 гг.) </vt:lpstr>
      <vt:lpstr>К  числу  проблем в работе ГМО и РМО следует отнести: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Инна</dc:creator>
  <cp:lastModifiedBy>metodist</cp:lastModifiedBy>
  <cp:revision>55</cp:revision>
  <dcterms:created xsi:type="dcterms:W3CDTF">2014-10-27T10:43:41Z</dcterms:created>
  <dcterms:modified xsi:type="dcterms:W3CDTF">2020-08-24T08:03:46Z</dcterms:modified>
</cp:coreProperties>
</file>