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Proxima Nova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9" roundtripDataSignature="AMtx7mjlkrArXaxBXTiFWADIzvcEuNNMf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3" name="Алиса Бедарева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B2662B2-5038-4C55-A88A-47C70371B411}">
  <a:tblStyle styleId="{3B2662B2-5038-4C55-A88A-47C70371B41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F166FE14-49C7-402B-A1AE-03091F8AEC27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ProximaNova-bold.fntdata"/><Relationship Id="rId25" Type="http://schemas.openxmlformats.org/officeDocument/2006/relationships/font" Target="fonts/ProximaNova-regular.fntdata"/><Relationship Id="rId28" Type="http://schemas.openxmlformats.org/officeDocument/2006/relationships/font" Target="fonts/ProximaNova-boldItalic.fntdata"/><Relationship Id="rId27" Type="http://schemas.openxmlformats.org/officeDocument/2006/relationships/font" Target="fonts/ProximaNova-italic.fnt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customschemas.google.com/relationships/presentationmetadata" Target="meta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06-28T14:06:27.521">
    <p:pos x="10" y="10"/>
    <p:text/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YK9EQ3s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1-06-28T12:29:01.540">
    <p:pos x="4309" y="156"/>
    <p:text>заголовок слайда:  критерии и показатели сформированности  СК обучающихся в началньой школе (по Н.Н. Ефремовой)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M5T3L98"/>
      </p:ext>
    </p:extLst>
  </p:cm>
  <p:cm authorId="0" idx="3" dt="2021-06-28T12:30:52.545">
    <p:pos x="10" y="10"/>
    <p:text>это убрать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M5T3L-A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14f0129b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ge14f0129b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270eef82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270eef82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3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3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idx="1" type="subTitle"/>
          </p:nvPr>
        </p:nvSpPr>
        <p:spPr>
          <a:xfrm>
            <a:off x="121200" y="157080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ИСПОЛЬЗОВАНИЕ ОНЛАЙН-РЕСУРСОВ ДЛЯ ФОРМИРОВАНИЯ СОЦИОКУЛЬТУРНОЙ КОМПЕТЕНЦИИ ОБУЧАЮЩИХСЯ НА УРОКАХ АНГЛИЙСКОГО ЯЗЫКА В НАЧАЛЬНОЙ ШКОЛЕ 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ru" sz="1420">
                <a:solidFill>
                  <a:srgbClr val="6161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Выполнила: Тимошенко Т.Г.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Google Shape;108;p16"/>
          <p:cNvGraphicFramePr/>
          <p:nvPr/>
        </p:nvGraphicFramePr>
        <p:xfrm>
          <a:off x="1336775" y="80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{3B2662B2-5038-4C55-A88A-47C70371B411}</a:tableStyleId>
              </a:tblPr>
              <a:tblGrid>
                <a:gridCol w="1122650"/>
                <a:gridCol w="1122650"/>
                <a:gridCol w="1122650"/>
                <a:gridCol w="1122650"/>
                <a:gridCol w="1122650"/>
              </a:tblGrid>
              <a:tr h="3079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Группы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Уровни сформированности СК обучающихся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hMerge="1"/>
                <a:tc hMerge="1"/>
                <a:tc hMerge="1"/>
              </a:tr>
              <a:tr h="7557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Низкий (кол-во обучающихся) / %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Средний (кол-во обучающихся) / %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Высокий (кол-во обучающихся) / %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Общее кол-во обучающихся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273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ЭГ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 / 50%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 / 33,33%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/16, 67%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273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КГ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 / 50%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 / 42, 86%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/ 7,14%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900" y="1924125"/>
            <a:ext cx="4719600" cy="291457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585297" y="4693275"/>
            <a:ext cx="782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Уровни сформированности СК обучающихся до проведения опытно-экспериментальной работы </a:t>
            </a:r>
            <a:endParaRPr b="0" i="0" sz="1000" u="none" cap="none" strike="noStrike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Google Shape;115;p17"/>
          <p:cNvGraphicFramePr/>
          <p:nvPr/>
        </p:nvGraphicFramePr>
        <p:xfrm>
          <a:off x="1350950" y="48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{3B2662B2-5038-4C55-A88A-47C70371B411}</a:tableStyleId>
              </a:tblPr>
              <a:tblGrid>
                <a:gridCol w="1151900"/>
                <a:gridCol w="1151900"/>
                <a:gridCol w="1151900"/>
                <a:gridCol w="1151900"/>
                <a:gridCol w="1151900"/>
              </a:tblGrid>
              <a:tr h="3467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Группы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Уровни сформированности СК обучающихся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hMerge="1"/>
                <a:tc hMerge="1"/>
                <a:tc hMerge="1"/>
              </a:tr>
              <a:tr h="3048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Низкий (кол-во обучающихся) / %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Средний (кол-во обучающихся) / %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Высокий (кол-во обучающихся) / %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Общее кол-во обучающихся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ЭГ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/ 8,3%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 / 25%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 /66,66%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КГ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/ 14,28%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 / 42, 85%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 / 42,85%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id="116" name="Google Shape;1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8400" y="2043100"/>
            <a:ext cx="4427625" cy="272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672850" y="4693275"/>
            <a:ext cx="790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Уровни сформированности СК обучающихся после проведения опытно-экспериментальной работы </a:t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/>
        </p:nvSpPr>
        <p:spPr>
          <a:xfrm>
            <a:off x="10125" y="4550325"/>
            <a:ext cx="858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Результаты диагностирования уровней сформированности СК у обучающихся </a:t>
            </a:r>
            <a:endParaRPr b="0" i="0" sz="1400" u="none" cap="none" strike="noStrike">
              <a:solidFill>
                <a:srgbClr val="2027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23" name="Google Shape;123;p18"/>
          <p:cNvGraphicFramePr/>
          <p:nvPr/>
        </p:nvGraphicFramePr>
        <p:xfrm>
          <a:off x="1377951" y="754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{F166FE14-49C7-402B-A1AE-03091F8AEC27}</a:tableStyleId>
              </a:tblPr>
              <a:tblGrid>
                <a:gridCol w="1209700"/>
                <a:gridCol w="1018350"/>
                <a:gridCol w="947150"/>
                <a:gridCol w="1203425"/>
                <a:gridCol w="1194175"/>
              </a:tblGrid>
              <a:tr h="2449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 проведения ОЭР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После проведения ОЭР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449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КГ до ОЭР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ЭГ до ОЭР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КГ после ОЭР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ЭГ после ОЭР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3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Низкий уровень СК (кол-во обучающихся) / %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7/50%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6/50%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2/14,28%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1/ 8,3%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Средний уровень СК (кол-во обучающихся) / %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6/ 42, 86%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4/33,33%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6/42,85%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3/25%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3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Высокий уровень СК (кол-во обучающихся) / %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1/7,14%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2/16,67%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6/42,85%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8/66,66%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/>
        </p:nvSpPr>
        <p:spPr>
          <a:xfrm>
            <a:off x="151000" y="453000"/>
            <a:ext cx="8569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ru" sz="2800" u="none" cap="none" strike="noStrike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Выводы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151000" y="1464225"/>
            <a:ext cx="73332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Таким образом результаты опытно-экспериментальной работы подтверждают, что уровень сформированности социокультурной компетенции обучающихся младшей школы в экспериментальной группе выше, чем в контрольной, что свидетельствует об эффективности проведенной работы. Полученные результаты стали возможными благодаря внедрению разработанного нами комплекса  упражнений с использованием онлайн-ресурсов(</a:t>
            </a:r>
            <a:r>
              <a:rPr b="0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Kahoot, Quizlet, LearningApps</a:t>
            </a:r>
            <a:r>
              <a:rPr b="0" i="0" lang="ru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b="0" i="0" sz="1600" u="none" cap="none" strike="noStrik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60" name="Google Shape;60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Социокультурная компетенция -  знание о том, что язык может быть средством передачи культурного опыта страны, отражением исторических изменений, а также знание норм речевого поведения в зависимости от коммуникативной ситуации.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И.Л. Бим </a:t>
            </a:r>
            <a:endParaRPr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Содержание социокультурной компетенции: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социолингвистический компонент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общекультурный компонент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страноведческий  компонент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предметный компонент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И.Л. Бим</a:t>
            </a:r>
            <a:endParaRPr i="1"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14f0129b2_0_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Онлайн-ресурсы — это текстовые, аудиовизуальные материалы по различной тематике, направленные на формирование иноязычной коммуникативной компетенции и развитие коммуникативно-когнитивных умений обучающихся осуществлять поиск, отбор, классификацию, анализ и обобщение информации»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П. В. Сысоев, М. Н. Евстигнеев </a:t>
            </a:r>
            <a:endParaRPr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/>
          <p:nvPr/>
        </p:nvSpPr>
        <p:spPr>
          <a:xfrm>
            <a:off x="4369625" y="1349575"/>
            <a:ext cx="37077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Используемые онлайн-ресурсы для формирования социокультурной компетенции у обучающихся начальной школы</a:t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1400"/>
              <a:buFont typeface="Times New Roman"/>
              <a:buChar char="●"/>
            </a:pPr>
            <a:r>
              <a:rPr b="0" i="0" lang="ru" sz="1400" u="none" cap="none" strike="noStrike">
                <a:solidFill>
                  <a:srgbClr val="20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Kahoot </a:t>
            </a:r>
            <a:endParaRPr b="0" i="0" sz="1400" u="none" cap="none" strike="noStrike">
              <a:solidFill>
                <a:srgbClr val="2027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1400"/>
              <a:buFont typeface="Times New Roman"/>
              <a:buChar char="●"/>
            </a:pPr>
            <a:r>
              <a:rPr b="0" i="0" lang="ru" sz="1400" u="none" cap="none" strike="noStrike">
                <a:solidFill>
                  <a:srgbClr val="20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Quizlet</a:t>
            </a:r>
            <a:endParaRPr b="0" i="0" sz="1400" u="none" cap="none" strike="noStrike">
              <a:solidFill>
                <a:srgbClr val="2027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1400"/>
              <a:buFont typeface="Times New Roman"/>
              <a:buChar char="●"/>
            </a:pPr>
            <a:r>
              <a:rPr b="0" i="0" lang="ru" sz="1400" u="none" cap="none" strike="noStrike">
                <a:solidFill>
                  <a:srgbClr val="20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LearningApps</a:t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7" name="Google Shape;77;p10"/>
          <p:cNvPicPr preferRelativeResize="0"/>
          <p:nvPr/>
        </p:nvPicPr>
        <p:blipFill rotWithShape="1">
          <a:blip r:embed="rId3">
            <a:alphaModFix/>
          </a:blip>
          <a:srcRect b="0" l="8529" r="4874" t="0"/>
          <a:stretch/>
        </p:blipFill>
        <p:spPr>
          <a:xfrm>
            <a:off x="207400" y="65800"/>
            <a:ext cx="2670474" cy="150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7400" y="1628725"/>
            <a:ext cx="2699850" cy="17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0"/>
          <p:cNvPicPr preferRelativeResize="0"/>
          <p:nvPr/>
        </p:nvPicPr>
        <p:blipFill rotWithShape="1">
          <a:blip r:embed="rId5">
            <a:alphaModFix/>
          </a:blip>
          <a:srcRect b="17660" l="0" r="0" t="0"/>
          <a:stretch/>
        </p:blipFill>
        <p:spPr>
          <a:xfrm>
            <a:off x="141625" y="3433600"/>
            <a:ext cx="2765625" cy="17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1"/>
          <p:cNvPicPr preferRelativeResize="0"/>
          <p:nvPr/>
        </p:nvPicPr>
        <p:blipFill rotWithShape="1">
          <a:blip r:embed="rId3">
            <a:alphaModFix/>
          </a:blip>
          <a:srcRect b="14453" l="17607" r="18913" t="7960"/>
          <a:stretch/>
        </p:blipFill>
        <p:spPr>
          <a:xfrm>
            <a:off x="1744200" y="551450"/>
            <a:ext cx="5388800" cy="368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2"/>
          <p:cNvPicPr preferRelativeResize="0"/>
          <p:nvPr/>
        </p:nvPicPr>
        <p:blipFill rotWithShape="1">
          <a:blip r:embed="rId3">
            <a:alphaModFix/>
          </a:blip>
          <a:srcRect b="11694" l="0" r="0" t="7930"/>
          <a:stretch/>
        </p:blipFill>
        <p:spPr>
          <a:xfrm>
            <a:off x="356400" y="141575"/>
            <a:ext cx="4050974" cy="227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5825" y="2666125"/>
            <a:ext cx="3956251" cy="242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5001" y="144900"/>
            <a:ext cx="3956251" cy="226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12270eef82f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750" y="191375"/>
            <a:ext cx="4139476" cy="279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12270eef82f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0201" y="2262725"/>
            <a:ext cx="4208975" cy="2880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Google Shape;102;p15"/>
          <p:cNvGraphicFramePr/>
          <p:nvPr/>
        </p:nvGraphicFramePr>
        <p:xfrm>
          <a:off x="803600" y="930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{3B2662B2-5038-4C55-A88A-47C70371B411}</a:tableStyleId>
              </a:tblPr>
              <a:tblGrid>
                <a:gridCol w="1950850"/>
                <a:gridCol w="3750175"/>
              </a:tblGrid>
              <a:tr h="300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Критерии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Показатели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358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Когнитивный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Знание о национально-культурных особенностях страны изучаемого языка, знание о культуре родной страны, а именно: знание названий стран изучаемого языка, некоторых литературных персонажей известных детских произведений, сюжетов некоторых популярных сказок, небольших произведений детского фольклора (стихов, песен).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535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Поведенческий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Сформированность основных социокультурных умений, способность к коммуникативному партнерству: умение написать поздравительную открытку, письма с опорой на образец; умение вести элементарный диалог этикетного характера, диалог-расспрос и диалог-побуждение, соблюдая элементарные нормы речевого этикета</a:t>
                      </a: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47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Оценочно-эмоциональный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Проявление толерантности и эмпатии, мотивация к овладению социокультурной компетенцией.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103" name="Google Shape;103;p15"/>
          <p:cNvSpPr txBox="1"/>
          <p:nvPr/>
        </p:nvSpPr>
        <p:spPr>
          <a:xfrm>
            <a:off x="-53825" y="431925"/>
            <a:ext cx="7518900" cy="7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" sz="1600" u="none" cap="none" strike="noStrike">
                <a:solidFill>
                  <a:srgbClr val="3C40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Критерии и показатели сформированности СК обучающихся в начальной школе (по Н.Н. Ефремовой)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