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94" r:id="rId4"/>
    <p:sldId id="295" r:id="rId5"/>
    <p:sldId id="261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35B078-87D6-4EBA-BA6B-2B91CFD46DE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627780-6926-4C1C-8444-7EFBEFD0D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«По большому счету, мы учим иностранный язык не для того, чтобы уметь объясняться с иностранцами, а для того, чтобы понять другие культуры, другие народы, чтобы открыть для себя мир и почувствовать, что все в нем взаимосвязано и взаимозависимо»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/>
              <a:t>   Тьерри </a:t>
            </a:r>
            <a:r>
              <a:rPr lang="ru-RU" i="1" dirty="0" err="1" smtClean="0"/>
              <a:t>Какуридис</a:t>
            </a:r>
            <a:r>
              <a:rPr lang="ru-RU" i="1" dirty="0" smtClean="0"/>
              <a:t>,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   преподаватель французского университета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лингвистического анализа</a:t>
            </a:r>
            <a:endParaRPr lang="ru-RU" dirty="0"/>
          </a:p>
        </p:txBody>
      </p:sp>
      <p:pic>
        <p:nvPicPr>
          <p:cNvPr id="6146" name="Picture 2" descr="https://image.shutterstock.com/image-vector/working-on-revaluation-table-littered-260nw-5611928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"/>
          <a:stretch/>
        </p:blipFill>
        <p:spPr bwMode="auto">
          <a:xfrm>
            <a:off x="755576" y="1916832"/>
            <a:ext cx="66207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Понятие лингвокультурологического комментария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Лингвокультурологический комментарий </a:t>
            </a:r>
            <a:r>
              <a:rPr lang="ru-RU" dirty="0" smtClean="0"/>
              <a:t>представляет собой справку о той или иной реалии, поясняя что это такое. Источниками такого комментария могут служить справочники, энциклопедии, словари. Однако составители таких комментариев зачастую сокращают и упрощают полученную информацию, делают ее доступной для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лингвокультурологического комментария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1"/>
            <a:ext cx="4690864" cy="46700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Журнал </a:t>
            </a:r>
            <a:r>
              <a:rPr lang="en-US" dirty="0" smtClean="0"/>
              <a:t>Okapi</a:t>
            </a:r>
            <a:r>
              <a:rPr lang="ru-RU" dirty="0" smtClean="0"/>
              <a:t>: французский журнал, выходящий раз в два месяца, печатаемый с 1971 года. Этот журнал ориентирован на аудиторию учеников колледжа (10-15 лет). Публикует в основном статьи, на «</a:t>
            </a:r>
            <a:r>
              <a:rPr lang="ru-RU" dirty="0" err="1" smtClean="0"/>
              <a:t>тинейджерские</a:t>
            </a:r>
            <a:r>
              <a:rPr lang="ru-RU" dirty="0" smtClean="0"/>
              <a:t>» темы, «переписки» читателей журнала и комиксы.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288978" cy="259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Дидактизация</a:t>
            </a:r>
            <a:r>
              <a:rPr lang="ru-RU" dirty="0" smtClean="0"/>
              <a:t>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</a:t>
            </a:r>
            <a:r>
              <a:rPr lang="ru-RU" dirty="0" err="1" smtClean="0"/>
              <a:t>идактизация</a:t>
            </a:r>
            <a:r>
              <a:rPr lang="ru-RU" dirty="0" smtClean="0"/>
              <a:t> </a:t>
            </a:r>
            <a:r>
              <a:rPr lang="ru-RU" dirty="0"/>
              <a:t>текста – не есть его адаптация, текст остается </a:t>
            </a:r>
            <a:r>
              <a:rPr lang="ru-RU" dirty="0" smtClean="0"/>
              <a:t>аутентичен, а это </a:t>
            </a:r>
            <a:r>
              <a:rPr lang="ru-RU" dirty="0"/>
              <a:t>его обработка в трех планах: лингвистическом, образовательно-развивающем и личностном.</a:t>
            </a:r>
          </a:p>
          <a:p>
            <a:endParaRPr lang="ru-RU" dirty="0"/>
          </a:p>
        </p:txBody>
      </p:sp>
      <p:pic>
        <p:nvPicPr>
          <p:cNvPr id="8194" name="Picture 2" descr="didaktika_1370288004.jpg (320×2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384376" cy="24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7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 тексте нужно </a:t>
            </a:r>
            <a:r>
              <a:rPr lang="ru-RU" dirty="0" err="1" smtClean="0"/>
              <a:t>дидактизировать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Неизвестные имена </a:t>
            </a:r>
            <a:r>
              <a:rPr lang="ru-RU" dirty="0" smtClean="0"/>
              <a:t>собственные</a:t>
            </a:r>
          </a:p>
          <a:p>
            <a:pPr lvl="0"/>
            <a:r>
              <a:rPr lang="ru-RU" dirty="0" smtClean="0"/>
              <a:t>Недоступные </a:t>
            </a:r>
            <a:r>
              <a:rPr lang="ru-RU" dirty="0"/>
              <a:t>учащемуся слова и выражения </a:t>
            </a:r>
            <a:endParaRPr lang="ru-RU" dirty="0" smtClean="0"/>
          </a:p>
          <a:p>
            <a:pPr lvl="0"/>
            <a:r>
              <a:rPr lang="ru-RU" dirty="0" smtClean="0"/>
              <a:t>Слова </a:t>
            </a:r>
            <a:r>
              <a:rPr lang="ru-RU" dirty="0"/>
              <a:t>и выражения, отличные по окрашенности в данном конкретном тексте от привычного;</a:t>
            </a:r>
          </a:p>
          <a:p>
            <a:pPr lvl="0"/>
            <a:r>
              <a:rPr lang="ru-RU" dirty="0" err="1"/>
              <a:t>Лингвокультурологические</a:t>
            </a:r>
            <a:r>
              <a:rPr lang="ru-RU" dirty="0"/>
              <a:t> </a:t>
            </a:r>
            <a:r>
              <a:rPr lang="ru-RU" dirty="0" smtClean="0"/>
              <a:t>реалии</a:t>
            </a:r>
          </a:p>
          <a:p>
            <a:pPr lvl="0"/>
            <a:r>
              <a:rPr lang="ru-RU" dirty="0" smtClean="0"/>
              <a:t>Информация </a:t>
            </a:r>
            <a:r>
              <a:rPr lang="ru-RU" dirty="0"/>
              <a:t>образовательного </a:t>
            </a:r>
            <a:r>
              <a:rPr lang="ru-RU" dirty="0" smtClean="0"/>
              <a:t>характера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86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дидактизации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Использование визуальных </a:t>
            </a:r>
            <a:r>
              <a:rPr lang="ru-RU" dirty="0" smtClean="0"/>
              <a:t>средств;</a:t>
            </a:r>
            <a:endParaRPr lang="ru-RU" dirty="0"/>
          </a:p>
          <a:p>
            <a:pPr lvl="0"/>
            <a:r>
              <a:rPr lang="ru-RU" dirty="0"/>
              <a:t>Снятие трудностей: лингвистических, культурологических и образных;</a:t>
            </a:r>
          </a:p>
          <a:p>
            <a:pPr lvl="0"/>
            <a:r>
              <a:rPr lang="ru-RU" dirty="0"/>
              <a:t>Продумывание вопросов для объяснения заголовка, иллюстраций;</a:t>
            </a:r>
          </a:p>
          <a:p>
            <a:pPr lvl="0"/>
            <a:r>
              <a:rPr lang="ru-RU" dirty="0"/>
              <a:t>Систематизация ключевых слов (структур) – справа или под текстом;</a:t>
            </a:r>
          </a:p>
          <a:p>
            <a:pPr lvl="0"/>
            <a:r>
              <a:rPr lang="ru-RU" dirty="0"/>
              <a:t>Пояснения «справа» - пометки на полях, создающие эффект присутствия учителя в тексте. Это могут быть своего рода размышления, вопросы, средства реагирования учителя на содержание фрагмента, абзаца и т.д.;</a:t>
            </a:r>
          </a:p>
          <a:p>
            <a:pPr lvl="0"/>
            <a:r>
              <a:rPr lang="ru-RU" dirty="0"/>
              <a:t>Дача подстрочных или же надстрочных переводов;</a:t>
            </a:r>
          </a:p>
          <a:p>
            <a:pPr lvl="0"/>
            <a:r>
              <a:rPr lang="ru-RU" dirty="0"/>
              <a:t>Формирование экспозиции к тексту и речемыслительной установки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0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риентировочно-мотивационный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ервично-рецептивный</a:t>
            </a:r>
          </a:p>
          <a:p>
            <a:r>
              <a:rPr lang="ru-RU" dirty="0" smtClean="0"/>
              <a:t>Аналитический</a:t>
            </a:r>
          </a:p>
          <a:p>
            <a:r>
              <a:rPr lang="ru-RU" dirty="0" smtClean="0"/>
              <a:t>Вторично-рецептивный (факультативный)</a:t>
            </a:r>
          </a:p>
          <a:p>
            <a:r>
              <a:rPr lang="ru-RU" dirty="0" smtClean="0"/>
              <a:t>Собственно-репродуктивный</a:t>
            </a:r>
          </a:p>
          <a:p>
            <a:r>
              <a:rPr lang="ru-RU" dirty="0" smtClean="0"/>
              <a:t>Продуктивный</a:t>
            </a:r>
          </a:p>
          <a:p>
            <a:r>
              <a:rPr lang="ru-RU" dirty="0" smtClean="0"/>
              <a:t>Рефлексия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37092"/>
            <a:ext cx="4125644" cy="26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3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Лингвокультурологический</a:t>
            </a:r>
            <a:r>
              <a:rPr lang="ru-RU" dirty="0" smtClean="0"/>
              <a:t> комментарий должен быть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Доступным</a:t>
            </a:r>
          </a:p>
          <a:p>
            <a:pPr lvl="0"/>
            <a:r>
              <a:rPr lang="ru-RU" dirty="0" smtClean="0"/>
              <a:t>Личностно-направленным</a:t>
            </a:r>
          </a:p>
          <a:p>
            <a:pPr lvl="0"/>
            <a:r>
              <a:rPr lang="ru-RU" dirty="0" smtClean="0"/>
              <a:t>Информативным</a:t>
            </a:r>
          </a:p>
          <a:p>
            <a:pPr lvl="0"/>
            <a:r>
              <a:rPr lang="ru-RU" dirty="0" smtClean="0"/>
              <a:t>Красочным</a:t>
            </a:r>
          </a:p>
          <a:p>
            <a:pPr lvl="0"/>
            <a:r>
              <a:rPr lang="ru-RU" dirty="0" smtClean="0"/>
              <a:t>Лаконичным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44" y="3212976"/>
            <a:ext cx="4684486" cy="31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7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5720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Дидактизация</a:t>
            </a:r>
            <a:r>
              <a:rPr lang="ru-RU" dirty="0" smtClean="0"/>
              <a:t> текста как способ формирования читательской грамотности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500570"/>
            <a:ext cx="6400800" cy="1752600"/>
          </a:xfrm>
        </p:spPr>
        <p:txBody>
          <a:bodyPr/>
          <a:lstStyle/>
          <a:p>
            <a:r>
              <a:rPr lang="ru-RU" dirty="0" err="1" smtClean="0"/>
              <a:t>Рыженкова</a:t>
            </a:r>
            <a:r>
              <a:rPr lang="ru-RU" dirty="0" smtClean="0"/>
              <a:t> Дарья</a:t>
            </a:r>
          </a:p>
          <a:p>
            <a:r>
              <a:rPr lang="ru-RU" dirty="0" smtClean="0"/>
              <a:t>Геннадьевна</a:t>
            </a:r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МАОУ СШ 137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текста для </a:t>
            </a:r>
            <a:r>
              <a:rPr lang="ru-RU" dirty="0" err="1" smtClean="0"/>
              <a:t>дидактизации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Наличие культурологической </a:t>
            </a:r>
            <a:r>
              <a:rPr lang="ru-RU" dirty="0" smtClean="0"/>
              <a:t>информации.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Информативность </a:t>
            </a:r>
            <a:r>
              <a:rPr lang="ru-RU" dirty="0"/>
              <a:t>(полезность). </a:t>
            </a:r>
          </a:p>
        </p:txBody>
      </p:sp>
      <p:pic>
        <p:nvPicPr>
          <p:cNvPr id="1028" name="Picture 4" descr="https://upload.wikimedia.org/wikipedia/ru/0/02/Text_Publishers_log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28398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страшнее – языковой или культурный?</a:t>
            </a:r>
            <a:endParaRPr lang="ru-RU" dirty="0"/>
          </a:p>
        </p:txBody>
      </p:sp>
      <p:pic>
        <p:nvPicPr>
          <p:cNvPr id="2050" name="Picture 2" descr="how-to-overcome-language-barrier-1.png (600×35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1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Аутентичный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ru-RU" dirty="0" smtClean="0"/>
              <a:t>Под </a:t>
            </a:r>
            <a:r>
              <a:rPr lang="ru-RU" b="1" dirty="0" smtClean="0"/>
              <a:t>аутентичным текстом </a:t>
            </a:r>
            <a:r>
              <a:rPr lang="ru-RU" dirty="0" smtClean="0"/>
              <a:t>(от греч. </a:t>
            </a:r>
            <a:r>
              <a:rPr lang="ru-RU" dirty="0" err="1" smtClean="0"/>
              <a:t>authentikos</a:t>
            </a:r>
            <a:r>
              <a:rPr lang="ru-RU" dirty="0" smtClean="0"/>
              <a:t> — подлинный) – текст какого-либо художественного и нехудожественного текста (официального документа, газетной статьи, научной прозы), соответствующий по содержанию тексту на другом языке и имеющий одинаковую с ним силу.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Филологический способ обработки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6936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b="1" dirty="0" smtClean="0"/>
              <a:t>филологическом способе </a:t>
            </a:r>
            <a:r>
              <a:rPr lang="ru-RU" dirty="0" smtClean="0"/>
              <a:t>страноведческая информация представляет собой краткое упоминание о той или иной реалии, которая может быть как в форме отдельного комментария, данного к тексту, либо как фраза, находящаяся в тексте (данная «вскользь»).</a:t>
            </a:r>
          </a:p>
          <a:p>
            <a:endParaRPr lang="ru-RU" dirty="0"/>
          </a:p>
        </p:txBody>
      </p:sp>
      <p:pic>
        <p:nvPicPr>
          <p:cNvPr id="3074" name="Picture 2" descr="filologia.jpg (845×70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2847"/>
            <a:ext cx="2775529" cy="23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Филолого-дидактический способ обработки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ru-RU" b="1" dirty="0" smtClean="0"/>
              <a:t>Филолого-дидактический способ (ФДС) </a:t>
            </a:r>
            <a:r>
              <a:rPr lang="ru-RU" dirty="0" smtClean="0"/>
              <a:t>объяснения лингвокультурологической информации во многом схож с филологическим, но их главное отличие в более глубокой обработке такой информации. Здесь важно отметить, что принципиальная информация не в объеме комментария, а в его ценности, красочности, некоторой «сочности» и лаконичности.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239000" cy="820122"/>
          </a:xfrm>
        </p:spPr>
        <p:txBody>
          <a:bodyPr/>
          <a:lstStyle/>
          <a:p>
            <a:pPr algn="ctr"/>
            <a:r>
              <a:rPr lang="ru-RU" dirty="0" smtClean="0"/>
              <a:t>Виды ФДС: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/>
          <a:lstStyle/>
          <a:p>
            <a:r>
              <a:rPr lang="ru-RU" dirty="0" smtClean="0"/>
              <a:t>разъяснения, </a:t>
            </a:r>
          </a:p>
          <a:p>
            <a:r>
              <a:rPr lang="ru-RU" dirty="0" smtClean="0"/>
              <a:t>этимологический экскурс,</a:t>
            </a:r>
          </a:p>
          <a:p>
            <a:r>
              <a:rPr lang="ru-RU" dirty="0" smtClean="0"/>
              <a:t>лингвистический анализ,</a:t>
            </a:r>
          </a:p>
          <a:p>
            <a:r>
              <a:rPr lang="ru-RU" dirty="0" smtClean="0"/>
              <a:t>лингвокультурологический комментарий.</a:t>
            </a:r>
          </a:p>
          <a:p>
            <a:endParaRPr lang="ru-RU" dirty="0"/>
          </a:p>
        </p:txBody>
      </p:sp>
      <p:pic>
        <p:nvPicPr>
          <p:cNvPr id="4100" name="Picture 4" descr="5a30bba4c1991ff17110e56ae6e54b70.jpg (640×4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4469466" cy="29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Этимологического экскурса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 descr="Новая_вечерняя_газета_1925_04_01_С1.jpg (2000×296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1547"/>
            <a:ext cx="2859141" cy="42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2Q== (186×27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2Q== (186×271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2Q== (186×271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2Q== (186×271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1" y="1484784"/>
            <a:ext cx="3092037" cy="45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3" descr="2Q== (224×225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524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Презентация PowerPoint</vt:lpstr>
      <vt:lpstr>Дидактизация текста как способ формирования читательской грамотности </vt:lpstr>
      <vt:lpstr>Выбор текста для дидактизации</vt:lpstr>
      <vt:lpstr>барьер</vt:lpstr>
      <vt:lpstr>Аутентичный текст</vt:lpstr>
      <vt:lpstr>Филологический способ обработки информации</vt:lpstr>
      <vt:lpstr>Филолого-дидактический способ обработки информации</vt:lpstr>
      <vt:lpstr>Виды ФДС:</vt:lpstr>
      <vt:lpstr>Пример Этимологического экскурса</vt:lpstr>
      <vt:lpstr>Пример лингвистического анализа</vt:lpstr>
      <vt:lpstr>Понятие лингвокультурологического комментария</vt:lpstr>
      <vt:lpstr>Пример лингвокультурологического комментария</vt:lpstr>
      <vt:lpstr>Дидактизация текста</vt:lpstr>
      <vt:lpstr>Что в тексте нужно дидактизировать</vt:lpstr>
      <vt:lpstr>Задачи дидактизации</vt:lpstr>
      <vt:lpstr>Этапы работы с текстом</vt:lpstr>
      <vt:lpstr>Лингвокультурологический комментарий должен быть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Филолого-дидактический способ объяснения лингвокультурологической информации в работе с культурно-направленными аутентичными текстами </dc:title>
  <dc:creator>Женя</dc:creator>
  <cp:lastModifiedBy>Учитель</cp:lastModifiedBy>
  <cp:revision>15</cp:revision>
  <dcterms:created xsi:type="dcterms:W3CDTF">2011-11-20T11:32:13Z</dcterms:created>
  <dcterms:modified xsi:type="dcterms:W3CDTF">2022-04-27T05:00:02Z</dcterms:modified>
</cp:coreProperties>
</file>