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64" r:id="rId11"/>
    <p:sldId id="263" r:id="rId12"/>
    <p:sldId id="271" r:id="rId13"/>
    <p:sldId id="272" r:id="rId14"/>
    <p:sldId id="273" r:id="rId15"/>
    <p:sldId id="27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8" autoAdjust="0"/>
    <p:restoredTop sz="94660"/>
  </p:normalViewPr>
  <p:slideViewPr>
    <p:cSldViewPr>
      <p:cViewPr varScale="1">
        <p:scale>
          <a:sx n="69" d="100"/>
          <a:sy n="69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590DEB-7B71-406C-A0E1-4599A71E7093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69DCF1-ECE3-436C-8168-42FDD8655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corpora.org/" TargetMode="External"/><Relationship Id="rId2" Type="http://schemas.openxmlformats.org/officeDocument/2006/relationships/hyperlink" Target="https://www.google.com/url?q=http://e-koncept.ru/2015/65081.htm&amp;sa=D&amp;source=editors&amp;ust=1645363425358243&amp;usg=AOvVaw2tEbrcsH8RMhIzlMHTT376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dirty="0"/>
              <a:t>«Формирование </a:t>
            </a:r>
            <a:r>
              <a:rPr lang="ru-RU" dirty="0" smtClean="0"/>
              <a:t>навыков и развитие самостоятельности и независимости в чтении»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922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Домогашева</a:t>
            </a:r>
            <a:r>
              <a:rPr lang="ru-RU" b="1" dirty="0" smtClean="0">
                <a:solidFill>
                  <a:schemeClr val="tx1"/>
                </a:solidFill>
              </a:rPr>
              <a:t> Анна Борисовна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ru-RU" b="1" dirty="0" smtClean="0">
                <a:solidFill>
                  <a:schemeClr val="tx1"/>
                </a:solidFill>
              </a:rPr>
              <a:t>МБОУ  СШ №98</a:t>
            </a:r>
            <a:r>
              <a:rPr lang="en-US" b="1" dirty="0" smtClean="0">
                <a:solidFill>
                  <a:schemeClr val="tx1"/>
                </a:solidFill>
              </a:rPr>
              <a:t>”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VII</a:t>
            </a:r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 городская научно-практическая конференция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 учителей иностранных </a:t>
            </a:r>
            <a:r>
              <a:rPr lang="ru-RU" b="1" dirty="0" smtClean="0">
                <a:solidFill>
                  <a:schemeClr val="tx1"/>
                </a:solidFill>
              </a:rPr>
              <a:t>языков</a:t>
            </a:r>
          </a:p>
          <a:p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Качественные изменения профессиональной деятельности педагога посредством использования технологий для формирования  функциональной грамотности на уроках иностранных языков</a:t>
            </a:r>
            <a:r>
              <a:rPr lang="ru-RU" b="1" dirty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Структура и стратегии</a:t>
            </a:r>
            <a:br>
              <a:rPr lang="ru-RU" sz="3200" dirty="0" smtClean="0"/>
            </a:br>
            <a:r>
              <a:rPr lang="ru-RU" sz="3200" dirty="0" smtClean="0"/>
              <a:t>Процесс чтения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Прием ОВЧПО</a:t>
            </a:r>
            <a:endParaRPr lang="en-US" dirty="0" smtClean="0"/>
          </a:p>
          <a:p>
            <a:r>
              <a:rPr lang="ru-RU" dirty="0" smtClean="0"/>
              <a:t>Осмотр</a:t>
            </a:r>
            <a:endParaRPr lang="en-US" dirty="0" smtClean="0"/>
          </a:p>
          <a:p>
            <a:r>
              <a:rPr lang="ru-RU" dirty="0" smtClean="0"/>
              <a:t>Вопрос</a:t>
            </a:r>
            <a:endParaRPr lang="en-US" dirty="0" smtClean="0"/>
          </a:p>
          <a:p>
            <a:r>
              <a:rPr lang="ru-RU" dirty="0" smtClean="0"/>
              <a:t>Чтение</a:t>
            </a:r>
            <a:endParaRPr lang="en-US" dirty="0" smtClean="0"/>
          </a:p>
          <a:p>
            <a:r>
              <a:rPr lang="ru-RU" dirty="0" smtClean="0"/>
              <a:t>Пересказ</a:t>
            </a:r>
            <a:endParaRPr lang="en-US" dirty="0" smtClean="0"/>
          </a:p>
          <a:p>
            <a:r>
              <a:rPr lang="ru-RU" dirty="0" smtClean="0"/>
              <a:t>Обзор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600" dirty="0" err="1" smtClean="0"/>
              <a:t>Nuttall</a:t>
            </a:r>
            <a:r>
              <a:rPr lang="en-US" sz="1600" dirty="0" smtClean="0"/>
              <a:t> “Teaching Reading Skills in a foreign language” </a:t>
            </a:r>
            <a:r>
              <a:rPr lang="ru-RU" sz="1600" dirty="0" smtClean="0"/>
              <a:t>1991</a:t>
            </a:r>
            <a:endParaRPr lang="en-US" sz="16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Основной смысл</a:t>
            </a:r>
            <a:endParaRPr lang="en-US" dirty="0" smtClean="0"/>
          </a:p>
          <a:p>
            <a:r>
              <a:rPr lang="ru-RU" dirty="0" smtClean="0"/>
              <a:t>Цель/задача</a:t>
            </a:r>
            <a:endParaRPr lang="en-US" dirty="0" smtClean="0"/>
          </a:p>
          <a:p>
            <a:r>
              <a:rPr lang="ru-RU" dirty="0" smtClean="0"/>
              <a:t>Организация</a:t>
            </a:r>
            <a:endParaRPr lang="en-US" dirty="0" smtClean="0"/>
          </a:p>
          <a:p>
            <a:r>
              <a:rPr lang="ru-RU" dirty="0" smtClean="0"/>
              <a:t>Конкретные подробности</a:t>
            </a:r>
            <a:endParaRPr lang="en-US" dirty="0" smtClean="0"/>
          </a:p>
          <a:p>
            <a:r>
              <a:rPr lang="ru-RU" dirty="0" smtClean="0"/>
              <a:t>Мнение/отношение писателя</a:t>
            </a:r>
            <a:endParaRPr lang="en-US" dirty="0" smtClean="0"/>
          </a:p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Structure and Strategies</a:t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SQ3R Technique</a:t>
            </a:r>
          </a:p>
          <a:p>
            <a:r>
              <a:rPr lang="en-US" dirty="0" smtClean="0"/>
              <a:t>Survey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Recite</a:t>
            </a:r>
          </a:p>
          <a:p>
            <a:r>
              <a:rPr lang="en-US" dirty="0" smtClean="0"/>
              <a:t>Review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en-US" sz="1600" dirty="0" smtClean="0"/>
              <a:t>Christine </a:t>
            </a:r>
            <a:r>
              <a:rPr lang="en-US" sz="1600" dirty="0" err="1" smtClean="0"/>
              <a:t>Nuttall</a:t>
            </a:r>
            <a:r>
              <a:rPr lang="en-US" sz="1600" dirty="0" smtClean="0"/>
              <a:t> “Teaching Reading Skills in a foreign language” 2005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Gist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Specific details</a:t>
            </a:r>
          </a:p>
          <a:p>
            <a:r>
              <a:rPr lang="en-US" dirty="0" smtClean="0"/>
              <a:t>Writer’s attitude/opinions</a:t>
            </a:r>
          </a:p>
          <a:p>
            <a:r>
              <a:rPr lang="en-US" dirty="0" smtClean="0"/>
              <a:t>Source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setting(</a:t>
            </a:r>
            <a:r>
              <a:rPr lang="ru-RU" dirty="0" smtClean="0"/>
              <a:t>Постановка цели)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800" dirty="0" smtClean="0"/>
              <a:t>Задание</a:t>
            </a:r>
            <a:r>
              <a:rPr lang="en-US" sz="1800" dirty="0" smtClean="0"/>
              <a:t>:</a:t>
            </a:r>
            <a:endParaRPr lang="ru-RU" sz="1800" dirty="0" smtClean="0"/>
          </a:p>
          <a:p>
            <a:r>
              <a:rPr lang="ru-RU" sz="1800" dirty="0" smtClean="0"/>
              <a:t>Прочитайте план действий по изучению английского языка у учащегося и скажите</a:t>
            </a:r>
            <a:r>
              <a:rPr lang="en-US" sz="1800" dirty="0" smtClean="0"/>
              <a:t>: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-какие навыки формируются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-насколько легко или тяжело это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Прочитайте снова этот план и скажите какие хобби или интересы у этого ученика</a:t>
            </a:r>
            <a:r>
              <a:rPr lang="en-US" sz="1600" dirty="0" smtClean="0"/>
              <a:t>?</a:t>
            </a:r>
          </a:p>
          <a:p>
            <a:pPr>
              <a:buNone/>
            </a:pPr>
            <a:r>
              <a:rPr lang="ru-RU" sz="1600" dirty="0" smtClean="0"/>
              <a:t>Каждый день я собираюсь…………..</a:t>
            </a:r>
          </a:p>
          <a:p>
            <a:pPr>
              <a:buNone/>
            </a:pPr>
            <a:r>
              <a:rPr lang="ru-RU" sz="1600" dirty="0" smtClean="0"/>
              <a:t>-учить новое слово и составлять с ним предложение,</a:t>
            </a:r>
          </a:p>
          <a:p>
            <a:pPr>
              <a:buNone/>
            </a:pPr>
            <a:r>
              <a:rPr lang="ru-RU" sz="1600" dirty="0" smtClean="0"/>
              <a:t>-слушать английские песни,</a:t>
            </a:r>
          </a:p>
          <a:p>
            <a:pPr>
              <a:buNone/>
            </a:pPr>
            <a:r>
              <a:rPr lang="ru-RU" sz="1600" dirty="0" smtClean="0"/>
              <a:t>Каждую неделю я собираюсь…………..</a:t>
            </a:r>
          </a:p>
          <a:p>
            <a:pPr>
              <a:buFontTx/>
              <a:buChar char="-"/>
            </a:pPr>
            <a:r>
              <a:rPr lang="ru-RU" sz="1600" dirty="0" smtClean="0"/>
              <a:t>-написать рецепт моего любимого блюда,</a:t>
            </a:r>
          </a:p>
          <a:p>
            <a:pPr>
              <a:buFontTx/>
              <a:buChar char="-"/>
            </a:pPr>
            <a:r>
              <a:rPr lang="ru-RU" sz="1600" dirty="0" smtClean="0"/>
              <a:t>- прослушать рассказ и написать пять фактов, которые я запомнил,</a:t>
            </a:r>
          </a:p>
          <a:p>
            <a:pPr>
              <a:buNone/>
            </a:pPr>
            <a:r>
              <a:rPr lang="ru-RU" sz="1600" dirty="0" smtClean="0"/>
              <a:t>Каждый месяц я собираюсь…………..</a:t>
            </a:r>
          </a:p>
          <a:p>
            <a:pPr>
              <a:buNone/>
            </a:pPr>
            <a:r>
              <a:rPr lang="ru-RU" sz="1600" dirty="0" smtClean="0"/>
              <a:t>-Прослушать интервью музыканта и написать три факта, которые я запомнил,</a:t>
            </a:r>
          </a:p>
          <a:p>
            <a:pPr>
              <a:buNone/>
            </a:pPr>
            <a:r>
              <a:rPr lang="ru-RU" sz="1600" dirty="0" smtClean="0"/>
              <a:t>-Найти в интернете информацию об этом месяце и  запомнить 4 факта,</a:t>
            </a:r>
          </a:p>
          <a:p>
            <a:pPr>
              <a:buNone/>
            </a:pPr>
            <a:r>
              <a:rPr lang="ru-RU" sz="1600" dirty="0" smtClean="0"/>
              <a:t>И т.д.</a:t>
            </a:r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600" dirty="0" smtClean="0"/>
              <a:t>Сделать собственный маршрут интересов и хобби.</a:t>
            </a:r>
          </a:p>
          <a:p>
            <a:r>
              <a:rPr lang="ru-RU" sz="1600" dirty="0" smtClean="0"/>
              <a:t>Поработать в паре и обдумать идеи как вы можете практиковать английский язык каждый день. Используйте пример  из задания как ориентир.</a:t>
            </a:r>
          </a:p>
          <a:p>
            <a:r>
              <a:rPr lang="ru-RU" sz="1600" dirty="0" smtClean="0"/>
              <a:t>Выберите три, четыре идея на каждый день, каждую неделю, каждый месяц.  Убедитесь, что  навыки сбалансированы.</a:t>
            </a:r>
          </a:p>
          <a:p>
            <a:r>
              <a:rPr lang="ru-RU" sz="1600" dirty="0" smtClean="0"/>
              <a:t>Напишите свой собственный план действий по изучению английского языка и поставьте его в то место где вы будете видеть его каждый день. Придерживайтесь 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r>
              <a:rPr lang="ru-RU" dirty="0" smtClean="0"/>
              <a:t>(рефлексия)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smtClean="0"/>
              <a:t>Журнал обучения</a:t>
            </a:r>
            <a:endParaRPr lang="en-US" sz="1800" dirty="0" smtClean="0"/>
          </a:p>
          <a:p>
            <a:r>
              <a:rPr lang="ru-RU" sz="1800" dirty="0" smtClean="0"/>
              <a:t>Сегодня я изучил…………..</a:t>
            </a:r>
          </a:p>
          <a:p>
            <a:r>
              <a:rPr lang="ru-RU" sz="1800" dirty="0" smtClean="0"/>
              <a:t>Я был удивлен………….</a:t>
            </a:r>
            <a:endParaRPr lang="en-US" sz="1800" dirty="0" smtClean="0"/>
          </a:p>
          <a:p>
            <a:r>
              <a:rPr lang="ru-RU" sz="1800" dirty="0" smtClean="0"/>
              <a:t>Самая полезная информация ,которую буду использовать это…….</a:t>
            </a:r>
          </a:p>
          <a:p>
            <a:r>
              <a:rPr lang="ru-RU" sz="1800" dirty="0" smtClean="0"/>
              <a:t>Мне было интересно………….</a:t>
            </a:r>
          </a:p>
          <a:p>
            <a:r>
              <a:rPr lang="ru-RU" sz="1800" dirty="0" smtClean="0"/>
              <a:t>Что мне понравилось больше всего…………..</a:t>
            </a:r>
          </a:p>
          <a:p>
            <a:r>
              <a:rPr lang="ru-RU" sz="1800" dirty="0" smtClean="0"/>
              <a:t> Единственное, в чем я не уверен – это…………</a:t>
            </a:r>
          </a:p>
          <a:p>
            <a:r>
              <a:rPr lang="ru-RU" sz="1800" dirty="0" smtClean="0"/>
              <a:t>Самое главное, о чем я хочу больше узнать –это………………..</a:t>
            </a:r>
          </a:p>
          <a:p>
            <a:r>
              <a:rPr lang="ru-RU" sz="1800" dirty="0" smtClean="0"/>
              <a:t>После этого урока я чувствую……………..</a:t>
            </a:r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/>
              <a:t>Leaning log</a:t>
            </a:r>
            <a:endParaRPr lang="ru-RU" sz="1800" dirty="0" smtClean="0"/>
          </a:p>
          <a:p>
            <a:r>
              <a:rPr lang="en-US" sz="1800" dirty="0" smtClean="0"/>
              <a:t>Today I learned…………….</a:t>
            </a:r>
          </a:p>
          <a:p>
            <a:r>
              <a:rPr lang="en-US" sz="1800" dirty="0" smtClean="0"/>
              <a:t>I was surprised by……………..</a:t>
            </a:r>
          </a:p>
          <a:p>
            <a:r>
              <a:rPr lang="en-US" sz="1800" dirty="0" smtClean="0"/>
              <a:t>The most useful thing  I will take from the lesson is………………</a:t>
            </a:r>
          </a:p>
          <a:p>
            <a:r>
              <a:rPr lang="en-US" sz="1800" dirty="0" smtClean="0"/>
              <a:t>I was interested in…………………</a:t>
            </a:r>
          </a:p>
          <a:p>
            <a:r>
              <a:rPr lang="en-US" sz="1800" dirty="0" smtClean="0"/>
              <a:t>What I like most about this lesson was……………….</a:t>
            </a:r>
          </a:p>
          <a:p>
            <a:r>
              <a:rPr lang="en-US" sz="1800" dirty="0" smtClean="0"/>
              <a:t>One thing I’m not sure about  is…………..</a:t>
            </a:r>
          </a:p>
          <a:p>
            <a:r>
              <a:rPr lang="en-US" sz="1800" dirty="0" smtClean="0"/>
              <a:t>The main thing I want to find more about is……………….</a:t>
            </a:r>
          </a:p>
          <a:p>
            <a:r>
              <a:rPr lang="en-US" sz="1800" dirty="0" smtClean="0"/>
              <a:t>After this lesson I feel……………</a:t>
            </a:r>
            <a:endParaRPr lang="ru-RU" sz="1800" dirty="0" smtClean="0"/>
          </a:p>
          <a:p>
            <a:r>
              <a:rPr lang="en-US" sz="1800" dirty="0" smtClean="0"/>
              <a:t>I might have gotten more from this lesson…………………..</a:t>
            </a:r>
          </a:p>
          <a:p>
            <a:pPr>
              <a:buNone/>
            </a:pPr>
            <a:r>
              <a:rPr lang="en-US" sz="1800" dirty="0" smtClean="0"/>
              <a:t>By Dylan William 2001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Decision-Making (</a:t>
            </a:r>
            <a:r>
              <a:rPr lang="ru-RU" dirty="0" smtClean="0"/>
              <a:t>Принятие решений)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Self-Assessment Sheet  (Part 1)</a:t>
            </a:r>
          </a:p>
          <a:p>
            <a:pPr marL="0" indent="0">
              <a:buNone/>
            </a:pPr>
            <a:r>
              <a:rPr lang="en-US" sz="1800" dirty="0" smtClean="0"/>
              <a:t>1. The skills which I have chosen to work on for this assignment (my priorities):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ru-RU" sz="1800" dirty="0" smtClean="0"/>
              <a:t>Навыки, которые  я  выбрал, для того, чтобы сделать это задание.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2.Thing I think I have done well in this assignment and why: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Что по-моему мнению я выполнил в задании  хорошо и почему</a:t>
            </a:r>
            <a:r>
              <a:rPr lang="en-US" sz="1800" dirty="0" smtClean="0"/>
              <a:t>:</a:t>
            </a:r>
            <a:endParaRPr lang="ru-RU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3. Things which I think I had difficulty with in this assignment and why:</a:t>
            </a:r>
          </a:p>
          <a:p>
            <a:pPr marL="0" indent="0">
              <a:buNone/>
            </a:pPr>
            <a:r>
              <a:rPr lang="ru-RU" sz="1800" dirty="0" smtClean="0"/>
              <a:t>В чём возникли трудности, во время выполнения этого задания и почему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4. Other comments/questions:</a:t>
            </a:r>
            <a:endParaRPr lang="en-US" sz="1800" dirty="0"/>
          </a:p>
          <a:p>
            <a:pPr marL="0" indent="0">
              <a:buNone/>
            </a:pPr>
            <a:r>
              <a:rPr lang="ru-RU" sz="1800" dirty="0" smtClean="0"/>
              <a:t>Комментарии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smtClean="0"/>
              <a:t>By Linda Murphy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принятие решений)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Self-Assessment Sheet (Part2)</a:t>
            </a:r>
          </a:p>
          <a:p>
            <a:pPr marL="0" indent="0">
              <a:buNone/>
            </a:pPr>
            <a:r>
              <a:rPr lang="en-US" sz="2000" dirty="0" smtClean="0"/>
              <a:t>1.Summary  of my tutor’s comments on this assignment:</a:t>
            </a:r>
          </a:p>
          <a:p>
            <a:pPr marL="0" indent="0">
              <a:buNone/>
            </a:pPr>
            <a:r>
              <a:rPr lang="ru-RU" sz="2000" dirty="0" smtClean="0"/>
              <a:t>Краткий конспект</a:t>
            </a:r>
            <a:r>
              <a:rPr lang="en-US" sz="2000" dirty="0" smtClean="0"/>
              <a:t> </a:t>
            </a:r>
            <a:r>
              <a:rPr lang="ru-RU" sz="2000" dirty="0" smtClean="0"/>
              <a:t>на комментарии моего учителя по заданию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Speaking:</a:t>
            </a:r>
            <a:r>
              <a:rPr lang="ru-RU" sz="2000" dirty="0" smtClean="0"/>
              <a:t> Говорение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Good points:</a:t>
            </a:r>
            <a:r>
              <a:rPr lang="ru-RU" sz="2000" dirty="0" smtClean="0"/>
              <a:t>Хорошие моменты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Things to work on: </a:t>
            </a:r>
            <a:r>
              <a:rPr lang="ru-RU" sz="2000" dirty="0" smtClean="0"/>
              <a:t>Над чем нужно поработать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Writing:</a:t>
            </a:r>
            <a:r>
              <a:rPr lang="ru-RU" sz="2000" dirty="0" smtClean="0"/>
              <a:t>Письмо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Good points: </a:t>
            </a:r>
            <a:r>
              <a:rPr lang="ru-RU" sz="2000" dirty="0" smtClean="0"/>
              <a:t>Хорошие моменты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</a:t>
            </a:r>
            <a:r>
              <a:rPr lang="en-US" sz="2000" dirty="0"/>
              <a:t>Things to work on</a:t>
            </a:r>
            <a:r>
              <a:rPr lang="en-US" sz="2000" dirty="0" smtClean="0"/>
              <a:t>:</a:t>
            </a:r>
            <a:r>
              <a:rPr lang="ru-RU" sz="2000" dirty="0"/>
              <a:t> Над чем нужно поработать</a:t>
            </a:r>
            <a:r>
              <a:rPr lang="en-US" sz="2000" dirty="0"/>
              <a:t>: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 Skills I am now going to try and improve on:</a:t>
            </a:r>
          </a:p>
          <a:p>
            <a:pPr marL="0" indent="0">
              <a:buNone/>
            </a:pPr>
            <a:r>
              <a:rPr lang="ru-RU" sz="2000" dirty="0" smtClean="0"/>
              <a:t>Умения, над которыми, я  буду стараться и улучшать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Speaking:</a:t>
            </a:r>
            <a:r>
              <a:rPr lang="ru-RU" sz="2000" dirty="0" smtClean="0"/>
              <a:t>Говорение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Writing:</a:t>
            </a:r>
            <a:r>
              <a:rPr lang="ru-RU" sz="2000" dirty="0" smtClean="0"/>
              <a:t>Письмо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3. I intend to improve in this areas by doing the following:</a:t>
            </a:r>
          </a:p>
          <a:p>
            <a:pPr marL="0" indent="0">
              <a:buNone/>
            </a:pPr>
            <a:r>
              <a:rPr lang="ru-RU" sz="2000" dirty="0" smtClean="0"/>
              <a:t>Я собираюсь усовершенствоваться в этой сфере, выполняя следу</a:t>
            </a:r>
            <a:r>
              <a:rPr lang="en-US" sz="2000" dirty="0" smtClean="0"/>
              <a:t>.</a:t>
            </a:r>
            <a:r>
              <a:rPr lang="ru-RU" sz="2000" dirty="0" err="1" smtClean="0"/>
              <a:t>щее</a:t>
            </a:r>
            <a:r>
              <a:rPr lang="en-US" sz="2000" dirty="0" smtClean="0"/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62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1.Воронина,  К.  В.  Формирование  функциональной  грамотности  на уроках английского языка / К. В. Воронина. —Текст: непосредственный // Молодой  ученый. —2020. —</a:t>
            </a:r>
            <a:r>
              <a:rPr lang="ru-RU" dirty="0" err="1" smtClean="0"/>
              <a:t>No</a:t>
            </a:r>
            <a:r>
              <a:rPr lang="ru-RU" dirty="0" smtClean="0"/>
              <a:t>  5  (295). —С.  305-306. —URL: </a:t>
            </a:r>
            <a:r>
              <a:rPr lang="ru-RU" u="sng" dirty="0" smtClean="0"/>
              <a:t> </a:t>
            </a:r>
            <a:endParaRPr lang="ru-RU" dirty="0" smtClean="0"/>
          </a:p>
          <a:p>
            <a:r>
              <a:rPr lang="ru-RU" dirty="0" smtClean="0"/>
              <a:t>2.Мельникова, Наталья Методические рекомендации по формированию  функциональной  грамотности  обучающихся  на  уроках английского     языка     /     Н.     Мельникова. –Текст. –URL: https://znanio.ru/media/metodicheskie-rekomendatsii-po-formirovaniyu-funktsionalnoj-gramotnosti-obuchayuschihsya-na-urokah-anglijskogo-yazyka-2572359</a:t>
            </a:r>
          </a:p>
          <a:p>
            <a:r>
              <a:rPr lang="ru-RU" dirty="0" smtClean="0"/>
              <a:t>3.Панфилова   Е.   И.   К   вопросу   о   развитии   функциональной грамотности   учащихся   на   уроках   английского   языка   //   Научно-методический электронный журнал «Концепт». –2015. –Т. 30. –С. 51–55. –URL: </a:t>
            </a:r>
            <a:r>
              <a:rPr lang="ru-RU" u="sng" dirty="0" smtClean="0">
                <a:hlinkClick r:id="rId2"/>
              </a:rPr>
              <a:t>http://e-koncept.ru/2015/65081.htm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500" dirty="0"/>
              <a:t>4</a:t>
            </a:r>
            <a:r>
              <a:rPr lang="en-US" sz="2500" dirty="0" smtClean="0"/>
              <a:t>. </a:t>
            </a:r>
            <a:r>
              <a:rPr lang="en-US" sz="2500" dirty="0" smtClean="0"/>
              <a:t>Nuttall “Teaching Reading Skills in a foreign language” </a:t>
            </a:r>
            <a:r>
              <a:rPr lang="en-US" sz="2500" dirty="0" smtClean="0"/>
              <a:t>(2005) 3d addition, </a:t>
            </a:r>
            <a:r>
              <a:rPr lang="en-US" sz="2500" dirty="0" err="1" smtClean="0"/>
              <a:t>Macmilllan</a:t>
            </a:r>
            <a:endParaRPr lang="en-US" sz="2500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Everhard</a:t>
            </a:r>
            <a:r>
              <a:rPr lang="en-US" dirty="0" smtClean="0"/>
              <a:t>, C&amp; Murphy, L (2015) Assessment and Autonomy in Language Learning</a:t>
            </a:r>
          </a:p>
          <a:p>
            <a:r>
              <a:rPr lang="en-US" dirty="0" smtClean="0"/>
              <a:t>6.Kirschner, P.A.,&amp; </a:t>
            </a:r>
            <a:r>
              <a:rPr lang="en-US" dirty="0" err="1" smtClean="0"/>
              <a:t>Hendrick</a:t>
            </a:r>
            <a:r>
              <a:rPr lang="en-US" dirty="0" smtClean="0"/>
              <a:t>, C. (2020), How Learning Happens</a:t>
            </a:r>
          </a:p>
          <a:p>
            <a:r>
              <a:rPr lang="en-US" dirty="0" smtClean="0"/>
              <a:t>7. William, D (2011) Embedded Formative Assessment, Solution Trees Press</a:t>
            </a:r>
          </a:p>
          <a:p>
            <a:r>
              <a:rPr lang="en-US" dirty="0" smtClean="0"/>
              <a:t>English Corpora Website </a:t>
            </a:r>
            <a:r>
              <a:rPr lang="en-US" dirty="0" smtClean="0">
                <a:hlinkClick r:id="rId3"/>
              </a:rPr>
              <a:t>http://www.English-corpora.org/</a:t>
            </a:r>
            <a:endParaRPr lang="en-US" dirty="0" smtClean="0"/>
          </a:p>
          <a:p>
            <a:r>
              <a:rPr lang="en-US" dirty="0" smtClean="0"/>
              <a:t>Teaching English: http://www.teachingenglish.org.uk/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 такое </a:t>
            </a:r>
            <a:r>
              <a:rPr lang="en-US" sz="2800" dirty="0" smtClean="0"/>
              <a:t>“</a:t>
            </a:r>
            <a:r>
              <a:rPr lang="ru-RU" sz="2800" dirty="0" smtClean="0"/>
              <a:t>Функциональная Грамотность</a:t>
            </a:r>
            <a:r>
              <a:rPr lang="en-US" sz="2800" dirty="0" smtClean="0"/>
              <a:t>”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А.А</a:t>
            </a:r>
            <a:r>
              <a:rPr lang="ru-RU" dirty="0"/>
              <a:t>. Леонтьев описывает функционально грамотного человека как человека, способного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 [1].</a:t>
            </a:r>
          </a:p>
          <a:p>
            <a:r>
              <a:rPr lang="ru-RU" dirty="0"/>
              <a:t>Читательская грамотность, в свою очередь,  является одним из важных направлений формирования функциональной грамотности, под которой понимается способность понимать и использовать тексты, размышлять о них, читать, чтобы достигать своих целей, расширять знания и возможности, участвовать в жизни общества, а большое разнообразие текстов в учебниках английского языка дают возможность учителю формировать читательскую грамотность на уроках, используя для этого разные приемы работы с текстовым материалом.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Формирование читательской грамотности на уроках иностранного языка предполагает работу над развитием следующих умений у учащихся: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Умение</a:t>
            </a:r>
            <a:r>
              <a:rPr lang="ru-RU" dirty="0"/>
              <a:t> </a:t>
            </a:r>
            <a:r>
              <a:rPr lang="ru-RU" b="1" dirty="0"/>
              <a:t>находить и извлекать</a:t>
            </a:r>
            <a:r>
              <a:rPr lang="ru-RU" dirty="0"/>
              <a:t> необходимую информацию из текста;</a:t>
            </a:r>
          </a:p>
          <a:p>
            <a:r>
              <a:rPr lang="ru-RU" dirty="0"/>
              <a:t>Умение </a:t>
            </a:r>
            <a:r>
              <a:rPr lang="ru-RU" b="1" dirty="0"/>
              <a:t>интегрировать и интерпретировать</a:t>
            </a:r>
            <a:r>
              <a:rPr lang="ru-RU" dirty="0"/>
              <a:t> информацию;</a:t>
            </a:r>
          </a:p>
          <a:p>
            <a:r>
              <a:rPr lang="ru-RU" dirty="0"/>
              <a:t>Умение, направленное на </a:t>
            </a:r>
            <a:r>
              <a:rPr lang="ru-RU" b="1" dirty="0"/>
              <a:t>осмысление и оценку</a:t>
            </a:r>
            <a:r>
              <a:rPr lang="ru-RU" dirty="0"/>
              <a:t> прочитанного в тексте.</a:t>
            </a:r>
          </a:p>
          <a:p>
            <a:r>
              <a:rPr lang="ru-RU" dirty="0"/>
              <a:t>В связи с чем, для формирования читательской грамотности на уроках иностранного языка можно использовать следующие </a:t>
            </a:r>
            <a:r>
              <a:rPr lang="ru-RU" b="1" dirty="0"/>
              <a:t>упражнения</a:t>
            </a:r>
            <a:r>
              <a:rPr lang="ru-RU" dirty="0"/>
              <a:t>, построенные на работе с разными форматами текстов: </a:t>
            </a:r>
            <a:r>
              <a:rPr lang="ru-RU" b="1" dirty="0"/>
              <a:t>сплошные</a:t>
            </a:r>
            <a:r>
              <a:rPr lang="ru-RU" dirty="0"/>
              <a:t> (статьи, эссе, </a:t>
            </a:r>
            <a:r>
              <a:rPr lang="ru-RU" dirty="0" smtClean="0"/>
              <a:t>рассказы, письма</a:t>
            </a:r>
            <a:r>
              <a:rPr lang="ru-RU" dirty="0"/>
              <a:t>), </a:t>
            </a:r>
            <a:r>
              <a:rPr lang="ru-RU" b="1" dirty="0" err="1"/>
              <a:t>несплошные</a:t>
            </a:r>
            <a:r>
              <a:rPr lang="ru-RU" dirty="0"/>
              <a:t> (таблицы, графики), </a:t>
            </a:r>
            <a:r>
              <a:rPr lang="ru-RU" b="1" dirty="0"/>
              <a:t>смешанные</a:t>
            </a:r>
            <a:r>
              <a:rPr lang="ru-RU" dirty="0"/>
              <a:t> (информация располагается как в сплошном, так и не в сплошном формате), </a:t>
            </a:r>
            <a:r>
              <a:rPr lang="ru-RU" b="1" dirty="0"/>
              <a:t>составные</a:t>
            </a:r>
            <a:r>
              <a:rPr lang="ru-RU" dirty="0"/>
              <a:t> (например, несколько сайтов разных туристических компаний), а также с использованием разных ситуаций (составляющих заданий): личных (личные письма, биография), учебных (школьный учебник), общественных (официальные документы, </a:t>
            </a:r>
            <a:r>
              <a:rPr lang="ru-RU" dirty="0" err="1"/>
              <a:t>блоги</a:t>
            </a:r>
            <a:r>
              <a:rPr lang="ru-RU" dirty="0"/>
              <a:t>):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Чтение с пониманием основного содержания текста</a:t>
            </a:r>
            <a:r>
              <a:rPr lang="ru-RU" sz="2400" i="1" dirty="0" smtClean="0"/>
              <a:t> </a:t>
            </a:r>
            <a:r>
              <a:rPr lang="ru-RU" sz="2400" dirty="0" smtClean="0"/>
              <a:t>(</a:t>
            </a:r>
            <a:r>
              <a:rPr lang="ru-RU" sz="2400" b="1" dirty="0" smtClean="0"/>
              <a:t>ознакомительное чтение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Стратегии</a:t>
            </a:r>
            <a:r>
              <a:rPr lang="ru-RU" dirty="0" smtClean="0"/>
              <a:t> </a:t>
            </a:r>
            <a:r>
              <a:rPr lang="ru-RU" dirty="0" smtClean="0"/>
              <a:t>оз</a:t>
            </a:r>
            <a:r>
              <a:rPr lang="ru-RU" dirty="0"/>
              <a:t>н</a:t>
            </a:r>
            <a:r>
              <a:rPr lang="ru-RU" dirty="0" smtClean="0"/>
              <a:t>акомительного </a:t>
            </a:r>
            <a:r>
              <a:rPr lang="ru-RU" dirty="0" smtClean="0"/>
              <a:t>чтения включают формирование следующих умений</a:t>
            </a:r>
            <a:r>
              <a:rPr lang="ru-RU" dirty="0" smtClean="0"/>
              <a:t>: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-зрительно воспринимать текст, узнавать знакомые слова и грамматические явления и понимать основное содержание аутентичных текстов разных жанров и стилей</a:t>
            </a:r>
          </a:p>
          <a:p>
            <a:r>
              <a:rPr lang="ru-RU" dirty="0" smtClean="0"/>
              <a:t>-определять тему, основное содержание текста по заголовку, выборочному чтению фрагментов текста;</a:t>
            </a:r>
          </a:p>
          <a:p>
            <a:r>
              <a:rPr lang="ru-RU" dirty="0" smtClean="0"/>
              <a:t>- выделять смысловые вехи, основную мысль текста;</a:t>
            </a:r>
          </a:p>
          <a:p>
            <a:r>
              <a:rPr lang="ru-RU" dirty="0" smtClean="0"/>
              <a:t>-разбивать текст на относительно самостоятельные смысловые части;</a:t>
            </a:r>
          </a:p>
          <a:p>
            <a:r>
              <a:rPr lang="ru-RU" dirty="0" smtClean="0"/>
              <a:t>-озаглавливать текст, его отдельные части;</a:t>
            </a:r>
          </a:p>
          <a:p>
            <a:r>
              <a:rPr lang="ru-RU" dirty="0" smtClean="0"/>
              <a:t>- выбирать главные факты из текста, опуская второстепенные;</a:t>
            </a:r>
          </a:p>
          <a:p>
            <a:r>
              <a:rPr lang="ru-RU" dirty="0" smtClean="0"/>
              <a:t>- устанавливать логическую последовательность основных фактов текста;</a:t>
            </a:r>
          </a:p>
          <a:p>
            <a:r>
              <a:rPr lang="ru-RU" dirty="0" smtClean="0"/>
              <a:t>- вычленять причинно-следственные связи в тексте;</a:t>
            </a:r>
          </a:p>
          <a:p>
            <a:r>
              <a:rPr lang="ru-RU" dirty="0" smtClean="0"/>
              <a:t>- кратко и логично излагать содержание текста;</a:t>
            </a:r>
          </a:p>
          <a:p>
            <a:r>
              <a:rPr lang="ru-RU" dirty="0" smtClean="0"/>
              <a:t>- оценивать прочитанное, сопоставлять факты в рамках различных культур.</a:t>
            </a:r>
          </a:p>
          <a:p>
            <a:r>
              <a:rPr lang="ru-RU" dirty="0" smtClean="0"/>
              <a:t>-прогнозировать содержание текста на основе заголовка или начала текста;</a:t>
            </a:r>
          </a:p>
          <a:p>
            <a:r>
              <a:rPr lang="ru-RU" dirty="0" smtClean="0"/>
              <a:t>-догадываться о значении незнакомых слов по сходству с русским языком, по словообразовательным элементам, по контексту;</a:t>
            </a:r>
          </a:p>
          <a:p>
            <a:r>
              <a:rPr lang="ru-RU" dirty="0" smtClean="0"/>
              <a:t>-игнорировать незнакомые слова, не мешающие понять основное содержание текста.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Чтение с полным пониманием текста</a:t>
            </a:r>
            <a:r>
              <a:rPr lang="ru-RU" sz="2400" i="1" dirty="0" smtClean="0"/>
              <a:t> </a:t>
            </a:r>
            <a:r>
              <a:rPr lang="ru-RU" sz="2400" dirty="0" smtClean="0"/>
              <a:t>(</a:t>
            </a:r>
            <a:r>
              <a:rPr lang="ru-RU" sz="2400" b="1" dirty="0" smtClean="0"/>
              <a:t>изучающее чтение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Стратегии</a:t>
            </a:r>
            <a:r>
              <a:rPr lang="ru-RU" b="1" i="1" dirty="0" smtClean="0"/>
              <a:t> </a:t>
            </a:r>
            <a:r>
              <a:rPr lang="ru-RU" dirty="0" smtClean="0"/>
              <a:t>изучающего чтения предполагают формирование таких умений как</a:t>
            </a:r>
          </a:p>
          <a:p>
            <a:r>
              <a:rPr lang="ru-RU" dirty="0" smtClean="0"/>
              <a:t>- полно и точно понимать содержание текста на основе языковой и контекстуальной догадки, словообразовательного анализа, использования главным образом англо-русского </a:t>
            </a:r>
            <a:r>
              <a:rPr lang="ru-RU" dirty="0" smtClean="0"/>
              <a:t>словаря</a:t>
            </a:r>
            <a:r>
              <a:rPr lang="en-US" dirty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кратко  и/ или подробно излагать содержание прочитанного;</a:t>
            </a:r>
          </a:p>
          <a:p>
            <a:r>
              <a:rPr lang="ru-RU" dirty="0" smtClean="0"/>
              <a:t>- интерпретировать прочитанное — выражать своё мнение, соотносить со своим опытом, полно и точно понимая текст на основе его информационной переработки.</a:t>
            </a:r>
          </a:p>
          <a:p>
            <a:r>
              <a:rPr lang="ru-RU" dirty="0" smtClean="0"/>
              <a:t>-анализировать структуру и смысл отдельных частей текста с учётом различий в структурах родного и изучаемого языков. переводить отдельные фрагменты текста;</a:t>
            </a:r>
          </a:p>
          <a:p>
            <a:r>
              <a:rPr lang="ru-RU" dirty="0" smtClean="0"/>
              <a:t>-устанавливать причинно-следственную взаимосвязь фактов и событий</a:t>
            </a:r>
          </a:p>
          <a:p>
            <a:r>
              <a:rPr lang="ru-RU" dirty="0" smtClean="0"/>
              <a:t>-анализировать структуру и смысл отдельных частей текста с учётом различий в структурах родного и изучаемого языков. переводить отдельные фрагменты текста.</a:t>
            </a:r>
          </a:p>
          <a:p>
            <a:r>
              <a:rPr lang="ru-RU" dirty="0" smtClean="0"/>
              <a:t>-устанавливать причинно-следственную взаимосвязь фактов и событий текста.</a:t>
            </a:r>
          </a:p>
          <a:p>
            <a:r>
              <a:rPr lang="ru-RU" dirty="0" smtClean="0"/>
              <a:t>-оценивать полученную информацию.</a:t>
            </a:r>
          </a:p>
          <a:p>
            <a:r>
              <a:rPr lang="ru-RU" dirty="0" smtClean="0"/>
              <a:t>-комментировать некоторые факты/события текста, выражая своё мнение о прочитанном..</a:t>
            </a:r>
          </a:p>
          <a:p>
            <a:r>
              <a:rPr lang="ru-RU" dirty="0" smtClean="0"/>
              <a:t>-оценивать полученную информацию.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/>
              <a:t>Чтение с выборочным пониманием нужной или интересующей информации </a:t>
            </a:r>
            <a:r>
              <a:rPr lang="ru-RU" sz="2400" b="1" dirty="0" smtClean="0"/>
              <a:t>просмотровое/поисковое чтение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 </a:t>
            </a:r>
            <a:r>
              <a:rPr lang="ru-RU" dirty="0" smtClean="0"/>
              <a:t> предполагает умение просмотреть текст или несколько коротких текстов и выбрать нужную, интересующую учащихся информацию для дальнейшего использования в процессе общения или расширения знаний по проблеме текста/текстов. В процессе овладения данными видами чтения должны быть использованы стратегии формирующие умения:</a:t>
            </a:r>
          </a:p>
          <a:p>
            <a:r>
              <a:rPr lang="ru-RU" dirty="0" smtClean="0"/>
              <a:t>— определять тему, основное содержание текста по заголовку, выборочному чтению фрагментов текста;</a:t>
            </a:r>
          </a:p>
          <a:p>
            <a:r>
              <a:rPr lang="ru-RU" dirty="0" smtClean="0"/>
              <a:t>— выделять смысловые вехи, основную мысль текста;</a:t>
            </a:r>
          </a:p>
          <a:p>
            <a:r>
              <a:rPr lang="ru-RU" dirty="0" smtClean="0"/>
              <a:t>— выбирать главные факты из текста, опуская второстепенные;</a:t>
            </a:r>
          </a:p>
          <a:p>
            <a:r>
              <a:rPr lang="ru-RU" dirty="0" smtClean="0"/>
              <a:t>— устанавливать логическую последовательность основных фактов текста;</a:t>
            </a:r>
          </a:p>
          <a:p>
            <a:r>
              <a:rPr lang="ru-RU" dirty="0" smtClean="0"/>
              <a:t>— вычленять причинно-следственные связи в тексте;</a:t>
            </a:r>
          </a:p>
          <a:p>
            <a:r>
              <a:rPr lang="ru-RU" dirty="0" smtClean="0"/>
              <a:t>— кратко, логично излагать содержание текста;</a:t>
            </a:r>
          </a:p>
          <a:p>
            <a:r>
              <a:rPr lang="ru-RU" dirty="0" smtClean="0"/>
              <a:t>— оценивать прочитанное, сопоставлять факты в рамках различных культур;</a:t>
            </a:r>
          </a:p>
          <a:p>
            <a:r>
              <a:rPr lang="ru-RU" dirty="0" smtClean="0"/>
              <a:t>— интерпретировать прочитанное — выражать своё мнение, соотносить со </a:t>
            </a:r>
            <a:r>
              <a:rPr lang="ru-RU" dirty="0" smtClean="0"/>
              <a:t>своим опытом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Самостоятельное изучение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Независимый ученик</a:t>
            </a:r>
            <a:r>
              <a:rPr lang="en-US" dirty="0" smtClean="0"/>
              <a:t>:</a:t>
            </a:r>
          </a:p>
          <a:p>
            <a:r>
              <a:rPr lang="ru-RU" dirty="0" smtClean="0"/>
              <a:t>Сам оценивает себя</a:t>
            </a:r>
          </a:p>
          <a:p>
            <a:r>
              <a:rPr lang="ru-RU" dirty="0" smtClean="0"/>
              <a:t>Организует себя сам</a:t>
            </a:r>
          </a:p>
          <a:p>
            <a:r>
              <a:rPr lang="ru-RU" dirty="0" smtClean="0"/>
              <a:t>Ставит цели </a:t>
            </a:r>
          </a:p>
          <a:p>
            <a:r>
              <a:rPr lang="ru-RU" dirty="0" smtClean="0"/>
              <a:t>Контролирует</a:t>
            </a:r>
          </a:p>
          <a:p>
            <a:r>
              <a:rPr lang="ru-RU" dirty="0" smtClean="0"/>
              <a:t>Отрабатывает и учит наизусть </a:t>
            </a:r>
          </a:p>
          <a:p>
            <a:r>
              <a:rPr lang="ru-RU" dirty="0" smtClean="0"/>
              <a:t>Обращается за помощью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ru-RU" dirty="0" smtClean="0"/>
              <a:t>Почему самостоятельное  изучение – это не хороший способ стать………………………..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en-US" dirty="0" smtClean="0"/>
              <a:t>“Why an independent learning is not a good way to become……….”</a:t>
            </a:r>
            <a:endParaRPr lang="ru-RU" dirty="0" smtClean="0"/>
          </a:p>
          <a:p>
            <a:r>
              <a:rPr lang="en-US" sz="1200" dirty="0" smtClean="0"/>
              <a:t>Paul A. </a:t>
            </a:r>
            <a:r>
              <a:rPr lang="en-US" sz="1200" dirty="0" err="1" smtClean="0"/>
              <a:t>Kirschner</a:t>
            </a:r>
            <a:r>
              <a:rPr lang="en-US" sz="1200" dirty="0" smtClean="0"/>
              <a:t> and Carl </a:t>
            </a:r>
            <a:r>
              <a:rPr lang="en-US" sz="1200" dirty="0" err="1" smtClean="0"/>
              <a:t>Hendrick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How leaning happens…….2020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Пять</a:t>
            </a:r>
            <a:r>
              <a:rPr lang="en-US" dirty="0" smtClean="0"/>
              <a:t> </a:t>
            </a:r>
            <a:r>
              <a:rPr lang="ru-RU" dirty="0" smtClean="0"/>
              <a:t>важных принципов формирования самостоятельного </a:t>
            </a:r>
            <a:r>
              <a:rPr lang="ru-RU" dirty="0" smtClean="0"/>
              <a:t>изучения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</a:p>
          <a:p>
            <a:r>
              <a:rPr lang="ru-RU" dirty="0" smtClean="0"/>
              <a:t>Структура и стратегии</a:t>
            </a:r>
          </a:p>
          <a:p>
            <a:r>
              <a:rPr lang="ru-RU" dirty="0" smtClean="0"/>
              <a:t>Постановка задачи/цели</a:t>
            </a:r>
          </a:p>
          <a:p>
            <a:r>
              <a:rPr lang="ru-RU" dirty="0" smtClean="0"/>
              <a:t>Рефлексия</a:t>
            </a:r>
          </a:p>
          <a:p>
            <a:r>
              <a:rPr lang="ru-RU" dirty="0" smtClean="0"/>
              <a:t>Принятие решений</a:t>
            </a:r>
          </a:p>
          <a:p>
            <a:pPr>
              <a:buNone/>
            </a:pPr>
            <a:r>
              <a:rPr lang="en-US" sz="1400" dirty="0" smtClean="0"/>
              <a:t>Mark Arthur “Five keys to developing  learner Independence”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</a:t>
            </a:r>
            <a:r>
              <a:rPr lang="ru-RU" sz="1800" dirty="0" smtClean="0"/>
              <a:t>Мы собираемся читать по 3 статьи из новостей в неделю……………</a:t>
            </a:r>
          </a:p>
          <a:p>
            <a:pPr>
              <a:buNone/>
            </a:pPr>
            <a:r>
              <a:rPr lang="ru-RU" sz="1800" dirty="0" smtClean="0"/>
              <a:t>…………………….для того, чтобы усовершенствовать грамматику.</a:t>
            </a:r>
          </a:p>
          <a:p>
            <a:pPr>
              <a:buNone/>
            </a:pPr>
            <a:r>
              <a:rPr lang="ru-RU" sz="1800" dirty="0" smtClean="0"/>
              <a:t>……………………..для того, чтобы углубить ваши знания в словесности.</a:t>
            </a:r>
          </a:p>
          <a:p>
            <a:pPr>
              <a:buNone/>
            </a:pPr>
            <a:r>
              <a:rPr lang="ru-RU" sz="1800" dirty="0" smtClean="0"/>
              <a:t>……………………..для того, чтобы чувствовать себя увереннее во время чтения аутентичных текстов.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2610</TotalTime>
  <Words>991</Words>
  <Application>Microsoft Office PowerPoint</Application>
  <PresentationFormat>Экран (4:3)</PresentationFormat>
  <Paragraphs>191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Times New Roman</vt:lpstr>
      <vt:lpstr>Tw Cen MT</vt:lpstr>
      <vt:lpstr>Wingdings</vt:lpstr>
      <vt:lpstr>Wingdings 2</vt:lpstr>
      <vt:lpstr>Обычная</vt:lpstr>
      <vt:lpstr>«Формирование навыков и развитие самостоятельности и независимости в чтении»</vt:lpstr>
      <vt:lpstr>Что такое “Функциональная Грамотность”</vt:lpstr>
      <vt:lpstr>Формирование читательской грамотности на уроках иностранного языка предполагает работу над развитием следующих умений у учащихся: </vt:lpstr>
      <vt:lpstr>Чтение с пониманием основного содержания текста (ознакомительное чтение) </vt:lpstr>
      <vt:lpstr>Чтение с полным пониманием текста (изучающее чтение) </vt:lpstr>
      <vt:lpstr>Чтение с выборочным пониманием нужной или интересующей информации просмотровое/поисковое чтение</vt:lpstr>
      <vt:lpstr>Самостоятельное изучение</vt:lpstr>
      <vt:lpstr>Пять важных принципов формирования самостоятельного изучения </vt:lpstr>
      <vt:lpstr>Цель</vt:lpstr>
      <vt:lpstr>Структура и стратегии Процесс чтения</vt:lpstr>
      <vt:lpstr>Structure and Strategies </vt:lpstr>
      <vt:lpstr>Goal setting(Постановка цели)</vt:lpstr>
      <vt:lpstr>Reflection(рефлексия)</vt:lpstr>
      <vt:lpstr>Decision-Making (Принятие решений)</vt:lpstr>
      <vt:lpstr>Decision-Making ( принятие решений)</vt:lpstr>
      <vt:lpstr>Список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95</cp:revision>
  <dcterms:created xsi:type="dcterms:W3CDTF">2022-04-17T02:09:50Z</dcterms:created>
  <dcterms:modified xsi:type="dcterms:W3CDTF">2022-04-27T09:28:09Z</dcterms:modified>
</cp:coreProperties>
</file>