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Nunito"/>
      <p:regular r:id="rId15"/>
      <p:bold r:id="rId16"/>
      <p:italic r:id="rId17"/>
      <p:boldItalic r:id="rId18"/>
    </p:embeddedFont>
    <p:embeddedFont>
      <p:font typeface="Maven Pro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avenPro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regular.fntdata"/><Relationship Id="rId14" Type="http://schemas.openxmlformats.org/officeDocument/2006/relationships/slide" Target="slides/slide9.xml"/><Relationship Id="rId17" Type="http://schemas.openxmlformats.org/officeDocument/2006/relationships/font" Target="fonts/Nunito-italic.fntdata"/><Relationship Id="rId16" Type="http://schemas.openxmlformats.org/officeDocument/2006/relationships/font" Target="fonts/Nunito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avenPro-regular.fntdata"/><Relationship Id="rId6" Type="http://schemas.openxmlformats.org/officeDocument/2006/relationships/slide" Target="slides/slide1.xml"/><Relationship Id="rId18" Type="http://schemas.openxmlformats.org/officeDocument/2006/relationships/font" Target="fonts/Nuni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12633cbc023_0_2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12633cbc023_0_2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12633cbc023_0_2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12633cbc023_0_2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12633cbc023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12633cbc023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12633cbc023_3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12633cbc023_3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12637a7cca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12637a7cca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12637a7cca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12637a7cca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12637a7cca8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12637a7cca8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12637a7cca8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12637a7cca8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8448"/>
              <a:buFont typeface="Arial"/>
              <a:buNone/>
            </a:pPr>
            <a:r>
              <a:t/>
            </a:r>
            <a:endParaRPr sz="3866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8448"/>
              <a:buFont typeface="Arial"/>
              <a:buNone/>
            </a:pPr>
            <a:r>
              <a:rPr lang="ru" sz="3866"/>
              <a:t>Формирование функциональной грамотности на основе формата ЕГЭ по английскому языку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5003075" y="35561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Воронина Светлана Васильевна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МБОУ Гимназия 16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idx="1" type="body"/>
          </p:nvPr>
        </p:nvSpPr>
        <p:spPr>
          <a:xfrm>
            <a:off x="1303800" y="431975"/>
            <a:ext cx="7030500" cy="409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/>
              <a:t>Содержание функциональной грамотности, формируемой в рамках урока по английскому языку включает: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100"/>
              <a:t>• овладение грамотной и выразительной, устной и письменной речью;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100"/>
              <a:t> • способность к диалогу в стандартной жизненной ситуации;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100"/>
              <a:t> •умение самостоятельно формулировать проблему.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5"/>
          <p:cNvSpPr txBox="1"/>
          <p:nvPr>
            <p:ph idx="1" type="body"/>
          </p:nvPr>
        </p:nvSpPr>
        <p:spPr>
          <a:xfrm>
            <a:off x="1303800" y="582650"/>
            <a:ext cx="7030500" cy="394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1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9" name="Google Shape;289;p15"/>
          <p:cNvSpPr txBox="1"/>
          <p:nvPr/>
        </p:nvSpPr>
        <p:spPr>
          <a:xfrm>
            <a:off x="1356200" y="723300"/>
            <a:ext cx="68712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latin typeface="Times New Roman"/>
                <a:ea typeface="Times New Roman"/>
                <a:cs typeface="Times New Roman"/>
                <a:sym typeface="Times New Roman"/>
              </a:rPr>
              <a:t>Овладение грамотной и выразительной устной и письменной речью: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AutoNum type="arabicPeriod"/>
            </a:pPr>
            <a:r>
              <a:rPr lang="ru" sz="3000">
                <a:latin typeface="Times New Roman"/>
                <a:ea typeface="Times New Roman"/>
                <a:cs typeface="Times New Roman"/>
                <a:sym typeface="Times New Roman"/>
              </a:rPr>
              <a:t>задание 39 и 40, грамотность и подходящий язык, все это учитывается в оценивании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AutoNum type="arabicPeriod"/>
            </a:pPr>
            <a:r>
              <a:rPr lang="ru" sz="3000">
                <a:latin typeface="Times New Roman"/>
                <a:ea typeface="Times New Roman"/>
                <a:cs typeface="Times New Roman"/>
                <a:sym typeface="Times New Roman"/>
              </a:rPr>
              <a:t>устная часть, грамматическая правильность учитывается везде.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Способность к диалогу в стандартной жизненной ситуации.</a:t>
            </a:r>
            <a:endParaRPr/>
          </a:p>
        </p:txBody>
      </p:sp>
      <p:sp>
        <p:nvSpPr>
          <p:cNvPr id="295" name="Google Shape;295;p16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latin typeface="Times New Roman"/>
                <a:ea typeface="Times New Roman"/>
                <a:cs typeface="Times New Roman"/>
                <a:sym typeface="Times New Roman"/>
              </a:rPr>
              <a:t>Вся устная часть на этом построена: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457200" rtl="0" algn="l">
              <a:spcBef>
                <a:spcPts val="1200"/>
              </a:spcBef>
              <a:spcAft>
                <a:spcPts val="0"/>
              </a:spcAft>
              <a:buSzPts val="1700"/>
              <a:buFont typeface="Times New Roman"/>
              <a:buAutoNum type="arabicPeriod"/>
            </a:pPr>
            <a:r>
              <a:rPr lang="ru" sz="1700">
                <a:latin typeface="Times New Roman"/>
                <a:ea typeface="Times New Roman"/>
                <a:cs typeface="Times New Roman"/>
                <a:sym typeface="Times New Roman"/>
              </a:rPr>
              <a:t>задать вопросы, чтобы узнать интересующую информацию. Соблюсти нужно правила прямых вопросов.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Times New Roman"/>
              <a:buAutoNum type="arabicPeriod"/>
            </a:pPr>
            <a:r>
              <a:rPr lang="ru" sz="1700">
                <a:latin typeface="Times New Roman"/>
                <a:ea typeface="Times New Roman"/>
                <a:cs typeface="Times New Roman"/>
                <a:sym typeface="Times New Roman"/>
              </a:rPr>
              <a:t>ответить на вопросы в диалоге-расспросе грамотно,развернуто, с употребление лексики нужного уровня и понять сам вопрос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Times New Roman"/>
              <a:buAutoNum type="arabicPeriod"/>
            </a:pPr>
            <a:r>
              <a:rPr lang="ru" sz="1700">
                <a:latin typeface="Times New Roman"/>
                <a:ea typeface="Times New Roman"/>
                <a:cs typeface="Times New Roman"/>
                <a:sym typeface="Times New Roman"/>
              </a:rPr>
              <a:t>рассказать другу о фото для проекта, не просто в свободной форме, а дать понять описание, различия и плюсы-минусы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умение самостоятельно формулировать проблему</a:t>
            </a:r>
            <a:endParaRPr/>
          </a:p>
        </p:txBody>
      </p:sp>
      <p:sp>
        <p:nvSpPr>
          <p:cNvPr id="301" name="Google Shape;301;p17"/>
          <p:cNvSpPr txBox="1"/>
          <p:nvPr>
            <p:ph idx="1" type="body"/>
          </p:nvPr>
        </p:nvSpPr>
        <p:spPr>
          <a:xfrm>
            <a:off x="1303800" y="1354675"/>
            <a:ext cx="7030500" cy="317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Задание 40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4 абзац подразумевает формулирование проблемы связанной с темой опроса и решение ее.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Важно помнить, что проблема и решение должны быть реально существующими и четко сформулированными.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в устной части мы тоже формулируем плюсы и минусы в 4 задании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8"/>
          <p:cNvSpPr txBox="1"/>
          <p:nvPr>
            <p:ph type="title"/>
          </p:nvPr>
        </p:nvSpPr>
        <p:spPr>
          <a:xfrm>
            <a:off x="1233500" y="144950"/>
            <a:ext cx="7030500" cy="4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Упражнения для подготовки к заданию 40</a:t>
            </a:r>
            <a:endParaRPr/>
          </a:p>
        </p:txBody>
      </p:sp>
      <p:sp>
        <p:nvSpPr>
          <p:cNvPr id="307" name="Google Shape;307;p18"/>
          <p:cNvSpPr txBox="1"/>
          <p:nvPr>
            <p:ph idx="1" type="body"/>
          </p:nvPr>
        </p:nvSpPr>
        <p:spPr>
          <a:xfrm>
            <a:off x="251150" y="572625"/>
            <a:ext cx="8599200" cy="395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0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363"/>
              <a:t>1. Match the phrases to their synonyms:</a:t>
            </a:r>
            <a:endParaRPr b="1" sz="23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2363"/>
              <a:t>1) there is no doubt than</a:t>
            </a:r>
            <a:endParaRPr b="1" sz="23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2363"/>
              <a:t>2) the least number</a:t>
            </a:r>
            <a:endParaRPr b="1" sz="23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2363"/>
              <a:t>3) it can be seen that</a:t>
            </a:r>
            <a:endParaRPr b="1" sz="23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2363"/>
              <a:t>4) to solve this problem</a:t>
            </a:r>
            <a:endParaRPr b="1" sz="23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2363"/>
              <a:t>5) the problem of... is crucial</a:t>
            </a:r>
            <a:endParaRPr b="1" sz="23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2363"/>
              <a:t>6) nowadays</a:t>
            </a:r>
            <a:endParaRPr b="1" sz="23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2363"/>
              <a:t>7) to conclude</a:t>
            </a:r>
            <a:endParaRPr b="1" sz="23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2363"/>
              <a:t>8) the information in the table shows</a:t>
            </a:r>
            <a:endParaRPr b="1" sz="23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2363"/>
              <a:t>a) the data in the table reveals, b) it is hard to deny, c)to summarize,</a:t>
            </a:r>
            <a:endParaRPr b="1" sz="23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2363"/>
              <a:t>d) the least proportion, e) in this day and age, f) it can be noticed</a:t>
            </a:r>
            <a:endParaRPr b="1" sz="23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2363"/>
              <a:t>that, g) the problem of... is significant, h) to tackle this problem</a:t>
            </a:r>
            <a:endParaRPr b="1" sz="2363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9"/>
          <p:cNvSpPr txBox="1"/>
          <p:nvPr>
            <p:ph idx="1" type="body"/>
          </p:nvPr>
        </p:nvSpPr>
        <p:spPr>
          <a:xfrm>
            <a:off x="1303800" y="210975"/>
            <a:ext cx="7030500" cy="432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575"/>
              <a:t>Useful phrases and sentences according to paragraphs</a:t>
            </a:r>
            <a:endParaRPr b="1" sz="3575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3575"/>
              <a:t>1. It is hard to imagine modern life without...../ .....has always played a</a:t>
            </a:r>
            <a:endParaRPr b="1" sz="3575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3575"/>
              <a:t>significant role in our life./ Nowadays a lot of people choose...</a:t>
            </a:r>
            <a:endParaRPr b="1" sz="3575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3575"/>
              <a:t>Working on a project on the topic.... I have found/ I am currently working</a:t>
            </a:r>
            <a:endParaRPr b="1" sz="3575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3575"/>
              <a:t>on the project on the topic... and I have found some relevant data.</a:t>
            </a:r>
            <a:endParaRPr b="1" sz="3575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3575"/>
              <a:t>2. One of the facts that can be seen in a diagram is.../ There are some facts in</a:t>
            </a:r>
            <a:endParaRPr b="1" sz="3575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3575"/>
              <a:t>the table/ Looking at the opinion poll one can see</a:t>
            </a:r>
            <a:endParaRPr b="1" sz="3575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3575"/>
              <a:t>3. The diagram/the table/the opinion poll shows/reveals striking differences</a:t>
            </a:r>
            <a:endParaRPr b="1" sz="3575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3575"/>
              <a:t>in...</a:t>
            </a:r>
            <a:endParaRPr b="1" sz="3575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3575"/>
              <a:t>twice/three times/as many people ..../ .....far/much more/less popular than/</a:t>
            </a:r>
            <a:endParaRPr b="1" sz="3575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3575"/>
              <a:t>the figures of.... are practically identical</a:t>
            </a:r>
            <a:endParaRPr b="1" sz="3575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3575"/>
              <a:t>4. One of the problems that can arise in connection with this topic is.../ One</a:t>
            </a:r>
            <a:endParaRPr b="1" sz="3575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3575"/>
              <a:t>problem that can be connected with is that...</a:t>
            </a:r>
            <a:endParaRPr b="1" sz="3575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3575"/>
              <a:t>The solution to the problem is... / The problem can be solved by the</a:t>
            </a:r>
            <a:endParaRPr b="1" sz="3575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3575"/>
              <a:t>following way.</a:t>
            </a:r>
            <a:endParaRPr b="1" sz="3575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3575"/>
              <a:t>5. To conclude/to summarise/in conclusion... I believe/ I think that...</a:t>
            </a:r>
            <a:endParaRPr b="1" sz="3575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Устная часть 4 задание</a:t>
            </a:r>
            <a:endParaRPr/>
          </a:p>
        </p:txBody>
      </p:sp>
      <p:sp>
        <p:nvSpPr>
          <p:cNvPr id="318" name="Google Shape;318;p20"/>
          <p:cNvSpPr txBox="1"/>
          <p:nvPr>
            <p:ph idx="1" type="body"/>
          </p:nvPr>
        </p:nvSpPr>
        <p:spPr>
          <a:xfrm>
            <a:off x="1303800" y="1235650"/>
            <a:ext cx="7030500" cy="329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5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7</a:t>
            </a:r>
            <a:r>
              <a:rPr b="1" lang="ru" sz="2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State advantages and disadvantages of:</a:t>
            </a:r>
            <a:endParaRPr b="1" sz="21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 Two types of holidays (guided tour/beach holiday)</a:t>
            </a:r>
            <a:endParaRPr b="1" sz="21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 Two types of professions (IT specialist/artist)</a:t>
            </a:r>
            <a:endParaRPr b="1" sz="21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3 Two types of dancing (ballet/hip hop)</a:t>
            </a:r>
            <a:endParaRPr b="1" sz="21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4 Two types of spending leisure time (watching TV/Walking in the park)</a:t>
            </a:r>
            <a:endParaRPr b="1" sz="21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1"/>
          <p:cNvSpPr txBox="1"/>
          <p:nvPr>
            <p:ph idx="1" type="body"/>
          </p:nvPr>
        </p:nvSpPr>
        <p:spPr>
          <a:xfrm>
            <a:off x="1303800" y="421925"/>
            <a:ext cx="7030500" cy="410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21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Match the synonyms</a:t>
            </a:r>
            <a:endParaRPr b="1" sz="1421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1421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 I have found two photos for our project.</a:t>
            </a:r>
            <a:endParaRPr b="1" sz="1421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1421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 This photo is suitable for our project.</a:t>
            </a:r>
            <a:endParaRPr b="1" sz="1421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1421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3 These …. have some differences.</a:t>
            </a:r>
            <a:endParaRPr b="1" sz="1421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1421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4 These ….have advantages and disadvantages.</a:t>
            </a:r>
            <a:endParaRPr b="1" sz="1421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1421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5 As for me, I prefer…</a:t>
            </a:r>
            <a:endParaRPr b="1" sz="1421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1421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6 Call me later to discuss them.</a:t>
            </a:r>
            <a:endParaRPr b="1" sz="1421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1421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a) Phone me and tell me your opinion.</a:t>
            </a:r>
            <a:endParaRPr b="1" sz="1421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1421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b) I have chosen two pictures for our project.</a:t>
            </a:r>
            <a:endParaRPr b="1" sz="1421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1421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c) I personally prefer…</a:t>
            </a:r>
            <a:endParaRPr b="1" sz="1421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1421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d) This picture is perfect for our project.</a:t>
            </a:r>
            <a:endParaRPr b="1" sz="1421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1421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e) These… have pluses and minuses.</a:t>
            </a:r>
            <a:endParaRPr b="1" sz="1421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1421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f) These…. are different in some way.</a:t>
            </a:r>
            <a:endParaRPr b="1" sz="1421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