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  <p:sldId id="277" r:id="rId3"/>
    <p:sldId id="297" r:id="rId4"/>
    <p:sldId id="278" r:id="rId5"/>
    <p:sldId id="257" r:id="rId6"/>
    <p:sldId id="279" r:id="rId7"/>
    <p:sldId id="258" r:id="rId8"/>
    <p:sldId id="274" r:id="rId9"/>
    <p:sldId id="273" r:id="rId10"/>
    <p:sldId id="282" r:id="rId11"/>
    <p:sldId id="281" r:id="rId12"/>
    <p:sldId id="259" r:id="rId13"/>
    <p:sldId id="283" r:id="rId14"/>
    <p:sldId id="260" r:id="rId15"/>
    <p:sldId id="284" r:id="rId16"/>
    <p:sldId id="261" r:id="rId17"/>
    <p:sldId id="262" r:id="rId18"/>
    <p:sldId id="267" r:id="rId19"/>
    <p:sldId id="285" r:id="rId20"/>
    <p:sldId id="291" r:id="rId21"/>
    <p:sldId id="286" r:id="rId22"/>
    <p:sldId id="287" r:id="rId23"/>
    <p:sldId id="288" r:id="rId24"/>
    <p:sldId id="290" r:id="rId25"/>
    <p:sldId id="292" r:id="rId26"/>
    <p:sldId id="293" r:id="rId27"/>
    <p:sldId id="296" r:id="rId28"/>
    <p:sldId id="298" r:id="rId29"/>
    <p:sldId id="299" r:id="rId30"/>
    <p:sldId id="300" r:id="rId31"/>
    <p:sldId id="301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40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89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546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4459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667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29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82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445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55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75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21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80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48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81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44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8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76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1C816C-8422-4028-B002-B5B5A54FC9B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EA815-848D-40EE-8629-4500ACA5F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07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832513"/>
            <a:ext cx="8825658" cy="2953876"/>
          </a:xfrm>
        </p:spPr>
        <p:txBody>
          <a:bodyPr/>
          <a:lstStyle/>
          <a:p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Storytelling</a:t>
            </a:r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</a:rPr>
              <a:t> как способ формирования креативного мышления на уроках английского языка</a:t>
            </a:r>
            <a:endParaRPr lang="ru-RU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4" y="4039737"/>
            <a:ext cx="10391051" cy="1599063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School N152    Tikhonova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Anzhelika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Krasnoyarsk 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Solovey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Nadezhda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197" y="452718"/>
            <a:ext cx="8508637" cy="1400530"/>
          </a:xfrm>
        </p:spPr>
        <p:txBody>
          <a:bodyPr/>
          <a:lstStyle/>
          <a:p>
            <a:r>
              <a:rPr lang="ru-RU" sz="4000" b="1" dirty="0" smtClean="0"/>
              <a:t>Ключевая характеристика историй - увлекательность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В истории должны быть: </a:t>
            </a:r>
          </a:p>
          <a:p>
            <a:pPr lvl="0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Подлинность</a:t>
            </a:r>
          </a:p>
          <a:p>
            <a:pPr lvl="0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Интрига</a:t>
            </a:r>
          </a:p>
          <a:p>
            <a:pPr lvl="0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Мораль</a:t>
            </a:r>
          </a:p>
          <a:p>
            <a:pPr lvl="0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Лаконичность</a:t>
            </a:r>
          </a:p>
          <a:p>
            <a:pPr lvl="0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Динамичность</a:t>
            </a:r>
          </a:p>
          <a:p>
            <a:pPr lvl="0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Простой сюжет</a:t>
            </a:r>
          </a:p>
          <a:p>
            <a:pPr lvl="0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Эмоциональное воздействие</a:t>
            </a:r>
          </a:p>
          <a:p>
            <a:pPr lvl="0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Вовлеченность в коммуникацию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1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          </a:t>
            </a:r>
            <a:r>
              <a:rPr lang="ru-RU" sz="4000" b="1" dirty="0" smtClean="0">
                <a:solidFill>
                  <a:schemeClr val="tx1"/>
                </a:solidFill>
              </a:rPr>
              <a:t>Компоненты истории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23833"/>
            <a:ext cx="8946541" cy="4924567"/>
          </a:xfrm>
        </p:spPr>
        <p:txBody>
          <a:bodyPr/>
          <a:lstStyle/>
          <a:p>
            <a:endParaRPr lang="ru-RU" dirty="0"/>
          </a:p>
          <a:p>
            <a:pPr lvl="0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Персонаж - объект, субъект, явление</a:t>
            </a:r>
          </a:p>
          <a:p>
            <a:pPr lvl="0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Сюжет – экспозиция, завязка, развязка</a:t>
            </a:r>
          </a:p>
          <a:p>
            <a:pPr lvl="0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Идея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1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     Этапы работы над историей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Pre-reading</a:t>
            </a:r>
          </a:p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While-reading</a:t>
            </a:r>
          </a:p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Post-reading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36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sz="4000" b="1" dirty="0" smtClean="0"/>
              <a:t>Разработка урока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28" y="2052918"/>
            <a:ext cx="11423176" cy="4195481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The most embarrassing moment of my life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»</a:t>
            </a:r>
            <a:b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36122" cy="2263186"/>
          </a:xfrm>
        </p:spPr>
        <p:txBody>
          <a:bodyPr/>
          <a:lstStyle/>
          <a:p>
            <a:r>
              <a:rPr lang="ru-RU" sz="3600" b="1" dirty="0" smtClean="0"/>
              <a:t>                       </a:t>
            </a:r>
            <a:r>
              <a:rPr lang="en-US" sz="4000" b="1" dirty="0" smtClean="0">
                <a:solidFill>
                  <a:schemeClr val="accent1"/>
                </a:solidFill>
              </a:rPr>
              <a:t>Pre-reading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/>
              <a:t>1. </a:t>
            </a:r>
            <a:r>
              <a:rPr lang="en-US" sz="4000" b="1" dirty="0" smtClean="0"/>
              <a:t>Prediction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b="1" dirty="0" smtClean="0"/>
              <a:t>What might such a story be about?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3220872"/>
            <a:ext cx="8946541" cy="3027527"/>
          </a:xfrm>
        </p:spPr>
        <p:txBody>
          <a:bodyPr>
            <a:normAutofit lnSpcReduction="10000"/>
          </a:bodyPr>
          <a:lstStyle/>
          <a:p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A serious accident</a:t>
            </a:r>
          </a:p>
          <a:p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A frightening experience</a:t>
            </a:r>
          </a:p>
          <a:p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An amusing mistake you made</a:t>
            </a:r>
            <a:endParaRPr lang="ru-RU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8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2.   Establishing </a:t>
            </a:r>
            <a:r>
              <a:rPr lang="en-US" sz="4000" b="1" dirty="0"/>
              <a:t>new vocabulary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Look at the words, pictures and guess what these words are in Russian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6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</a:t>
            </a:r>
            <a:r>
              <a:rPr lang="en-US" sz="4800" b="1" dirty="0" smtClean="0"/>
              <a:t>embarrassed</a:t>
            </a:r>
            <a:endParaRPr lang="ru-RU" sz="4800" b="1" dirty="0"/>
          </a:p>
        </p:txBody>
      </p:sp>
      <p:pic>
        <p:nvPicPr>
          <p:cNvPr id="4" name="Объект 3" descr="C:\Users\Анжелика\Desktop\embarassment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390" y="2119379"/>
            <a:ext cx="7873307" cy="454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                     pretend</a:t>
            </a:r>
            <a:endParaRPr lang="ru-RU" sz="4800" b="1" dirty="0"/>
          </a:p>
        </p:txBody>
      </p:sp>
      <p:pic>
        <p:nvPicPr>
          <p:cNvPr id="4" name="Объект 3" descr="C:\Users\Анжелика\Desktop\pretend 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050" y="2006220"/>
            <a:ext cx="6796586" cy="47533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513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Match the words and the definitions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3600" b="1" dirty="0" smtClean="0"/>
              <a:t>repair, pretend, dash, embarrassed, tool box, conversation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429300"/>
            <a:ext cx="8946541" cy="420351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Feeling ashamed or shy</a:t>
            </a: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To go somewhere quickly</a:t>
            </a: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Make something work again</a:t>
            </a: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A talk between two or more people</a:t>
            </a: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To behave as if something is true</a:t>
            </a: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A container in which you keep and carry small tools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244802" cy="193564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                While - reading</a:t>
            </a:r>
            <a:br>
              <a:rPr lang="en-US" sz="4000" b="1" dirty="0" smtClean="0">
                <a:solidFill>
                  <a:schemeClr val="accent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1. Asking questions while telling the story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483893"/>
            <a:ext cx="8946541" cy="376450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Listen to the story that happened to my close friend Lucy.</a:t>
            </a:r>
          </a:p>
          <a:p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7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</a:t>
            </a:r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92072"/>
            <a:ext cx="8946541" cy="485632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Создание условий для развития современных ключевых компетенций, или навыков,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XXI 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века на уроках английского языка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504968"/>
            <a:ext cx="8946541" cy="574343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Have you ever done something stupid that made you feel so embarrassed you wished you could just disappear? Well, that’s exactly how I felt, one chilly Saturday morning last autumn. </a:t>
            </a:r>
            <a:endParaRPr lang="ru-RU" dirty="0"/>
          </a:p>
          <a:p>
            <a:r>
              <a:rPr lang="en-US" dirty="0"/>
              <a:t>     I had gone to town to do some shopping and I was walking through the park on my way to the bus stop. Suddenly, it began to rain. I immediately dashed into a nearby phone box since I didn’t have an umbrella. It was raining heavily, so I decided to stay in the phone box until it stopped.</a:t>
            </a:r>
            <a:endParaRPr lang="ru-RU" dirty="0"/>
          </a:p>
          <a:p>
            <a:r>
              <a:rPr lang="en-US" dirty="0"/>
              <a:t>     A few moments later, I saw a young man walk up to the phone box, holding a tool box. I didn’t want to go out into the rain, so I picked up the phone and pretended I was talking to someone. I thought the man would go away, but he didn’t. He just waited patiently in the pouring rain, watching me wave my hands about and act as if I was deep in conversation.</a:t>
            </a:r>
            <a:endParaRPr lang="ru-RU" dirty="0"/>
          </a:p>
          <a:p>
            <a:r>
              <a:rPr lang="en-US" dirty="0"/>
              <a:t>     Luckily, the rain began to stop after about ten minutes. «Okay, Mum, » I said loudly into the phone, «I’ll see you later, then. Bye! » I put the phone down, picked up my shopping and stepped out of the phone box. «I’m sorry I took so long, » I said to the man. (I make a pause and ask, «What do you think will happen further? »)</a:t>
            </a:r>
            <a:endParaRPr lang="ru-RU" dirty="0"/>
          </a:p>
          <a:p>
            <a:r>
              <a:rPr lang="en-US" dirty="0"/>
              <a:t>     «Oh, I don’t want to use the phone, » he replied, smiling broadly. «I’ve just come to repair it. It’s out of order, you see. » (I make a pause again and ask, «How would you feel? ») I felt myself go bright red in the face and I hurried away with my head down, feeling a complete fool. That was certainly one of the most embarrassing moments of my life!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9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    2</a:t>
            </a:r>
            <a:r>
              <a:rPr lang="en-US" sz="4000" b="1" dirty="0"/>
              <a:t>. Sequencing the paragraphs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555846"/>
            <a:ext cx="8946541" cy="4692554"/>
          </a:xfrm>
        </p:spPr>
        <p:txBody>
          <a:bodyPr/>
          <a:lstStyle/>
          <a:p>
            <a:r>
              <a:rPr lang="ru-RU" dirty="0"/>
              <a:t>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Put the paragraphs in the right order. 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(Раздаем разрезанную на пять частей историю, которую нужно собрать в правильной последовательности).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58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      3</a:t>
            </a:r>
            <a:r>
              <a:rPr lang="en-US" sz="4000" b="1" dirty="0"/>
              <a:t>. Sequencing the pictures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678676"/>
            <a:ext cx="8946541" cy="456972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Put the pictures in the right order. 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(Раздаем картинки, которые нужно расположить в правильной последовательности).</a:t>
            </a:r>
          </a:p>
          <a:p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76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99895" cy="1400530"/>
          </a:xfrm>
        </p:spPr>
        <p:txBody>
          <a:bodyPr/>
          <a:lstStyle/>
          <a:p>
            <a:r>
              <a:rPr lang="en-US" sz="4000" b="1" dirty="0"/>
              <a:t>4. Matching the character and the phrase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10186"/>
            <a:ext cx="8946541" cy="4938214"/>
          </a:xfrm>
        </p:spPr>
        <p:txBody>
          <a:bodyPr/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Who said it? Put the tick in the correct column.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205572"/>
              </p:ext>
            </p:extLst>
          </p:nvPr>
        </p:nvGraphicFramePr>
        <p:xfrm>
          <a:off x="1310185" y="2743198"/>
          <a:ext cx="9130351" cy="2606723"/>
        </p:xfrm>
        <a:graphic>
          <a:graphicData uri="http://schemas.openxmlformats.org/drawingml/2006/table">
            <a:tbl>
              <a:tblPr firstRow="1" firstCol="1" bandRow="1"/>
              <a:tblGrid>
                <a:gridCol w="4848643"/>
                <a:gridCol w="2140854"/>
                <a:gridCol w="2140854"/>
              </a:tblGrid>
              <a:tr h="372389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Lucy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man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89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«Oh, I don’t want to use the phone. 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89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«Okay, Mum. 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89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«I’ll see you later, then. Bye! 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89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«I’ve just come to repair it. 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89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«I’m sorry I took so long. 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89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«It’s out of order, you see. 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2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2718"/>
            <a:ext cx="12037325" cy="1400530"/>
          </a:xfrm>
        </p:spPr>
        <p:txBody>
          <a:bodyPr/>
          <a:lstStyle/>
          <a:p>
            <a:r>
              <a:rPr lang="en-US" sz="4400" b="1" dirty="0" smtClean="0"/>
              <a:t>                    5</a:t>
            </a:r>
            <a:r>
              <a:rPr lang="en-US" sz="4400" b="1" dirty="0"/>
              <a:t>. Gapped text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Cover the text on your desks and fill in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the gaps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Have you ever done something stupid that made you feel so _________ you wished you could just disappear? Well, that’s exactly how I felt, one chilly Saturday morning last autumn. </a:t>
            </a:r>
            <a:endParaRPr lang="ru-RU" dirty="0"/>
          </a:p>
          <a:p>
            <a:r>
              <a:rPr lang="en-US" dirty="0"/>
              <a:t>     I had gone to town to do some shopping and I was walking through the park on my way to the bus stop. Suddenly, it began to rain. I immediately ________ into a nearby phone box since I didn’t have an umbrella. It was raining heavily, so I decided to stay in the phone box until it stopped.</a:t>
            </a:r>
            <a:endParaRPr lang="ru-RU" dirty="0"/>
          </a:p>
          <a:p>
            <a:r>
              <a:rPr lang="en-US" dirty="0"/>
              <a:t>     A few moments later, I saw a young man walk up to the phone box, holding a _________. I didn’t want to go out into the rain, so I picked up the phone and _________ I was talking to someone. I thought the man would go away, but he didn’t. He just waited patiently in the pouring rain, watching me wave my hands about and act as if I was deep in _________.</a:t>
            </a:r>
            <a:endParaRPr lang="ru-RU" dirty="0"/>
          </a:p>
          <a:p>
            <a:r>
              <a:rPr lang="en-US" dirty="0"/>
              <a:t>     Luckily, the rain began to stop after about ten minutes. «Okay, Mum, » I said loudly into the phone, «I’ll see you later, then. Bye! » I put the phone down, picked up my shopping and stepped out of the phone box. «I’m sorry I took so long, » I said to the man. </a:t>
            </a:r>
            <a:endParaRPr lang="ru-RU" dirty="0"/>
          </a:p>
          <a:p>
            <a:r>
              <a:rPr lang="en-US" dirty="0"/>
              <a:t>     «Oh, I don’t want to use the phone, » he replied, smiling broadly. «I’ve just come to _________ it. It’s out of order, you see. » I felt myself go bright red in the face and I hurried away with my head down, feeling a complete fool. That was certainly one of the most embarrassing moments of my life!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35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                  6</a:t>
            </a:r>
            <a:r>
              <a:rPr lang="en-US" sz="4000" b="1" dirty="0"/>
              <a:t>. Questions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23834"/>
            <a:ext cx="8946541" cy="4924566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Work in groups. Make up three questions for other groups.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Ask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and answer the questions. 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(Работают в группах. Составляют вопросы, </a:t>
            </a:r>
          </a:p>
          <a:p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     з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атем 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задают их другим группам, отвечают на вопросы других групп)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11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1676333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               </a:t>
            </a:r>
            <a:r>
              <a:rPr lang="en-US" sz="4000" b="1" dirty="0" smtClean="0">
                <a:solidFill>
                  <a:schemeClr val="accent1"/>
                </a:solidFill>
              </a:rPr>
              <a:t>3</a:t>
            </a:r>
            <a:r>
              <a:rPr lang="en-US" sz="4000" b="1" dirty="0">
                <a:solidFill>
                  <a:schemeClr val="accent1"/>
                </a:solidFill>
              </a:rPr>
              <a:t>. </a:t>
            </a:r>
            <a:r>
              <a:rPr lang="en-US" sz="4000" b="1" dirty="0" smtClean="0">
                <a:solidFill>
                  <a:schemeClr val="accent1"/>
                </a:solidFill>
              </a:rPr>
              <a:t>Post-reading</a:t>
            </a:r>
            <a:r>
              <a:rPr lang="ru-RU" sz="4000" b="1" dirty="0" smtClean="0">
                <a:solidFill>
                  <a:schemeClr val="accent1"/>
                </a:solidFill>
              </a:rPr>
              <a:t/>
            </a:r>
            <a:br>
              <a:rPr lang="ru-RU" sz="4000" b="1" dirty="0" smtClean="0">
                <a:solidFill>
                  <a:schemeClr val="accent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1. Adding information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>
                <a:solidFill>
                  <a:schemeClr val="accent1"/>
                </a:solidFill>
              </a:rPr>
              <a:t/>
            </a:r>
            <a:br>
              <a:rPr lang="ru-RU" sz="4000" dirty="0">
                <a:solidFill>
                  <a:schemeClr val="accent1"/>
                </a:solidFill>
              </a:rPr>
            </a:b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4" y="1951630"/>
            <a:ext cx="9817840" cy="4624315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Some information is missing in the story. Add this information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(Работают в группах, придумывают описания)</a:t>
            </a:r>
          </a:p>
          <a:p>
            <a:r>
              <a:rPr lang="en-US" dirty="0"/>
              <a:t>a) Describe what was going in the park.</a:t>
            </a:r>
            <a:endParaRPr lang="ru-RU" dirty="0"/>
          </a:p>
          <a:p>
            <a:r>
              <a:rPr lang="en-US" dirty="0"/>
              <a:t>I had gone to town to do some shopping and I was walking through the park on my way to the bus stop.________________________________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b) Add the description of the man’s appearance.</a:t>
            </a:r>
            <a:endParaRPr lang="ru-RU" dirty="0"/>
          </a:p>
          <a:p>
            <a:r>
              <a:rPr lang="en-US" dirty="0"/>
              <a:t>A few moments later, I saw a young man walk up to the phone box, holding a tool box. __________________________________________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1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4637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          </a:t>
            </a:r>
            <a:r>
              <a:rPr lang="ru-RU" sz="4000" b="1" dirty="0">
                <a:solidFill>
                  <a:schemeClr val="tx1"/>
                </a:solidFill>
              </a:rPr>
              <a:t>2</a:t>
            </a:r>
            <a:r>
              <a:rPr lang="en-US" sz="4000" b="1" dirty="0" smtClean="0">
                <a:solidFill>
                  <a:schemeClr val="tx1"/>
                </a:solidFill>
              </a:rPr>
              <a:t>. </a:t>
            </a:r>
            <a:r>
              <a:rPr lang="en-US" sz="4000" b="1" dirty="0">
                <a:solidFill>
                  <a:schemeClr val="tx1"/>
                </a:solidFill>
              </a:rPr>
              <a:t>Alternative </a:t>
            </a:r>
            <a:r>
              <a:rPr lang="en-US" sz="4000" b="1" dirty="0" smtClean="0">
                <a:solidFill>
                  <a:schemeClr val="tx1"/>
                </a:solidFill>
              </a:rPr>
              <a:t>ending</a:t>
            </a: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92072"/>
            <a:ext cx="8946541" cy="4856327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Work in groups. Think of an alternative ending. 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(Работают в группах, придумывают альтернативное окончание истории,</a:t>
            </a:r>
          </a:p>
          <a:p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затем каждая группа представляет свое окончание.)</a:t>
            </a:r>
          </a:p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What was the most interesting ending? 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063" y="452718"/>
            <a:ext cx="11294772" cy="140053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3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en-US" b="1" dirty="0" smtClean="0">
                <a:solidFill>
                  <a:schemeClr val="tx1"/>
                </a:solidFill>
              </a:rPr>
              <a:t>Making up the beginning of the story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635618"/>
            <a:ext cx="8946541" cy="461278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Work in groups. Make up the beginning of the story.</a:t>
            </a:r>
          </a:p>
          <a:p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Дети работают </a:t>
            </a: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</a:rPr>
              <a:t>в группах, придумывают 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начало истории)</a:t>
            </a:r>
            <a:endParaRPr lang="ru-RU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314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69" y="452718"/>
            <a:ext cx="9909166" cy="140053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4. </a:t>
            </a:r>
            <a:r>
              <a:rPr lang="en-US" sz="3600" b="1" dirty="0" smtClean="0">
                <a:solidFill>
                  <a:schemeClr val="tx1"/>
                </a:solidFill>
              </a:rPr>
              <a:t>Retelling of the story on behalf of the hero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429556"/>
            <a:ext cx="8946541" cy="481884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Imagine you are James. Retell the story and share your feelings and emotions.</a:t>
            </a:r>
          </a:p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Дети работают в группах, пересказывают историю от лица героев, делятся чувствами и эмоциями)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5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 Актуальность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Креативное мышление считается одним из ключевых навыков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XXI 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века, важность которых определяется современными социально-экономическими условиями. В обновленных ФГОС 2021 выделены следующие важные компетенции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Критическое мышление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Креативность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Коммуникация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Сотрудничество</a:t>
            </a:r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99798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        </a:t>
            </a:r>
            <a:r>
              <a:rPr lang="ru-RU" sz="4800" b="1" dirty="0" smtClean="0">
                <a:solidFill>
                  <a:schemeClr val="tx1"/>
                </a:solidFill>
              </a:rPr>
              <a:t>5. </a:t>
            </a:r>
            <a:r>
              <a:rPr lang="en-US" sz="4800" b="1" dirty="0" smtClean="0">
                <a:solidFill>
                  <a:schemeClr val="tx1"/>
                </a:solidFill>
              </a:rPr>
              <a:t>Problem solving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</a:rPr>
              <a:t>Pe</a:t>
            </a:r>
            <a:r>
              <a:rPr lang="ru-RU" sz="4400" b="1" dirty="0" err="1" smtClean="0">
                <a:solidFill>
                  <a:schemeClr val="accent5">
                    <a:lumMod val="75000"/>
                  </a:schemeClr>
                </a:solidFill>
              </a:rPr>
              <a:t>шение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 проблем – практический навык, вытекающий  из способности креативно мыслить, порождая уникальные варианты выхода из трудной ситуации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(Детям предлагается проблемная ситуация, вытекающая из истории. После обсуждении в группе дети должны предложить решение проблемы)</a:t>
            </a:r>
            <a:endParaRPr lang="ru-RU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602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r>
              <a:rPr lang="ru-RU" sz="4800" b="1" dirty="0" smtClean="0">
                <a:solidFill>
                  <a:schemeClr val="tx1"/>
                </a:solidFill>
              </a:rPr>
              <a:t>6. </a:t>
            </a:r>
            <a:r>
              <a:rPr lang="en-US" sz="4800" b="1" dirty="0" smtClean="0">
                <a:solidFill>
                  <a:schemeClr val="tx1"/>
                </a:solidFill>
              </a:rPr>
              <a:t>Acting out a story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434906"/>
            <a:ext cx="8946541" cy="4813494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Act out the story. Perform it in front of the class.</a:t>
            </a:r>
            <a:endParaRPr lang="ru-RU" sz="4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Дети работают в группах, распределяют роли и разыгрывают историю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представляют ее классу).</a:t>
            </a:r>
            <a:endParaRPr lang="ru-RU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2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53354"/>
          </a:xfrm>
        </p:spPr>
        <p:txBody>
          <a:bodyPr/>
          <a:lstStyle/>
          <a:p>
            <a:r>
              <a:rPr lang="ru-RU" b="1" dirty="0" smtClean="0"/>
              <a:t>             </a:t>
            </a:r>
            <a:r>
              <a:rPr lang="ru-RU" sz="3600" b="1" dirty="0" smtClean="0"/>
              <a:t>Технология «</a:t>
            </a:r>
            <a:r>
              <a:rPr lang="en-US" sz="3600" b="1" dirty="0" smtClean="0"/>
              <a:t>Storytelling</a:t>
            </a:r>
            <a:r>
              <a:rPr lang="ru-RU" sz="3600" b="1" dirty="0" smtClean="0"/>
              <a:t>» позволяет решать следующие </a:t>
            </a:r>
            <a:r>
              <a:rPr lang="ru-RU" sz="3600" b="1" dirty="0"/>
              <a:t>з</a:t>
            </a:r>
            <a:r>
              <a:rPr lang="ru-RU" sz="3600" b="1" dirty="0" smtClean="0"/>
              <a:t>адачи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906072"/>
            <a:ext cx="8946541" cy="4342327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1. Обучать английскому языку</a:t>
            </a:r>
          </a:p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2. Развивать креативность</a:t>
            </a:r>
          </a:p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3. Развивать воображение и</a:t>
            </a:r>
          </a:p>
          <a:p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   способность генерировать идеи</a:t>
            </a:r>
          </a:p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4. Развивать умение мыслить </a:t>
            </a:r>
          </a:p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    логически  </a:t>
            </a:r>
          </a:p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6. Развивать когнитивные навыки</a:t>
            </a:r>
          </a:p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7. Развивать умение работать в   </a:t>
            </a:r>
          </a:p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    команде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50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такое «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storytelling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Storytelling – 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техника, построенная на использовании историй с определенной структурой и героями, направленная на решение образовательных задач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82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Что </a:t>
            </a: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такое «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storytelling</a:t>
            </a: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624084"/>
            <a:ext cx="8946541" cy="4624315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Storytelling - the activity of writing, telling or reading stories.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Storyteller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 – рассказчик, автор рассказов, выдумщик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(Большой англо-русский и русско-английский словарь. 200000 слов и 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выражений/</a:t>
            </a:r>
            <a:r>
              <a:rPr lang="ru-RU" sz="4000" b="1" dirty="0" err="1" smtClean="0">
                <a:solidFill>
                  <a:schemeClr val="accent5">
                    <a:lumMod val="75000"/>
                  </a:schemeClr>
                </a:solidFill>
              </a:rPr>
              <a:t>В.К.Мюллер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. – М.: </a:t>
            </a:r>
            <a:r>
              <a:rPr lang="ru-RU" sz="4000" b="1" dirty="0" err="1">
                <a:solidFill>
                  <a:schemeClr val="accent5">
                    <a:lumMod val="75000"/>
                  </a:schemeClr>
                </a:solidFill>
              </a:rPr>
              <a:t>Эксмо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, 2010, 1008с.)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9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450376"/>
            <a:ext cx="8761413" cy="221093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Почему «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storytelling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является одной из самых эффективных методов обучения языку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5" y="2661314"/>
            <a:ext cx="8761412" cy="335848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Развитие всех видов речевой деятельности: </a:t>
            </a:r>
            <a:r>
              <a:rPr lang="ru-RU" sz="4000" b="1" dirty="0" err="1" smtClean="0">
                <a:solidFill>
                  <a:schemeClr val="accent5">
                    <a:lumMod val="75000"/>
                  </a:schemeClr>
                </a:solidFill>
              </a:rPr>
              <a:t>аудирования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, чтения, говорения, письма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Почему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storytelling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» является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одной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 самых эффективных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методов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обучения языку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552131"/>
            <a:ext cx="8946541" cy="369626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Формирование лексико-грамматических навыков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7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Почему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storytelling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» является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одной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 самых эффективных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методов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обучения языку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552131"/>
            <a:ext cx="8946541" cy="369626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Развитие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памяти, внимания, </a:t>
            </a:r>
            <a:r>
              <a:rPr lang="ru-RU" sz="4000" b="1" err="1" smtClean="0">
                <a:solidFill>
                  <a:schemeClr val="accent5">
                    <a:lumMod val="75000"/>
                  </a:schemeClr>
                </a:solidFill>
              </a:rPr>
              <a:t>креативности</a:t>
            </a:r>
            <a:r>
              <a:rPr lang="ru-RU" sz="4000" b="1" smtClean="0">
                <a:solidFill>
                  <a:schemeClr val="accent5">
                    <a:lumMod val="75000"/>
                  </a:schemeClr>
                </a:solidFill>
              </a:rPr>
              <a:t>, воображения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, концентрации, логического мышления, умение работать в команде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6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Другая 6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FF0000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914</TotalTime>
  <Words>1517</Words>
  <Application>Microsoft Office PowerPoint</Application>
  <PresentationFormat>Широкоэкранный</PresentationFormat>
  <Paragraphs>140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Calibri</vt:lpstr>
      <vt:lpstr>Century Gothic</vt:lpstr>
      <vt:lpstr>Times New Roman</vt:lpstr>
      <vt:lpstr>Wingdings</vt:lpstr>
      <vt:lpstr>Wingdings 3</vt:lpstr>
      <vt:lpstr>Ион</vt:lpstr>
      <vt:lpstr>       Storytelling как способ формирования креативного мышления на уроках английского языка</vt:lpstr>
      <vt:lpstr>                          Цель</vt:lpstr>
      <vt:lpstr>                  Актуальность</vt:lpstr>
      <vt:lpstr>             Технология «Storytelling» позволяет решать следующие задачи</vt:lpstr>
      <vt:lpstr>       Что такое «storytelling»?</vt:lpstr>
      <vt:lpstr>      Что такое «storytelling»?</vt:lpstr>
      <vt:lpstr>Почему «storytelling» является одной из самых эффективных методов обучения языку?</vt:lpstr>
      <vt:lpstr>   Почему «storytelling» является          одной из самых эффективных           методов обучения языку?</vt:lpstr>
      <vt:lpstr>    Почему «storytelling» является         одной из самых эффективных       методов обучения языку?</vt:lpstr>
      <vt:lpstr>Ключевая характеристика историй - увлекательность</vt:lpstr>
      <vt:lpstr>          Компоненты истории</vt:lpstr>
      <vt:lpstr>     Этапы работы над историей</vt:lpstr>
      <vt:lpstr>          Разработка урока</vt:lpstr>
      <vt:lpstr>                       Pre-reading 1. Prediction  What might such a story be about?</vt:lpstr>
      <vt:lpstr> 2.   Establishing new vocabulary </vt:lpstr>
      <vt:lpstr>                   embarrassed</vt:lpstr>
      <vt:lpstr>                     pretend</vt:lpstr>
      <vt:lpstr>Match the words and the definitions repair, pretend, dash, embarrassed, tool box, conversation</vt:lpstr>
      <vt:lpstr>                While - reading 1. Asking questions while telling the story</vt:lpstr>
      <vt:lpstr>Презентация PowerPoint</vt:lpstr>
      <vt:lpstr>    2. Sequencing the paragraphs </vt:lpstr>
      <vt:lpstr>      3. Sequencing the pictures </vt:lpstr>
      <vt:lpstr>4. Matching the character and the phrase </vt:lpstr>
      <vt:lpstr>                    5. Gapped text Cover the text on your desks and fill in the gaps.</vt:lpstr>
      <vt:lpstr>                  6. Questions </vt:lpstr>
      <vt:lpstr>               3. Post-reading 1. Adding information  </vt:lpstr>
      <vt:lpstr>          2. Alternative ending </vt:lpstr>
      <vt:lpstr>3. Making up the beginning of the story</vt:lpstr>
      <vt:lpstr>4. Retelling of the story on behalf of the hero</vt:lpstr>
      <vt:lpstr>        5. Problem solving</vt:lpstr>
      <vt:lpstr>       6. Acting out a story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Storytelling</dc:title>
  <dc:creator>Анжелика Тихонова</dc:creator>
  <cp:lastModifiedBy>4-3-11</cp:lastModifiedBy>
  <cp:revision>49</cp:revision>
  <dcterms:created xsi:type="dcterms:W3CDTF">2021-03-28T12:34:12Z</dcterms:created>
  <dcterms:modified xsi:type="dcterms:W3CDTF">2022-04-27T08:22:40Z</dcterms:modified>
</cp:coreProperties>
</file>