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8" r:id="rId3"/>
    <p:sldId id="269" r:id="rId4"/>
    <p:sldId id="272" r:id="rId5"/>
    <p:sldId id="273" r:id="rId6"/>
    <p:sldId id="274" r:id="rId7"/>
    <p:sldId id="275" r:id="rId8"/>
    <p:sldId id="256" r:id="rId9"/>
    <p:sldId id="257" r:id="rId10"/>
    <p:sldId id="258" r:id="rId11"/>
    <p:sldId id="260" r:id="rId12"/>
    <p:sldId id="264" r:id="rId13"/>
    <p:sldId id="259" r:id="rId14"/>
    <p:sldId id="261" r:id="rId15"/>
    <p:sldId id="263" r:id="rId16"/>
    <p:sldId id="265" r:id="rId17"/>
    <p:sldId id="262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Формирование читательской компетентности и читательской самостоятельности учащихся во внеурочной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sz="1800" dirty="0" smtClean="0"/>
              <a:t>руководитель РМО учителей</a:t>
            </a:r>
          </a:p>
          <a:p>
            <a:pPr marL="0" indent="0" algn="ctr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иностранных языков</a:t>
            </a:r>
          </a:p>
          <a:p>
            <a:pPr marL="0" indent="0" algn="ctr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Свердловского района 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                                                                               Галкина С.М.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13305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357430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развитие умения прогнозировать содержание текста, использовать смысловую догадку при чтении незнакомых слов;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развитие творческих способностей, навыков исследования, умения работать со словарем;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развитие самостоятельности;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обогащение словарного запаса;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развитие кругозора.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42984"/>
            <a:ext cx="7786742" cy="1000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Учебно-педагогические задачи: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357430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расширяет кругозор учащихся;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увеличивает активный и пассивный запас слов;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расширяет лингвистические и общекультурные знания;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развивает интеллектуальные и познавательные способности;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формирует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умения и навыки;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повышает уровень мотивации учащихся в изучении иностранного языка.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8572560" cy="1285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 на иностранном языке: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14620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При выборе книг следует обратить внимание на:</a:t>
            </a:r>
          </a:p>
          <a:p>
            <a:pPr lvl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уровень сложности;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жанры;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соответствие содержания возрасту.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214422"/>
            <a:ext cx="542928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отбирать книги?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4089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357430"/>
            <a:ext cx="82868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серия книг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Cambridge University Press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учащиеся 4-6 классов;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5 уровней сложности.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Характеристики книг: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красивые иллюстрации;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словарь в виде картинок;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забавные упражнения и игры.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8858312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кого проводится читательский марафон?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nnam\AppData\Local\Temp\Rar$DR79.968\IMG_20190228_102526_BURST1.jpg"/>
          <p:cNvPicPr>
            <a:picLocks noChangeAspect="1" noChangeArrowheads="1"/>
          </p:cNvPicPr>
          <p:nvPr/>
        </p:nvPicPr>
        <p:blipFill>
          <a:blip r:embed="rId2" cstate="print"/>
          <a:srcRect t="10000" b="6666"/>
          <a:stretch>
            <a:fillRect/>
          </a:stretch>
        </p:blipFill>
        <p:spPr bwMode="auto">
          <a:xfrm>
            <a:off x="6572264" y="3047979"/>
            <a:ext cx="2571736" cy="3810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214554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течении 3 недель: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прочитать книгу (уровень определяет учитель);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выписать и выучить 15 незнакомых слов;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выполнить задание после текста;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творческое задание после прочтения книги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(рисунки, закладки)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написать отзыв (по образцу).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00108"/>
            <a:ext cx="8215370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читательского марафона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071678"/>
            <a:ext cx="8501122" cy="40719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title of the book is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название книги).....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writer is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автор).........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book is about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 книга о....)............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main characters are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главные герои)........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character is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любимый герой)........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like/don't like this book, because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нравится/не нравится эта книга потому, что.....)...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recommend/don't recommend to read this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book.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рекомендую/не рекомендую прочитать эту книгу).....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857232"/>
            <a:ext cx="542928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Отзыв по образцу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6851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nnam\AppData\Local\Temp\Rar$DR60.968\IMG_20190228_101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2714612" cy="4825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C:\Users\annam\AppData\Local\Temp\Rar$DR20.968\IMG-c22b0ceee07de8a16871a51b79b39c54-V.jpg"/>
          <p:cNvPicPr>
            <a:picLocks noChangeAspect="1" noChangeArrowheads="1"/>
          </p:cNvPicPr>
          <p:nvPr/>
        </p:nvPicPr>
        <p:blipFill>
          <a:blip r:embed="rId3"/>
          <a:srcRect l="13606" t="38776" r="23809"/>
          <a:stretch>
            <a:fillRect/>
          </a:stretch>
        </p:blipFill>
        <p:spPr bwMode="auto">
          <a:xfrm rot="179028">
            <a:off x="2607648" y="2568272"/>
            <a:ext cx="3226630" cy="4208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annam\AppData\Local\Temp\Rar$DR40.969\IMG-a64faeaa3e98f62ebf4152ae9d6e2d77-V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6727">
            <a:off x="5357818" y="1857364"/>
            <a:ext cx="3589742" cy="478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928670"/>
            <a:ext cx="6215106" cy="1285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роекта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«Читательский марафон»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548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C:\Users\annam\AppData\Local\Temp\Rar$DR87.968\IMG-fc1d2ebd182d5bd884378850b0d2560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45" y="2928934"/>
            <a:ext cx="5238755" cy="392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C:\Users\annam\AppData\Local\Temp\Rar$DR40.968\IMG_20190301_123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2359">
            <a:off x="214282" y="1071546"/>
            <a:ext cx="3125381" cy="5556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annam\AppData\Local\Temp\Rar$DR79.969\IMG-a894e420b5e3a453fd062e0c5d46ea8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9922">
            <a:off x="3071802" y="214290"/>
            <a:ext cx="3214692" cy="4286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928934"/>
            <a:ext cx="542928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Читательская грамотность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Читательская грамотность – способность человека</a:t>
            </a:r>
          </a:p>
          <a:p>
            <a:pPr marL="0" indent="0" fontAlgn="base">
              <a:buNone/>
            </a:pPr>
            <a:r>
              <a:rPr lang="ru-RU" dirty="0"/>
              <a:t>понимать и использовать письменные тексты,</a:t>
            </a:r>
          </a:p>
          <a:p>
            <a:pPr marL="0" indent="0" fontAlgn="base">
              <a:buNone/>
            </a:pPr>
            <a:r>
              <a:rPr lang="ru-RU" dirty="0"/>
              <a:t>размышлять о них и заниматься чтением для того,</a:t>
            </a:r>
          </a:p>
          <a:p>
            <a:pPr marL="0" indent="0" fontAlgn="base">
              <a:buNone/>
            </a:pPr>
            <a:r>
              <a:rPr lang="ru-RU" dirty="0"/>
              <a:t>чтобы достигать своих целей, расширять свои знания и</a:t>
            </a:r>
          </a:p>
          <a:p>
            <a:pPr marL="0" indent="0" fontAlgn="base">
              <a:buNone/>
            </a:pPr>
            <a:r>
              <a:rPr lang="ru-RU" dirty="0"/>
              <a:t>возможности, участвовать в социальной жизни.</a:t>
            </a:r>
          </a:p>
          <a:p>
            <a:pPr marL="0" indent="0" fontAlgn="base">
              <a:buNone/>
            </a:pPr>
            <a:r>
              <a:rPr lang="ru-RU" dirty="0"/>
              <a:t>(Из материалов исследования ПИЗА)</a:t>
            </a:r>
          </a:p>
        </p:txBody>
      </p:sp>
    </p:spTree>
    <p:extLst>
      <p:ext uri="{BB962C8B-B14F-4D97-AF65-F5344CB8AC3E}">
        <p14:creationId xmlns:p14="http://schemas.microsoft.com/office/powerpoint/2010/main" val="2757786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Читательская компетентность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совокупность </a:t>
            </a:r>
            <a:r>
              <a:rPr lang="ru-RU" dirty="0"/>
              <a:t>знаний, умений и навыков, позволяющих человеку отбирать, понимать, организовывать информацию и успешно ее использовать в личных и общественных целях. </a:t>
            </a:r>
          </a:p>
        </p:txBody>
      </p:sp>
    </p:spTree>
    <p:extLst>
      <p:ext uri="{BB962C8B-B14F-4D97-AF65-F5344CB8AC3E}">
        <p14:creationId xmlns:p14="http://schemas.microsoft.com/office/powerpoint/2010/main" val="36948915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Читательская самостоятельность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 « </a:t>
            </a:r>
            <a:r>
              <a:rPr lang="ru-RU" i="1" dirty="0"/>
              <a:t>личностное свойство, позволяющее читателю при первой необходимости привычно обращаться в мир книг за недостающим ему опытом и с минимальными затратами времени и сил находить в этом мире и «присваивать» на максимально доступном ему уровне нужный </a:t>
            </a:r>
            <a:r>
              <a:rPr lang="ru-RU" i="1" dirty="0" smtClean="0"/>
              <a:t>опыт»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66407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/>
                </a:solidFill>
              </a:rPr>
              <a:t>читательские умения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 Ориентация в содержании текста (умение определять главную тему, общую цель или назначение текста; выбирать из текста или придумать заголовок; формулировать тезис, выражающий общий смысл текста; объяснять порядок частей, содержащихся в тексте; находить в тексте требуемую информацию и т.п.).</a:t>
            </a:r>
          </a:p>
        </p:txBody>
      </p:sp>
    </p:spTree>
    <p:extLst>
      <p:ext uri="{BB962C8B-B14F-4D97-AF65-F5344CB8AC3E}">
        <p14:creationId xmlns:p14="http://schemas.microsoft.com/office/powerpoint/2010/main" val="420811420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2.</a:t>
            </a:r>
            <a:r>
              <a:rPr lang="ru-RU" dirty="0"/>
              <a:t> Преобразование и интерпретация текста (умение преобразовывать текст, используя новые формы представления информации: формулы, графики, диаграммы, таблицы; сравнивать и противопоставлять заключённую в тексте информацию разного характера; обнаруживать в тексте доводы в подтверждение выдвинутых тезисов и т.п.).</a:t>
            </a:r>
          </a:p>
        </p:txBody>
      </p:sp>
    </p:spTree>
    <p:extLst>
      <p:ext uri="{BB962C8B-B14F-4D97-AF65-F5344CB8AC3E}">
        <p14:creationId xmlns:p14="http://schemas.microsoft.com/office/powerpoint/2010/main" val="33434804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3.Оценка </a:t>
            </a:r>
            <a:r>
              <a:rPr lang="ru-RU" dirty="0"/>
              <a:t>информации (откликаться на содержание текста; оценивать утверждения, сделанные в тексте, исходя из своих представлений о мире; находить доводы в защиту своей точки зрения и т.п.).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159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cdn3.imgbb.ru/bazar/203/2035427/201609/327a9f798fb308ef158f25d8b57bef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2285992"/>
            <a:ext cx="6000792" cy="200026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«Читательский марафон»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(4-6 класс)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714620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заинтересовать учащихся чтением литературы на английском языке;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развить у учащихся умение чтения англоязычных литературных текстов в условиях комплексной интеграции всех видов речевой деятельности.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3929090" cy="1071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593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      Формирование читательской компетентности и читательской самостоятельности учащихся во внеурочной деятельности</vt:lpstr>
      <vt:lpstr>Читательская грамотность</vt:lpstr>
      <vt:lpstr>Читательская компетентность</vt:lpstr>
      <vt:lpstr>Читательская самостоятельность</vt:lpstr>
      <vt:lpstr> читательские умения: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Мурашкевич</dc:creator>
  <cp:lastModifiedBy>User</cp:lastModifiedBy>
  <cp:revision>8</cp:revision>
  <dcterms:created xsi:type="dcterms:W3CDTF">2019-03-10T04:54:21Z</dcterms:created>
  <dcterms:modified xsi:type="dcterms:W3CDTF">2019-08-25T15:02:00Z</dcterms:modified>
</cp:coreProperties>
</file>