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3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63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09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1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9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1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9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46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99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1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C94D7-49DC-4AFA-8AEC-F8419C7E9E13}" type="datetimeFigureOut">
              <a:rPr lang="ru-RU" smtClean="0"/>
              <a:t>24.08.2019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18530-99D1-44D2-939B-94D79EFDF2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6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39646"/>
            <a:ext cx="9144000" cy="2443397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Развитие системы оценки качества образования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в</a:t>
            </a:r>
            <a:r>
              <a:rPr lang="ru-RU" sz="4000" dirty="0" smtClean="0"/>
              <a:t> государственной </a:t>
            </a:r>
            <a:r>
              <a:rPr lang="ru-RU" sz="4000" dirty="0"/>
              <a:t>программе Российской Федерации </a:t>
            </a:r>
            <a:endParaRPr lang="ru-RU" sz="4000" dirty="0" smtClean="0"/>
          </a:p>
          <a:p>
            <a:r>
              <a:rPr lang="ru-RU" sz="4000" dirty="0" smtClean="0"/>
              <a:t>«</a:t>
            </a:r>
            <a:r>
              <a:rPr lang="ru-RU" sz="4000" dirty="0"/>
              <a:t>Развитие образования на 2013-2020 годы».</a:t>
            </a:r>
          </a:p>
        </p:txBody>
      </p:sp>
    </p:spTree>
    <p:extLst>
      <p:ext uri="{BB962C8B-B14F-4D97-AF65-F5344CB8AC3E}">
        <p14:creationId xmlns:p14="http://schemas.microsoft.com/office/powerpoint/2010/main" val="101180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848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ЕСОКО </a:t>
            </a:r>
            <a:r>
              <a:rPr lang="ru-RU" sz="4800" b="1" dirty="0" smtClean="0">
                <a:solidFill>
                  <a:srgbClr val="002060"/>
                </a:solidFill>
              </a:rPr>
              <a:t>- единая система оценки качества школьного образования в России.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r>
              <a:rPr lang="ru-RU" dirty="0"/>
              <a:t>получить </a:t>
            </a:r>
            <a:r>
              <a:rPr lang="ru-RU" b="1" dirty="0">
                <a:solidFill>
                  <a:srgbClr val="FF0000"/>
                </a:solidFill>
              </a:rPr>
              <a:t>полное представление </a:t>
            </a:r>
            <a:r>
              <a:rPr lang="ru-RU" dirty="0"/>
              <a:t>о качестве образования в стране;</a:t>
            </a:r>
          </a:p>
          <a:p>
            <a:r>
              <a:rPr lang="ru-RU" dirty="0" smtClean="0"/>
              <a:t>вести </a:t>
            </a:r>
            <a:r>
              <a:rPr lang="ru-RU" b="1" dirty="0" smtClean="0">
                <a:solidFill>
                  <a:srgbClr val="FF0000"/>
                </a:solidFill>
              </a:rPr>
              <a:t>мониторинг знаний </a:t>
            </a:r>
            <a:r>
              <a:rPr lang="ru-RU" dirty="0" smtClean="0"/>
              <a:t>учащихся на разных ступенях обучения в школе;</a:t>
            </a:r>
          </a:p>
          <a:p>
            <a:r>
              <a:rPr lang="ru-RU" b="1" dirty="0">
                <a:solidFill>
                  <a:srgbClr val="FF0000"/>
                </a:solidFill>
              </a:rPr>
              <a:t>оперативно</a:t>
            </a:r>
            <a:r>
              <a:rPr lang="ru-RU" dirty="0"/>
              <a:t> выявлять и решать проблемы системы образования в разрезе предметов, школ и </a:t>
            </a:r>
            <a:r>
              <a:rPr lang="ru-RU" dirty="0" smtClean="0"/>
              <a:t>регионов;</a:t>
            </a:r>
          </a:p>
          <a:p>
            <a:r>
              <a:rPr lang="ru-RU" dirty="0" smtClean="0"/>
              <a:t>анализировать и учитывать влияние </a:t>
            </a:r>
            <a:r>
              <a:rPr lang="ru-RU" b="1" dirty="0" smtClean="0">
                <a:solidFill>
                  <a:srgbClr val="FF0000"/>
                </a:solidFill>
              </a:rPr>
              <a:t>различных факторов </a:t>
            </a:r>
            <a:r>
              <a:rPr lang="ru-RU" dirty="0" smtClean="0"/>
              <a:t>на результаты работы школ;</a:t>
            </a:r>
          </a:p>
          <a:p>
            <a:r>
              <a:rPr lang="ru-RU" dirty="0" smtClean="0"/>
              <a:t>вести </a:t>
            </a:r>
            <a:r>
              <a:rPr lang="ru-RU" b="1" dirty="0" smtClean="0">
                <a:solidFill>
                  <a:srgbClr val="FF0000"/>
                </a:solidFill>
              </a:rPr>
              <a:t>самодиагностику</a:t>
            </a:r>
            <a:r>
              <a:rPr lang="ru-RU" dirty="0" smtClean="0"/>
              <a:t> школам и выявлять имеющиеся проблемы;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родителям</a:t>
            </a:r>
            <a:r>
              <a:rPr lang="ru-RU" dirty="0" smtClean="0"/>
              <a:t> получать информацию о качестве знаний своих детей.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270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ЕГЭ – </a:t>
            </a:r>
            <a:r>
              <a:rPr lang="ru-RU" b="1" dirty="0" smtClean="0">
                <a:solidFill>
                  <a:srgbClr val="002060"/>
                </a:solidFill>
              </a:rPr>
              <a:t>единый государственный экзамен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9036"/>
            <a:ext cx="10515600" cy="470792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Обязательный</a:t>
            </a:r>
            <a:r>
              <a:rPr lang="ru-RU" sz="3200" dirty="0" smtClean="0"/>
              <a:t> для всех выпускников школ с 2009 </a:t>
            </a:r>
            <a:r>
              <a:rPr lang="ru-RU" sz="3200" dirty="0" smtClean="0"/>
              <a:t>года</a:t>
            </a:r>
            <a:endParaRPr lang="ru-RU" sz="3200" dirty="0" smtClean="0"/>
          </a:p>
          <a:p>
            <a:r>
              <a:rPr lang="ru-RU" sz="3200" dirty="0" smtClean="0"/>
              <a:t>Меры для обеспечения </a:t>
            </a:r>
            <a:r>
              <a:rPr lang="ru-RU" sz="3200" b="1" dirty="0" smtClean="0">
                <a:solidFill>
                  <a:srgbClr val="FF0000"/>
                </a:solidFill>
              </a:rPr>
              <a:t>объективности </a:t>
            </a:r>
            <a:r>
              <a:rPr lang="ru-RU" sz="3200" dirty="0" smtClean="0"/>
              <a:t>экзамена</a:t>
            </a:r>
          </a:p>
          <a:p>
            <a:r>
              <a:rPr lang="ru-RU" sz="3200" dirty="0" smtClean="0"/>
              <a:t>Задания </a:t>
            </a:r>
            <a:r>
              <a:rPr lang="ru-RU" sz="3200" dirty="0" smtClean="0"/>
              <a:t>с </a:t>
            </a:r>
            <a:r>
              <a:rPr lang="ru-RU" sz="3200" b="1" dirty="0" smtClean="0">
                <a:solidFill>
                  <a:srgbClr val="FF0000"/>
                </a:solidFill>
              </a:rPr>
              <a:t>развернутыми ответами</a:t>
            </a:r>
            <a:r>
              <a:rPr lang="ru-RU" sz="3200" dirty="0" smtClean="0"/>
              <a:t>, требующими экспертной проверки</a:t>
            </a:r>
          </a:p>
          <a:p>
            <a:r>
              <a:rPr lang="ru-RU" sz="3200" dirty="0" smtClean="0"/>
              <a:t>Учитываются особенности участников с </a:t>
            </a:r>
            <a:r>
              <a:rPr lang="ru-RU" sz="3200" b="1" dirty="0" smtClean="0">
                <a:solidFill>
                  <a:srgbClr val="FF0000"/>
                </a:solidFill>
              </a:rPr>
              <a:t>ограниченным возможностями здоровья (ОВЗ)</a:t>
            </a:r>
          </a:p>
          <a:p>
            <a:r>
              <a:rPr lang="ru-RU" sz="3200" dirty="0"/>
              <a:t>По результатам ЕГЭ </a:t>
            </a:r>
            <a:r>
              <a:rPr lang="ru-RU" sz="3200" b="1" dirty="0">
                <a:solidFill>
                  <a:srgbClr val="FF0000"/>
                </a:solidFill>
              </a:rPr>
              <a:t>нельзя сравнивать </a:t>
            </a:r>
            <a:r>
              <a:rPr lang="ru-RU" sz="3200" dirty="0"/>
              <a:t>эффективность работы школ и учителей</a:t>
            </a:r>
          </a:p>
        </p:txBody>
      </p:sp>
    </p:spTree>
    <p:extLst>
      <p:ext uri="{BB962C8B-B14F-4D97-AF65-F5344CB8AC3E}">
        <p14:creationId xmlns:p14="http://schemas.microsoft.com/office/powerpoint/2010/main" val="28680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700" b="1" dirty="0" smtClean="0"/>
              <a:t>ГИА </a:t>
            </a:r>
            <a:r>
              <a:rPr lang="ru-RU" sz="6700" b="1" dirty="0"/>
              <a:t>-</a:t>
            </a:r>
            <a:r>
              <a:rPr lang="ru-RU" sz="6700" b="1" dirty="0" smtClean="0"/>
              <a:t> 9 </a:t>
            </a:r>
            <a:r>
              <a:rPr lang="ru-RU" sz="6000" b="1" dirty="0" smtClean="0"/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государственная итоговая аттестация в 9 классе (ОГЭ)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8445"/>
            <a:ext cx="10515600" cy="3808517"/>
          </a:xfrm>
        </p:spPr>
        <p:txBody>
          <a:bodyPr>
            <a:noAutofit/>
          </a:bodyPr>
          <a:lstStyle/>
          <a:p>
            <a:r>
              <a:rPr lang="ru-RU" sz="3200" dirty="0" smtClean="0"/>
              <a:t>Введен </a:t>
            </a:r>
            <a:r>
              <a:rPr lang="ru-RU" sz="3200" dirty="0"/>
              <a:t>в штатный режим в 2014 году</a:t>
            </a:r>
          </a:p>
          <a:p>
            <a:r>
              <a:rPr lang="ru-RU" sz="3200" dirty="0"/>
              <a:t>с</a:t>
            </a:r>
            <a:r>
              <a:rPr lang="ru-RU" sz="3200" dirty="0" smtClean="0"/>
              <a:t> 2016/17 учебного года была возвращена практика обязательности сдачи </a:t>
            </a:r>
            <a:r>
              <a:rPr lang="ru-RU" sz="3200" b="1" dirty="0" smtClean="0">
                <a:solidFill>
                  <a:srgbClr val="FF0000"/>
                </a:solidFill>
              </a:rPr>
              <a:t>двух предметов по выбору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О</a:t>
            </a:r>
            <a:r>
              <a:rPr lang="ru-RU" sz="3200" b="1" dirty="0" smtClean="0">
                <a:solidFill>
                  <a:srgbClr val="FF0000"/>
                </a:solidFill>
              </a:rPr>
              <a:t>бязательный экзамен </a:t>
            </a:r>
            <a:r>
              <a:rPr lang="ru-RU" sz="3200" b="1" dirty="0">
                <a:solidFill>
                  <a:srgbClr val="FF0000"/>
                </a:solidFill>
              </a:rPr>
              <a:t>по иностранному языку с 2020 года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dirty="0" smtClean="0"/>
              <a:t>В проведении ОГЭ еще </a:t>
            </a:r>
            <a:r>
              <a:rPr lang="ru-RU" sz="3200" b="1" dirty="0" smtClean="0">
                <a:solidFill>
                  <a:srgbClr val="FF0000"/>
                </a:solidFill>
              </a:rPr>
              <a:t>не достигнут такой уровень объективности </a:t>
            </a:r>
            <a:r>
              <a:rPr lang="ru-RU" sz="3200" dirty="0" smtClean="0"/>
              <a:t>как по единому государственному экзамену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11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/>
              <a:t>НИКО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002060"/>
                </a:solidFill>
              </a:rPr>
              <a:t>Национальные исследования качества образования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чтобы увидеть </a:t>
            </a:r>
            <a:r>
              <a:rPr lang="ru-RU" b="1" dirty="0">
                <a:solidFill>
                  <a:srgbClr val="FF0000"/>
                </a:solidFill>
              </a:rPr>
              <a:t>реальное состояние </a:t>
            </a:r>
            <a:r>
              <a:rPr lang="ru-RU" dirty="0"/>
              <a:t>системы образования по всем без исключения </a:t>
            </a:r>
            <a:r>
              <a:rPr lang="ru-RU" dirty="0" smtClean="0"/>
              <a:t>предметам</a:t>
            </a:r>
          </a:p>
          <a:p>
            <a:r>
              <a:rPr lang="ru-RU" dirty="0"/>
              <a:t>не только проверочные работы, но и </a:t>
            </a:r>
            <a:r>
              <a:rPr lang="ru-RU" dirty="0" smtClean="0"/>
              <a:t>проведение диагностической </a:t>
            </a:r>
            <a:r>
              <a:rPr lang="ru-RU" dirty="0"/>
              <a:t>работы и </a:t>
            </a:r>
            <a:r>
              <a:rPr lang="ru-RU" dirty="0" smtClean="0"/>
              <a:t>анкетирования</a:t>
            </a:r>
            <a:endParaRPr lang="ru-RU" dirty="0" smtClean="0"/>
          </a:p>
          <a:p>
            <a:r>
              <a:rPr lang="ru-RU" dirty="0"/>
              <a:t>ф</a:t>
            </a:r>
            <a:r>
              <a:rPr lang="ru-RU" dirty="0" smtClean="0"/>
              <a:t>ормат </a:t>
            </a:r>
            <a:r>
              <a:rPr lang="ru-RU" dirty="0" smtClean="0"/>
              <a:t>проведения НИКО сопоставим с форматом авторитетных международных исследований качества образования (PISA, TIMSS, PIRLS)</a:t>
            </a:r>
          </a:p>
          <a:p>
            <a:r>
              <a:rPr lang="ru-RU" dirty="0" smtClean="0"/>
              <a:t>результаты </a:t>
            </a:r>
            <a:r>
              <a:rPr lang="ru-RU" dirty="0"/>
              <a:t>НИКО </a:t>
            </a:r>
            <a:r>
              <a:rPr lang="ru-RU" b="1" dirty="0">
                <a:solidFill>
                  <a:srgbClr val="FF0000"/>
                </a:solidFill>
              </a:rPr>
              <a:t>не должны </a:t>
            </a:r>
            <a:r>
              <a:rPr lang="ru-RU" dirty="0"/>
              <a:t>влиять на четвертные или итоговые оценки </a:t>
            </a:r>
            <a:r>
              <a:rPr lang="ru-RU" dirty="0" smtClean="0"/>
              <a:t>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60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ВПР</a:t>
            </a:r>
            <a:r>
              <a:rPr lang="ru-RU" dirty="0" smtClean="0"/>
              <a:t> – </a:t>
            </a:r>
            <a:r>
              <a:rPr lang="ru-RU" b="1" dirty="0" smtClean="0">
                <a:solidFill>
                  <a:srgbClr val="002060"/>
                </a:solidFill>
              </a:rPr>
              <a:t>Всероссийские проверочные работы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/>
              <a:t>самая </a:t>
            </a:r>
            <a:r>
              <a:rPr lang="ru-RU" sz="3200" b="1" dirty="0">
                <a:solidFill>
                  <a:srgbClr val="FF0000"/>
                </a:solidFill>
              </a:rPr>
              <a:t>массовая</a:t>
            </a:r>
            <a:r>
              <a:rPr lang="ru-RU" sz="3200" dirty="0"/>
              <a:t> оценочная процедура в российской системе </a:t>
            </a:r>
            <a:r>
              <a:rPr lang="ru-RU" sz="3200" dirty="0" smtClean="0"/>
              <a:t>образования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 для всей страны </a:t>
            </a:r>
            <a:r>
              <a:rPr lang="ru-RU" sz="3200" b="1" dirty="0" smtClean="0">
                <a:solidFill>
                  <a:srgbClr val="FF0000"/>
                </a:solidFill>
              </a:rPr>
              <a:t> - </a:t>
            </a:r>
            <a:r>
              <a:rPr lang="ru-RU" sz="3200" dirty="0" smtClean="0"/>
              <a:t>одно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расписание </a:t>
            </a:r>
            <a:r>
              <a:rPr lang="ru-RU" sz="3200" dirty="0"/>
              <a:t>их проведения, использование заданий, разработанных на федеральном </a:t>
            </a:r>
            <a:r>
              <a:rPr lang="ru-RU" sz="3200" dirty="0" smtClean="0"/>
              <a:t>уровне, </a:t>
            </a:r>
            <a:r>
              <a:rPr lang="ru-RU" sz="3200" dirty="0"/>
              <a:t>а также использование единых критериев </a:t>
            </a:r>
            <a:r>
              <a:rPr lang="ru-RU" sz="3200" dirty="0" smtClean="0"/>
              <a:t>оценивания</a:t>
            </a:r>
          </a:p>
          <a:p>
            <a:r>
              <a:rPr lang="ru-RU" sz="3200" dirty="0" smtClean="0"/>
              <a:t>инструмент </a:t>
            </a:r>
            <a:r>
              <a:rPr lang="ru-RU" sz="3200" b="1" dirty="0">
                <a:solidFill>
                  <a:srgbClr val="FF0000"/>
                </a:solidFill>
              </a:rPr>
              <a:t>самодиагностики </a:t>
            </a:r>
            <a:r>
              <a:rPr lang="ru-RU" sz="3200" dirty="0"/>
              <a:t>для школ, а также </a:t>
            </a:r>
            <a:r>
              <a:rPr lang="ru-RU" sz="3200" dirty="0" smtClean="0"/>
              <a:t> </a:t>
            </a:r>
            <a:r>
              <a:rPr lang="ru-RU" sz="3200" dirty="0"/>
              <a:t>возможность родителям учащихся увидеть реальные результаты своих </a:t>
            </a:r>
            <a:r>
              <a:rPr lang="ru-RU" sz="3200" dirty="0" smtClean="0"/>
              <a:t>детей</a:t>
            </a:r>
          </a:p>
        </p:txBody>
      </p:sp>
    </p:spTree>
    <p:extLst>
      <p:ext uri="{BB962C8B-B14F-4D97-AF65-F5344CB8AC3E}">
        <p14:creationId xmlns:p14="http://schemas.microsoft.com/office/powerpoint/2010/main" val="58219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Международные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сопоставительные исследования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качества образования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98230"/>
            <a:ext cx="10515600" cy="358264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PISA</a:t>
            </a:r>
            <a:r>
              <a:rPr lang="ru-RU" sz="3600" dirty="0" smtClean="0"/>
              <a:t>, </a:t>
            </a:r>
            <a:r>
              <a:rPr lang="en-US" sz="3600" dirty="0" smtClean="0"/>
              <a:t>PIRLS, TIMSS, ICCS, TALIS, PIAAC, ICILS</a:t>
            </a:r>
            <a:endParaRPr lang="ru-RU" sz="3600" dirty="0" smtClean="0"/>
          </a:p>
          <a:p>
            <a:r>
              <a:rPr lang="ru-RU" sz="3600" dirty="0"/>
              <a:t>насколько </a:t>
            </a:r>
            <a:r>
              <a:rPr lang="ru-RU" sz="3600" b="1" dirty="0">
                <a:solidFill>
                  <a:srgbClr val="FF0000"/>
                </a:solidFill>
              </a:rPr>
              <a:t>конкурентоспособной</a:t>
            </a:r>
            <a:r>
              <a:rPr lang="ru-RU" sz="3600" dirty="0"/>
              <a:t> является российская школа </a:t>
            </a:r>
            <a:r>
              <a:rPr lang="ru-RU" sz="3600" dirty="0" smtClean="0"/>
              <a:t>сегодня</a:t>
            </a:r>
          </a:p>
          <a:p>
            <a:r>
              <a:rPr lang="ru-RU" sz="3600" b="1" dirty="0">
                <a:solidFill>
                  <a:srgbClr val="FF0000"/>
                </a:solidFill>
              </a:rPr>
              <a:t>ч</a:t>
            </a:r>
            <a:r>
              <a:rPr lang="ru-RU" sz="3600" b="1" dirty="0" smtClean="0">
                <a:solidFill>
                  <a:srgbClr val="FF0000"/>
                </a:solidFill>
              </a:rPr>
              <a:t>итательская </a:t>
            </a:r>
            <a:r>
              <a:rPr lang="ru-RU" sz="3600" b="1" dirty="0" smtClean="0">
                <a:solidFill>
                  <a:srgbClr val="FF0000"/>
                </a:solidFill>
              </a:rPr>
              <a:t>грамотность</a:t>
            </a:r>
          </a:p>
          <a:p>
            <a:r>
              <a:rPr lang="ru-RU" sz="3600" dirty="0" smtClean="0"/>
              <a:t>в </a:t>
            </a:r>
            <a:r>
              <a:rPr lang="ru-RU" sz="3600" dirty="0"/>
              <a:t>федеральном проекте «Современная школа</a:t>
            </a:r>
            <a:r>
              <a:rPr lang="ru-RU" sz="3600" dirty="0" smtClean="0"/>
              <a:t>»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0898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Исследования компетенций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учителей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разработка </a:t>
            </a:r>
            <a:r>
              <a:rPr lang="ru-RU" sz="3200" b="1" dirty="0">
                <a:solidFill>
                  <a:srgbClr val="FF0000"/>
                </a:solidFill>
              </a:rPr>
              <a:t>объективной модели </a:t>
            </a:r>
            <a:r>
              <a:rPr lang="ru-RU" sz="3200" dirty="0"/>
              <a:t>оценки компетенций </a:t>
            </a:r>
            <a:r>
              <a:rPr lang="ru-RU" sz="3200" dirty="0" smtClean="0"/>
              <a:t>учителей</a:t>
            </a:r>
          </a:p>
          <a:p>
            <a:r>
              <a:rPr lang="ru-RU" sz="3200" dirty="0" smtClean="0"/>
              <a:t>на </a:t>
            </a:r>
            <a:r>
              <a:rPr lang="ru-RU" sz="3200" b="1" dirty="0">
                <a:solidFill>
                  <a:srgbClr val="FF0000"/>
                </a:solidFill>
              </a:rPr>
              <a:t>2019 </a:t>
            </a:r>
            <a:r>
              <a:rPr lang="ru-RU" sz="3200" dirty="0"/>
              <a:t>год </a:t>
            </a:r>
            <a:r>
              <a:rPr lang="ru-RU" sz="3200" dirty="0" smtClean="0"/>
              <a:t>прогнозируется </a:t>
            </a:r>
            <a:r>
              <a:rPr lang="ru-RU" sz="3200" dirty="0"/>
              <a:t>участие 40 тысяч педагогических работников из 70 </a:t>
            </a:r>
            <a:r>
              <a:rPr lang="ru-RU" sz="3200" dirty="0" smtClean="0"/>
              <a:t>регионов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специальные задания </a:t>
            </a:r>
            <a:r>
              <a:rPr lang="ru-RU" sz="3200" dirty="0"/>
              <a:t>по материалам, разработанным на федеральном </a:t>
            </a:r>
            <a:r>
              <a:rPr lang="ru-RU" sz="3200" dirty="0" smtClean="0"/>
              <a:t>уровне</a:t>
            </a:r>
          </a:p>
          <a:p>
            <a:r>
              <a:rPr lang="ru-RU" sz="3200" dirty="0"/>
              <a:t>в</a:t>
            </a:r>
            <a:r>
              <a:rPr lang="ru-RU" sz="3200" dirty="0" smtClean="0"/>
              <a:t>ыстраивание  </a:t>
            </a:r>
            <a:r>
              <a:rPr lang="ru-RU" sz="3200" b="1" dirty="0" smtClean="0">
                <a:solidFill>
                  <a:srgbClr val="FF0000"/>
                </a:solidFill>
              </a:rPr>
              <a:t>системы</a:t>
            </a:r>
            <a:r>
              <a:rPr lang="ru-RU" sz="3200" dirty="0" smtClean="0"/>
              <a:t> </a:t>
            </a:r>
            <a:r>
              <a:rPr lang="ru-RU" sz="3200" dirty="0"/>
              <a:t>повышения квалификации педагогов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20698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4853"/>
            <a:ext cx="10515600" cy="12441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ЕСОКО - Единая система оценки качества образования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9036"/>
            <a:ext cx="10515600" cy="5171607"/>
          </a:xfrm>
        </p:spPr>
        <p:txBody>
          <a:bodyPr>
            <a:normAutofit fontScale="92500" lnSpcReduction="10000"/>
          </a:bodyPr>
          <a:lstStyle/>
          <a:p>
            <a:r>
              <a:rPr lang="ru-RU" sz="3500" b="1" dirty="0" smtClean="0">
                <a:solidFill>
                  <a:srgbClr val="002060"/>
                </a:solidFill>
              </a:rPr>
              <a:t>ЕГЭ (Единый государственный экзамен)</a:t>
            </a:r>
          </a:p>
          <a:p>
            <a:r>
              <a:rPr lang="ru-RU" sz="3500" b="1" dirty="0" smtClean="0">
                <a:solidFill>
                  <a:srgbClr val="002060"/>
                </a:solidFill>
              </a:rPr>
              <a:t>ОГЭ (ГИА -9) (государственная итоговая аттестация в 9 классе)</a:t>
            </a:r>
          </a:p>
          <a:p>
            <a:r>
              <a:rPr lang="ru-RU" sz="3500" b="1" dirty="0">
                <a:solidFill>
                  <a:srgbClr val="002060"/>
                </a:solidFill>
              </a:rPr>
              <a:t>НИКО (Национальные исследования качества </a:t>
            </a:r>
            <a:r>
              <a:rPr lang="ru-RU" sz="3500" b="1" dirty="0" smtClean="0">
                <a:solidFill>
                  <a:srgbClr val="002060"/>
                </a:solidFill>
              </a:rPr>
              <a:t>образования)</a:t>
            </a:r>
          </a:p>
          <a:p>
            <a:r>
              <a:rPr lang="ru-RU" sz="3500" b="1" dirty="0">
                <a:solidFill>
                  <a:srgbClr val="002060"/>
                </a:solidFill>
              </a:rPr>
              <a:t>ВПР (Всероссийские проверочные </a:t>
            </a:r>
            <a:r>
              <a:rPr lang="ru-RU" sz="3500" b="1" dirty="0" smtClean="0">
                <a:solidFill>
                  <a:srgbClr val="002060"/>
                </a:solidFill>
              </a:rPr>
              <a:t>работы)</a:t>
            </a:r>
          </a:p>
          <a:p>
            <a:r>
              <a:rPr lang="ru-RU" sz="3500" b="1" dirty="0" smtClean="0">
                <a:solidFill>
                  <a:srgbClr val="002060"/>
                </a:solidFill>
              </a:rPr>
              <a:t>Международные сопоставительные исследования качества образования (</a:t>
            </a:r>
            <a:r>
              <a:rPr lang="en-US" sz="3500" b="1" dirty="0">
                <a:solidFill>
                  <a:srgbClr val="002060"/>
                </a:solidFill>
              </a:rPr>
              <a:t>PISA, PIRLS, TIMSS, ICCS, TALIS, PIAAC, </a:t>
            </a:r>
            <a:r>
              <a:rPr lang="en-US" sz="3500" b="1" dirty="0" smtClean="0">
                <a:solidFill>
                  <a:srgbClr val="002060"/>
                </a:solidFill>
              </a:rPr>
              <a:t>ICILS</a:t>
            </a:r>
            <a:r>
              <a:rPr lang="ru-RU" sz="35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3500" b="1" dirty="0">
                <a:solidFill>
                  <a:srgbClr val="002060"/>
                </a:solidFill>
              </a:rPr>
              <a:t>Исследования </a:t>
            </a:r>
            <a:r>
              <a:rPr lang="ru-RU" sz="3500" b="1" dirty="0" smtClean="0">
                <a:solidFill>
                  <a:srgbClr val="002060"/>
                </a:solidFill>
              </a:rPr>
              <a:t>компетенций учителей</a:t>
            </a:r>
            <a:r>
              <a:rPr lang="ru-RU" sz="3500" b="1" dirty="0">
                <a:solidFill>
                  <a:srgbClr val="002060"/>
                </a:solidFill>
              </a:rPr>
              <a:t/>
            </a:r>
            <a:br>
              <a:rPr lang="ru-RU" sz="3500" b="1" dirty="0">
                <a:solidFill>
                  <a:srgbClr val="002060"/>
                </a:solidFill>
              </a:rPr>
            </a:br>
            <a:endParaRPr lang="ru-RU" sz="3500" b="1" dirty="0" smtClean="0">
              <a:solidFill>
                <a:srgbClr val="002060"/>
              </a:solidFill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640710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428</Words>
  <Application>Microsoft Office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Развитие системы оценки качества образования</vt:lpstr>
      <vt:lpstr>ЕСОКО - единая система оценки качества школьного образования в России.</vt:lpstr>
      <vt:lpstr>ЕГЭ – единый государственный экзамен</vt:lpstr>
      <vt:lpstr>ГИА - 9 – государственная итоговая аттестация в 9 классе (ОГЭ)</vt:lpstr>
      <vt:lpstr>НИКО- Национальные исследования качества образования</vt:lpstr>
      <vt:lpstr>ВПР – Всероссийские проверочные работы</vt:lpstr>
      <vt:lpstr>Международные сопоставительные исследования качества образования </vt:lpstr>
      <vt:lpstr>Исследования компетенций учителей</vt:lpstr>
      <vt:lpstr>ЕСОКО - Единая система оценки качества образования</vt:lpstr>
    </vt:vector>
  </TitlesOfParts>
  <Company>Tailwind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системы оценки качества образования</dc:title>
  <dc:creator>Administrator</dc:creator>
  <cp:lastModifiedBy>Administrator</cp:lastModifiedBy>
  <cp:revision>21</cp:revision>
  <dcterms:created xsi:type="dcterms:W3CDTF">2019-08-20T06:39:59Z</dcterms:created>
  <dcterms:modified xsi:type="dcterms:W3CDTF">2019-08-24T09:27:53Z</dcterms:modified>
</cp:coreProperties>
</file>