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B8BFA-D684-4283-8DCD-55CBB2CC10F3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D85AA-411D-4A4C-9792-2B24E1C40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B8BFA-D684-4283-8DCD-55CBB2CC10F3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D85AA-411D-4A4C-9792-2B24E1C40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B8BFA-D684-4283-8DCD-55CBB2CC10F3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D85AA-411D-4A4C-9792-2B24E1C40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B8BFA-D684-4283-8DCD-55CBB2CC10F3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D85AA-411D-4A4C-9792-2B24E1C40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B8BFA-D684-4283-8DCD-55CBB2CC10F3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D85AA-411D-4A4C-9792-2B24E1C40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B8BFA-D684-4283-8DCD-55CBB2CC10F3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D85AA-411D-4A4C-9792-2B24E1C40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B8BFA-D684-4283-8DCD-55CBB2CC10F3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D85AA-411D-4A4C-9792-2B24E1C40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B8BFA-D684-4283-8DCD-55CBB2CC10F3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D85AA-411D-4A4C-9792-2B24E1C40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B8BFA-D684-4283-8DCD-55CBB2CC10F3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D85AA-411D-4A4C-9792-2B24E1C40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B8BFA-D684-4283-8DCD-55CBB2CC10F3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D85AA-411D-4A4C-9792-2B24E1C40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B8BFA-D684-4283-8DCD-55CBB2CC10F3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D85AA-411D-4A4C-9792-2B24E1C400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5DB8BFA-D684-4283-8DCD-55CBB2CC10F3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2D85AA-411D-4A4C-9792-2B24E1C40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myslide.ru/documents_2/11a64ce69483d9a5787f0e8690b81191/img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2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51259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  <a:t>«</a:t>
            </a:r>
            <a:r>
              <a:rPr lang="ru-RU" b="1" dirty="0">
                <a:solidFill>
                  <a:srgbClr val="212529"/>
                </a:solidFill>
                <a:latin typeface="Roboto"/>
              </a:rPr>
              <a:t>УСПЕХ КАЖДОГО РЕБЕНКА </a:t>
            </a:r>
            <a:r>
              <a:rPr lang="ru-RU" sz="4900" b="1" dirty="0" smtClean="0">
                <a:solidFill>
                  <a:srgbClr val="212529"/>
                </a:solidFill>
                <a:latin typeface="Roboto"/>
              </a:rPr>
              <a:t>»</a:t>
            </a:r>
            <a:r>
              <a:rPr lang="ru-RU" sz="4900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sz="4900" b="1" i="0" dirty="0" smtClean="0">
                <a:solidFill>
                  <a:srgbClr val="3C4355"/>
                </a:solidFill>
                <a:effectLst/>
                <a:latin typeface="Roboto"/>
              </a:rPr>
            </a:br>
            <a:endParaRPr lang="ru-RU" sz="49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0" dirty="0" smtClean="0">
                <a:solidFill>
                  <a:srgbClr val="212529"/>
                </a:solidFill>
                <a:effectLst/>
                <a:latin typeface="Roboto"/>
              </a:rPr>
              <a:t>Задача проекта:</a:t>
            </a:r>
          </a:p>
          <a:p>
            <a:pPr marL="0" indent="0" algn="just">
              <a:buNone/>
            </a:pPr>
            <a:r>
              <a:rPr lang="ru-RU" sz="4000" b="0" i="0" dirty="0" smtClean="0">
                <a:solidFill>
                  <a:srgbClr val="212529"/>
                </a:solidFill>
                <a:effectLst/>
                <a:latin typeface="Roboto"/>
              </a:rPr>
              <a:t>формирование эффективной системы </a:t>
            </a:r>
            <a:r>
              <a:rPr lang="ru-RU" sz="4000" b="0" i="0" dirty="0" smtClean="0">
                <a:solidFill>
                  <a:srgbClr val="FF0000"/>
                </a:solidFill>
                <a:effectLst/>
                <a:latin typeface="Roboto"/>
              </a:rPr>
              <a:t>выявления, поддержки и развития </a:t>
            </a:r>
            <a:r>
              <a:rPr lang="ru-RU" sz="4000" b="0" i="0" dirty="0" smtClean="0">
                <a:solidFill>
                  <a:srgbClr val="212529"/>
                </a:solidFill>
                <a:effectLst/>
                <a:latin typeface="Roboto"/>
              </a:rPr>
              <a:t>способностей и талантов у </a:t>
            </a:r>
            <a:r>
              <a:rPr lang="ru-RU" sz="4000" b="0" i="0" dirty="0" smtClean="0">
                <a:solidFill>
                  <a:srgbClr val="FF0000"/>
                </a:solidFill>
                <a:effectLst/>
                <a:latin typeface="Roboto"/>
              </a:rPr>
              <a:t>детей</a:t>
            </a:r>
            <a:r>
              <a:rPr lang="ru-RU" sz="4000" b="0" i="0" dirty="0" smtClean="0">
                <a:solidFill>
                  <a:srgbClr val="212529"/>
                </a:solidFill>
                <a:effectLst/>
                <a:latin typeface="Roboto"/>
              </a:rPr>
              <a:t> и молодежи, направленной на самоопределение и </a:t>
            </a:r>
            <a:r>
              <a:rPr lang="ru-RU" sz="4000" b="0" i="0" dirty="0" smtClean="0">
                <a:solidFill>
                  <a:srgbClr val="FF0000"/>
                </a:solidFill>
                <a:effectLst/>
                <a:latin typeface="Roboto"/>
              </a:rPr>
              <a:t>профессиональную ориентацию</a:t>
            </a:r>
            <a:r>
              <a:rPr lang="ru-RU" sz="4000" b="0" i="0" dirty="0" smtClean="0">
                <a:solidFill>
                  <a:srgbClr val="212529"/>
                </a:solidFill>
                <a:effectLst/>
                <a:latin typeface="Roboto"/>
              </a:rPr>
              <a:t> всех обучающихся.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060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  <a:t>«</a:t>
            </a:r>
            <a:r>
              <a:rPr lang="ru-RU" sz="4900" b="1" dirty="0">
                <a:solidFill>
                  <a:srgbClr val="212529"/>
                </a:solidFill>
                <a:latin typeface="Roboto"/>
              </a:rPr>
              <a:t>УЧИТЕЛЬ БУДУЩЕГО</a:t>
            </a:r>
            <a:r>
              <a:rPr lang="ru-RU" sz="4900" b="1" dirty="0" smtClean="0">
                <a:solidFill>
                  <a:srgbClr val="212529"/>
                </a:solidFill>
                <a:latin typeface="Roboto"/>
              </a:rPr>
              <a:t>»</a:t>
            </a:r>
            <a:r>
              <a:rPr lang="ru-RU" sz="4900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sz="4900" b="1" i="0" dirty="0" smtClean="0">
                <a:solidFill>
                  <a:srgbClr val="3C4355"/>
                </a:solidFill>
                <a:effectLst/>
                <a:latin typeface="Roboto"/>
              </a:rPr>
            </a:br>
            <a:endParaRPr lang="ru-RU" sz="49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i="0" dirty="0" smtClean="0">
                <a:solidFill>
                  <a:srgbClr val="212529"/>
                </a:solidFill>
                <a:effectLst/>
                <a:latin typeface="Roboto"/>
              </a:rPr>
              <a:t>Задача проекта:</a:t>
            </a:r>
          </a:p>
          <a:p>
            <a:pPr marL="0" indent="0" algn="just">
              <a:buNone/>
            </a:pPr>
            <a:r>
              <a:rPr lang="ru-RU" sz="4800" b="0" i="0" dirty="0" smtClean="0">
                <a:solidFill>
                  <a:srgbClr val="212529"/>
                </a:solidFill>
                <a:effectLst/>
                <a:latin typeface="Roboto"/>
              </a:rPr>
              <a:t>внедрение национальной </a:t>
            </a:r>
            <a:r>
              <a:rPr lang="ru-RU" sz="4800" b="0" i="0" dirty="0" smtClean="0">
                <a:solidFill>
                  <a:srgbClr val="FF0000"/>
                </a:solidFill>
                <a:effectLst/>
                <a:latin typeface="Roboto"/>
              </a:rPr>
              <a:t>системы профессионального роста </a:t>
            </a:r>
            <a:r>
              <a:rPr lang="ru-RU" sz="4800" b="0" i="0" dirty="0" smtClean="0">
                <a:solidFill>
                  <a:srgbClr val="212529"/>
                </a:solidFill>
                <a:effectLst/>
                <a:latin typeface="Roboto"/>
              </a:rPr>
              <a:t>педагогических работников, охватывающей не менее 50% учителей общеобразовательных организаций.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4902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  <a:t>«</a:t>
            </a:r>
            <a:r>
              <a:rPr lang="ru-RU" b="1" dirty="0">
                <a:solidFill>
                  <a:srgbClr val="212529"/>
                </a:solidFill>
                <a:latin typeface="Roboto"/>
              </a:rPr>
              <a:t>ЦИФРОВАЯ ОБРАЗОВАТЕЛЬНАЯ СРЕДА</a:t>
            </a:r>
            <a:r>
              <a:rPr lang="ru-RU" sz="4900" b="1" dirty="0" smtClean="0">
                <a:solidFill>
                  <a:srgbClr val="212529"/>
                </a:solidFill>
                <a:latin typeface="Roboto"/>
              </a:rPr>
              <a:t>»</a:t>
            </a:r>
            <a:r>
              <a:rPr lang="ru-RU" sz="4900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sz="4900" b="1" i="0" dirty="0" smtClean="0">
                <a:solidFill>
                  <a:srgbClr val="3C4355"/>
                </a:solidFill>
                <a:effectLst/>
                <a:latin typeface="Roboto"/>
              </a:rPr>
            </a:br>
            <a:endParaRPr lang="ru-RU" sz="49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i="0" dirty="0" smtClean="0">
                <a:solidFill>
                  <a:srgbClr val="212529"/>
                </a:solidFill>
                <a:effectLst/>
                <a:latin typeface="Roboto"/>
              </a:rPr>
              <a:t>Задача проекта:</a:t>
            </a:r>
          </a:p>
          <a:p>
            <a:pPr marL="0" indent="0" algn="just">
              <a:buNone/>
            </a:pPr>
            <a:r>
              <a:rPr lang="ru-RU" sz="4800" b="0" i="0" dirty="0" smtClean="0">
                <a:solidFill>
                  <a:srgbClr val="212529"/>
                </a:solidFill>
                <a:effectLst/>
                <a:latin typeface="Roboto"/>
              </a:rPr>
              <a:t>создание современной и безопасной </a:t>
            </a:r>
            <a:r>
              <a:rPr lang="ru-RU" sz="4800" b="0" i="0" dirty="0" smtClean="0">
                <a:solidFill>
                  <a:srgbClr val="FF0000"/>
                </a:solidFill>
                <a:effectLst/>
                <a:latin typeface="Roboto"/>
              </a:rPr>
              <a:t>цифровой</a:t>
            </a:r>
            <a:r>
              <a:rPr lang="ru-RU" sz="4800" b="0" i="0" dirty="0" smtClean="0">
                <a:solidFill>
                  <a:srgbClr val="212529"/>
                </a:solidFill>
                <a:effectLst/>
                <a:latin typeface="Roboto"/>
              </a:rPr>
              <a:t> образовательной </a:t>
            </a:r>
            <a:r>
              <a:rPr lang="ru-RU" sz="4800" b="0" i="0" dirty="0" smtClean="0">
                <a:solidFill>
                  <a:srgbClr val="FF0000"/>
                </a:solidFill>
                <a:effectLst/>
                <a:latin typeface="Roboto"/>
              </a:rPr>
              <a:t>среды,</a:t>
            </a:r>
            <a:r>
              <a:rPr lang="ru-RU" sz="4800" b="0" i="0" dirty="0" smtClean="0">
                <a:solidFill>
                  <a:srgbClr val="212529"/>
                </a:solidFill>
                <a:effectLst/>
                <a:latin typeface="Roboto"/>
              </a:rPr>
              <a:t> обеспечивающей </a:t>
            </a:r>
            <a:r>
              <a:rPr lang="ru-RU" sz="4800" b="0" i="0" dirty="0" smtClean="0">
                <a:solidFill>
                  <a:srgbClr val="FF0000"/>
                </a:solidFill>
                <a:effectLst/>
                <a:latin typeface="Roboto"/>
              </a:rPr>
              <a:t>высокое качество</a:t>
            </a:r>
            <a:r>
              <a:rPr lang="ru-RU" sz="4800" b="0" i="0" dirty="0" smtClean="0">
                <a:solidFill>
                  <a:srgbClr val="212529"/>
                </a:solidFill>
                <a:effectLst/>
                <a:latin typeface="Roboto"/>
              </a:rPr>
              <a:t> и доступность </a:t>
            </a:r>
            <a:r>
              <a:rPr lang="ru-RU" sz="4800" b="0" i="0" dirty="0" smtClean="0">
                <a:solidFill>
                  <a:srgbClr val="FF0000"/>
                </a:solidFill>
                <a:effectLst/>
                <a:latin typeface="Roboto"/>
              </a:rPr>
              <a:t>образования</a:t>
            </a:r>
            <a:r>
              <a:rPr lang="ru-RU" sz="4800" b="0" i="0" dirty="0" smtClean="0">
                <a:solidFill>
                  <a:srgbClr val="212529"/>
                </a:solidFill>
                <a:effectLst/>
                <a:latin typeface="Roboto"/>
              </a:rPr>
              <a:t> всех видов и уровней.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880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14062" lvl="0" indent="-31406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771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71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>
                <a:solidFill>
                  <a:srgbClr val="FFFFFF"/>
                </a:solidFill>
                <a:latin typeface="Arial" pitchFamily="34" charset="0"/>
                <a:cs typeface="Aharoni" panose="02010803020104030203" pitchFamily="2" charset="-79"/>
              </a:rPr>
              <a:t/>
            </a:r>
            <a:br>
              <a:rPr lang="ru-RU" sz="4000" b="1" dirty="0">
                <a:solidFill>
                  <a:srgbClr val="FFFFFF"/>
                </a:solidFill>
                <a:latin typeface="Arial" pitchFamily="34" charset="0"/>
                <a:cs typeface="Aharoni" panose="02010803020104030203" pitchFamily="2" charset="-79"/>
              </a:rPr>
            </a:b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dirty="0" smtClean="0">
                <a:solidFill>
                  <a:schemeClr val="tx1"/>
                </a:solidFill>
                <a:latin typeface="Roboto"/>
                <a:cs typeface="Aharoni" panose="02010803020104030203" pitchFamily="2" charset="-79"/>
              </a:rPr>
              <a:t>Направления совершенствования </a:t>
            </a:r>
            <a:br>
              <a:rPr lang="ru-RU" dirty="0" smtClean="0">
                <a:solidFill>
                  <a:schemeClr val="tx1"/>
                </a:solidFill>
                <a:latin typeface="Roboto"/>
                <a:cs typeface="Aharoni" panose="02010803020104030203" pitchFamily="2" charset="-79"/>
              </a:rPr>
            </a:br>
            <a:r>
              <a:rPr lang="ru-RU" dirty="0" smtClean="0">
                <a:solidFill>
                  <a:schemeClr val="tx1"/>
                </a:solidFill>
                <a:latin typeface="Roboto"/>
                <a:cs typeface="Aharoni" panose="02010803020104030203" pitchFamily="2" charset="-79"/>
              </a:rPr>
              <a:t>общего образования в крае</a:t>
            </a:r>
            <a:endParaRPr lang="ru-RU" b="1" dirty="0">
              <a:latin typeface="Roboto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761144" lvl="0" indent="-343309" algn="just" fontAlgn="base">
              <a:spcBef>
                <a:spcPts val="6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sz="3600" dirty="0">
                <a:solidFill>
                  <a:srgbClr val="000000"/>
                </a:solidFill>
                <a:latin typeface="Roboto"/>
                <a:cs typeface="Arial" pitchFamily="34" charset="0"/>
              </a:rPr>
              <a:t>Усиление внимания к формированию </a:t>
            </a:r>
            <a:r>
              <a:rPr lang="ru-RU" sz="3600" b="1" dirty="0">
                <a:solidFill>
                  <a:srgbClr val="000000"/>
                </a:solidFill>
                <a:latin typeface="Roboto"/>
                <a:cs typeface="Arial" pitchFamily="34" charset="0"/>
              </a:rPr>
              <a:t>функциональной </a:t>
            </a:r>
            <a:r>
              <a:rPr lang="ru-RU" sz="3600" b="1" dirty="0" smtClean="0">
                <a:solidFill>
                  <a:srgbClr val="000000"/>
                </a:solidFill>
                <a:latin typeface="Roboto"/>
                <a:cs typeface="Arial" pitchFamily="34" charset="0"/>
              </a:rPr>
              <a:t>грамотности</a:t>
            </a:r>
            <a:r>
              <a:rPr lang="ru-RU" sz="3600" dirty="0" smtClean="0">
                <a:solidFill>
                  <a:srgbClr val="000000"/>
                </a:solidFill>
                <a:latin typeface="Roboto"/>
                <a:cs typeface="Arial" pitchFamily="34" charset="0"/>
              </a:rPr>
              <a:t>;</a:t>
            </a:r>
            <a:endParaRPr lang="ru-RU" sz="3600" dirty="0">
              <a:solidFill>
                <a:srgbClr val="000000"/>
              </a:solidFill>
              <a:latin typeface="Roboto"/>
              <a:cs typeface="Arial" pitchFamily="34" charset="0"/>
            </a:endParaRPr>
          </a:p>
          <a:p>
            <a:pPr marL="761144" lvl="0" indent="-343309" algn="just" fontAlgn="base">
              <a:spcBef>
                <a:spcPts val="6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sz="3600" dirty="0" smtClean="0">
                <a:solidFill>
                  <a:srgbClr val="000000"/>
                </a:solidFill>
                <a:latin typeface="Roboto"/>
                <a:cs typeface="Arial" pitchFamily="34" charset="0"/>
              </a:rPr>
              <a:t>Повышение </a:t>
            </a:r>
            <a:r>
              <a:rPr lang="ru-RU" sz="3600" dirty="0">
                <a:solidFill>
                  <a:srgbClr val="000000"/>
                </a:solidFill>
                <a:latin typeface="Roboto"/>
                <a:cs typeface="Arial" pitchFamily="34" charset="0"/>
              </a:rPr>
              <a:t>уровня познавательной самостоятельности </a:t>
            </a:r>
            <a:r>
              <a:rPr lang="ru-RU" sz="3600" dirty="0" smtClean="0">
                <a:solidFill>
                  <a:srgbClr val="000000"/>
                </a:solidFill>
                <a:latin typeface="Roboto"/>
                <a:cs typeface="Arial" pitchFamily="34" charset="0"/>
              </a:rPr>
              <a:t>учащихся;</a:t>
            </a:r>
          </a:p>
          <a:p>
            <a:pPr marL="761144" lvl="0" indent="-343309" algn="just" fontAlgn="base">
              <a:spcBef>
                <a:spcPts val="6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sz="3600" dirty="0" smtClean="0">
                <a:solidFill>
                  <a:srgbClr val="000000"/>
                </a:solidFill>
                <a:latin typeface="Roboto"/>
                <a:cs typeface="Arial" pitchFamily="34" charset="0"/>
              </a:rPr>
              <a:t>Формирование </a:t>
            </a:r>
            <a:r>
              <a:rPr lang="ru-RU" sz="3600" b="1" dirty="0" err="1">
                <a:solidFill>
                  <a:srgbClr val="000000"/>
                </a:solidFill>
                <a:latin typeface="Roboto"/>
                <a:cs typeface="Arial" pitchFamily="34" charset="0"/>
              </a:rPr>
              <a:t>метапредметных</a:t>
            </a:r>
            <a:r>
              <a:rPr lang="ru-RU" sz="3600" b="1" dirty="0">
                <a:solidFill>
                  <a:srgbClr val="000000"/>
                </a:solidFill>
                <a:latin typeface="Roboto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Roboto"/>
                <a:cs typeface="Arial" pitchFamily="34" charset="0"/>
              </a:rPr>
              <a:t>результатов; </a:t>
            </a:r>
            <a:endParaRPr lang="ru-RU" sz="3600" dirty="0">
              <a:solidFill>
                <a:srgbClr val="000000"/>
              </a:solidFill>
              <a:latin typeface="Roboto"/>
              <a:cs typeface="Arial" pitchFamily="34" charset="0"/>
            </a:endParaRPr>
          </a:p>
          <a:p>
            <a:pPr marL="761144" lvl="0" indent="-343309" algn="just" fontAlgn="base">
              <a:spcBef>
                <a:spcPts val="6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sz="3600" dirty="0" smtClean="0">
                <a:solidFill>
                  <a:srgbClr val="000000"/>
                </a:solidFill>
                <a:latin typeface="Roboto"/>
                <a:cs typeface="Arial" pitchFamily="34" charset="0"/>
              </a:rPr>
              <a:t>Повышение </a:t>
            </a:r>
            <a:r>
              <a:rPr lang="ru-RU" sz="3600" dirty="0">
                <a:solidFill>
                  <a:srgbClr val="000000"/>
                </a:solidFill>
                <a:latin typeface="Roboto"/>
                <a:cs typeface="Arial" pitchFamily="34" charset="0"/>
              </a:rPr>
              <a:t>интереса учащихся к изучению </a:t>
            </a:r>
            <a:r>
              <a:rPr lang="ru-RU" sz="3600" b="1" dirty="0">
                <a:solidFill>
                  <a:srgbClr val="000000"/>
                </a:solidFill>
                <a:latin typeface="Roboto"/>
                <a:cs typeface="Arial" pitchFamily="34" charset="0"/>
              </a:rPr>
              <a:t>математики и естественнонаучных </a:t>
            </a:r>
            <a:r>
              <a:rPr lang="ru-RU" sz="3600" dirty="0" smtClean="0">
                <a:solidFill>
                  <a:srgbClr val="000000"/>
                </a:solidFill>
                <a:latin typeface="Roboto"/>
                <a:cs typeface="Arial" pitchFamily="34" charset="0"/>
              </a:rPr>
              <a:t>предметов;</a:t>
            </a:r>
            <a:endParaRPr lang="ru-RU" sz="3600" dirty="0">
              <a:solidFill>
                <a:srgbClr val="C8733F">
                  <a:lumMod val="75000"/>
                </a:srgbClr>
              </a:solidFill>
              <a:latin typeface="Roboto"/>
              <a:cs typeface="Arial" pitchFamily="34" charset="0"/>
            </a:endParaRPr>
          </a:p>
          <a:p>
            <a:pPr marL="761144" lvl="0" indent="-343309" algn="just" fontAlgn="base">
              <a:spcBef>
                <a:spcPts val="6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sz="3600" dirty="0" smtClean="0">
                <a:solidFill>
                  <a:srgbClr val="000000"/>
                </a:solidFill>
                <a:latin typeface="Roboto"/>
                <a:cs typeface="Arial" pitchFamily="34" charset="0"/>
              </a:rPr>
              <a:t>Повышение </a:t>
            </a:r>
            <a:r>
              <a:rPr lang="ru-RU" sz="3600" dirty="0">
                <a:solidFill>
                  <a:srgbClr val="000000"/>
                </a:solidFill>
                <a:latin typeface="Roboto"/>
                <a:cs typeface="Arial" pitchFamily="34" charset="0"/>
              </a:rPr>
              <a:t>эффективности работы с </a:t>
            </a:r>
            <a:r>
              <a:rPr lang="ru-RU" sz="3600" b="1" dirty="0">
                <a:solidFill>
                  <a:srgbClr val="000000"/>
                </a:solidFill>
                <a:latin typeface="Roboto"/>
                <a:cs typeface="Arial" pitchFamily="34" charset="0"/>
              </a:rPr>
              <a:t>одаренными </a:t>
            </a:r>
            <a:r>
              <a:rPr lang="ru-RU" sz="3600" dirty="0">
                <a:solidFill>
                  <a:srgbClr val="000000"/>
                </a:solidFill>
                <a:latin typeface="Roboto"/>
                <a:cs typeface="Arial" pitchFamily="34" charset="0"/>
              </a:rPr>
              <a:t>и успешными </a:t>
            </a:r>
            <a:r>
              <a:rPr lang="ru-RU" sz="3600" dirty="0" smtClean="0">
                <a:solidFill>
                  <a:srgbClr val="000000"/>
                </a:solidFill>
                <a:latin typeface="Roboto"/>
                <a:cs typeface="Arial" pitchFamily="34" charset="0"/>
              </a:rPr>
              <a:t>учащимися;</a:t>
            </a:r>
            <a:endParaRPr lang="ru-RU" sz="3600" dirty="0">
              <a:solidFill>
                <a:srgbClr val="000000"/>
              </a:solidFill>
              <a:latin typeface="Roboto"/>
              <a:cs typeface="Arial" pitchFamily="34" charset="0"/>
            </a:endParaRPr>
          </a:p>
          <a:p>
            <a:pPr marL="761144" lvl="0" indent="-343309" algn="just" fontAlgn="base">
              <a:spcBef>
                <a:spcPts val="6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sz="3600" dirty="0" smtClean="0">
                <a:solidFill>
                  <a:srgbClr val="000000"/>
                </a:solidFill>
                <a:latin typeface="Roboto"/>
                <a:cs typeface="Arial" pitchFamily="34" charset="0"/>
              </a:rPr>
              <a:t>Повышение </a:t>
            </a:r>
            <a:r>
              <a:rPr lang="ru-RU" sz="3600" dirty="0">
                <a:solidFill>
                  <a:srgbClr val="000000"/>
                </a:solidFill>
                <a:latin typeface="Roboto"/>
                <a:cs typeface="Arial" pitchFamily="34" charset="0"/>
              </a:rPr>
              <a:t>эффективности инвестиций в </a:t>
            </a:r>
            <a:r>
              <a:rPr lang="ru-RU" sz="3600" dirty="0" smtClean="0">
                <a:solidFill>
                  <a:srgbClr val="000000"/>
                </a:solidFill>
                <a:latin typeface="Roboto"/>
                <a:cs typeface="Arial" pitchFamily="34" charset="0"/>
              </a:rPr>
              <a:t>образование;</a:t>
            </a:r>
            <a:endParaRPr lang="ru-RU" sz="3600" dirty="0">
              <a:solidFill>
                <a:srgbClr val="000000"/>
              </a:solidFill>
              <a:latin typeface="Roboto"/>
              <a:cs typeface="Arial" pitchFamily="34" charset="0"/>
            </a:endParaRPr>
          </a:p>
          <a:p>
            <a:pPr marL="761144" lvl="0" indent="-343309" algn="just" fontAlgn="base">
              <a:spcBef>
                <a:spcPts val="6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sz="3600" dirty="0" smtClean="0">
                <a:solidFill>
                  <a:srgbClr val="000000"/>
                </a:solidFill>
                <a:latin typeface="Roboto"/>
                <a:cs typeface="Arial" pitchFamily="34" charset="0"/>
              </a:rPr>
              <a:t>Улучшение </a:t>
            </a:r>
            <a:r>
              <a:rPr lang="ru-RU" sz="3600" dirty="0">
                <a:solidFill>
                  <a:srgbClr val="000000"/>
                </a:solidFill>
                <a:latin typeface="Roboto"/>
                <a:cs typeface="Arial" pitchFamily="34" charset="0"/>
              </a:rPr>
              <a:t>образовательной </a:t>
            </a:r>
            <a:r>
              <a:rPr lang="ru-RU" sz="3600" b="1" dirty="0">
                <a:solidFill>
                  <a:srgbClr val="000000"/>
                </a:solidFill>
                <a:latin typeface="Roboto"/>
                <a:cs typeface="Arial" pitchFamily="34" charset="0"/>
              </a:rPr>
              <a:t>среды</a:t>
            </a:r>
            <a:r>
              <a:rPr lang="ru-RU" sz="3600" dirty="0">
                <a:solidFill>
                  <a:srgbClr val="000000"/>
                </a:solidFill>
                <a:latin typeface="Roboto"/>
                <a:cs typeface="Arial" pitchFamily="34" charset="0"/>
              </a:rPr>
              <a:t> в </a:t>
            </a:r>
            <a:r>
              <a:rPr lang="ru-RU" sz="3600" dirty="0" smtClean="0">
                <a:solidFill>
                  <a:srgbClr val="000000"/>
                </a:solidFill>
                <a:latin typeface="Roboto"/>
                <a:cs typeface="Arial" pitchFamily="34" charset="0"/>
              </a:rPr>
              <a:t>школе;</a:t>
            </a:r>
            <a:endParaRPr lang="ru-RU" sz="3600" dirty="0">
              <a:solidFill>
                <a:srgbClr val="000000"/>
              </a:solidFill>
              <a:latin typeface="Roboto"/>
              <a:cs typeface="Arial" pitchFamily="34" charset="0"/>
            </a:endParaRPr>
          </a:p>
          <a:p>
            <a:pPr marL="761144" lvl="0" indent="-343309" algn="just" fontAlgn="base">
              <a:spcBef>
                <a:spcPts val="6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sz="3600" dirty="0" smtClean="0">
                <a:solidFill>
                  <a:schemeClr val="tx1"/>
                </a:solidFill>
                <a:latin typeface="Roboto"/>
                <a:cs typeface="Arial" pitchFamily="34" charset="0"/>
              </a:rPr>
              <a:t>Обеспечение </a:t>
            </a:r>
            <a:r>
              <a:rPr lang="ru-RU" sz="3600" b="1" dirty="0">
                <a:solidFill>
                  <a:schemeClr val="tx1"/>
                </a:solidFill>
                <a:latin typeface="Roboto"/>
                <a:cs typeface="Arial" pitchFamily="34" charset="0"/>
              </a:rPr>
              <a:t>преемственности</a:t>
            </a:r>
            <a:r>
              <a:rPr lang="ru-RU" sz="3600" dirty="0">
                <a:solidFill>
                  <a:schemeClr val="tx1"/>
                </a:solidFill>
                <a:latin typeface="Roboto"/>
                <a:cs typeface="Arial" pitchFamily="34" charset="0"/>
              </a:rPr>
              <a:t> начального и основного общего </a:t>
            </a:r>
            <a:r>
              <a:rPr lang="ru-RU" sz="3600" dirty="0" smtClean="0">
                <a:solidFill>
                  <a:schemeClr val="tx1"/>
                </a:solidFill>
                <a:latin typeface="Roboto"/>
                <a:cs typeface="Arial" pitchFamily="34" charset="0"/>
              </a:rPr>
              <a:t>образования. </a:t>
            </a:r>
            <a:endParaRPr lang="ru-RU" sz="3600" dirty="0">
              <a:solidFill>
                <a:schemeClr val="tx1"/>
              </a:solidFill>
              <a:latin typeface="Roboto"/>
              <a:cs typeface="Arial" pitchFamily="34" charset="0"/>
            </a:endParaRPr>
          </a:p>
          <a:p>
            <a:pPr marL="0" indent="0">
              <a:buNone/>
            </a:pP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054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14062" lvl="0" indent="-31406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771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71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71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Усиление 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внимания к формированию функциональной грамотности</a:t>
            </a:r>
            <a:r>
              <a:rPr lang="ru-RU" sz="4000" b="1" i="0" dirty="0" smtClean="0">
                <a:solidFill>
                  <a:schemeClr val="tx1"/>
                </a:solidFill>
                <a:effectLst/>
                <a:latin typeface="Roboto"/>
              </a:rPr>
              <a:t/>
            </a:r>
            <a:br>
              <a:rPr lang="ru-RU" sz="4000" b="1" i="0" dirty="0" smtClean="0">
                <a:solidFill>
                  <a:schemeClr val="tx1"/>
                </a:solidFill>
                <a:effectLst/>
                <a:latin typeface="Roboto"/>
              </a:rPr>
            </a:b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endParaRPr lang="ru-RU" i="1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r>
              <a:rPr kumimoji="0" lang="ru-RU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cs typeface="Arial" panose="020B0604020202020204" pitchFamily="34" charset="0"/>
              </a:rPr>
              <a:t>Около </a:t>
            </a:r>
            <a:r>
              <a:rPr kumimoji="0" lang="ru-RU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cs typeface="Arial" panose="020B0604020202020204" pitchFamily="34" charset="0"/>
              </a:rPr>
              <a:t>пятой части выпускников основной школы не достигают порогового уровня функциональной грамотности  (по каждой области - математической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cs typeface="Arial" panose="020B0604020202020204" pitchFamily="34" charset="0"/>
              </a:rPr>
              <a:t>,</a:t>
            </a:r>
            <a:r>
              <a:rPr kumimoji="0" lang="ru-RU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cs typeface="Arial" panose="020B0604020202020204" pitchFamily="34" charset="0"/>
              </a:rPr>
              <a:t> естественнонаучной и читательской) и около трети учащихся хотя бы по одной из областей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cs typeface="Arial" panose="020B0604020202020204" pitchFamily="34" charset="0"/>
              </a:rPr>
              <a:t>.</a:t>
            </a:r>
            <a:r>
              <a:rPr kumimoji="0" lang="ru-RU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cs typeface="Arial" panose="020B0604020202020204" pitchFamily="34" charset="0"/>
              </a:rPr>
              <a:t> </a:t>
            </a:r>
          </a:p>
          <a:p>
            <a:pPr marL="319088" lvl="0" indent="-319088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cs typeface="Arial" panose="020B0604020202020204" pitchFamily="34" charset="0"/>
            </a:endParaRPr>
          </a:p>
          <a:p>
            <a:pPr marL="319088" lvl="0" indent="-319088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cs typeface="Arial" panose="020B0604020202020204" pitchFamily="34" charset="0"/>
              </a:rPr>
              <a:t>по результатам исследования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cs typeface="Arial" panose="020B0604020202020204" pitchFamily="34" charset="0"/>
              </a:rPr>
              <a:t>PISA - 2015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816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14062" lvl="0" indent="-31406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771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71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Функциональная грамотность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Roboto"/>
              </a:rPr>
              <a:t/>
            </a:r>
            <a:br>
              <a:rPr lang="ru-RU" b="1" i="0" dirty="0" smtClean="0">
                <a:solidFill>
                  <a:schemeClr val="tx1"/>
                </a:solidFill>
                <a:effectLst/>
                <a:latin typeface="Roboto"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19088" lvl="0" indent="-319088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cs typeface="Arial" panose="020B0604020202020204" pitchFamily="34" charset="0"/>
              </a:rPr>
              <a:t>А.А. Леонтьев</a:t>
            </a:r>
            <a:r>
              <a:rPr kumimoji="0" lang="ru-RU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cs typeface="Arial" panose="020B0604020202020204" pitchFamily="34" charset="0"/>
              </a:rPr>
              <a:t>: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cs typeface="Arial" panose="020B0604020202020204" pitchFamily="34" charset="0"/>
              </a:rPr>
              <a:t>«Функционально грамотный человек – это человек, который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отношений» </a:t>
            </a:r>
          </a:p>
          <a:p>
            <a:pPr marL="0" lvl="0" indent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6670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14062" lvl="0" indent="-31406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771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71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Функциональная грамотность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Roboto"/>
              </a:rPr>
              <a:t/>
            </a:r>
            <a:br>
              <a:rPr lang="ru-RU" b="1" i="0" dirty="0" smtClean="0">
                <a:solidFill>
                  <a:schemeClr val="tx1"/>
                </a:solidFill>
                <a:effectLst/>
                <a:latin typeface="Roboto"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haroni" panose="02010803020104030203" pitchFamily="2" charset="-79"/>
              </a:rPr>
              <a:t>функциональная грамотность - это 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haroni" panose="02010803020104030203" pitchFamily="2" charset="-79"/>
              </a:rPr>
              <a:t>способность использовать</a:t>
            </a: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haroni" panose="02010803020104030203" pitchFamily="2" charset="-79"/>
              </a:rPr>
              <a:t> приобретенные знания, умения, компетенции, ценности, стратегии поведения 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haroni" panose="02010803020104030203" pitchFamily="2" charset="-79"/>
              </a:rPr>
              <a:t>для решения жизненных задач</a:t>
            </a: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haroni" panose="02010803020104030203" pitchFamily="2" charset="-79"/>
              </a:rPr>
              <a:t> (не учебных) 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haroni" panose="02010803020104030203" pitchFamily="2" charset="-79"/>
              </a:rPr>
              <a:t>в различных ситуациях.</a:t>
            </a:r>
          </a:p>
          <a:p>
            <a:pPr marL="0" indent="0" algn="just">
              <a:buNone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Функциональная грамотность проявляется НЕ в воспроизведении освоенных знаний, умений или навыков, а в их применении во вне учебных ситуациях</a:t>
            </a:r>
            <a:endParaRPr lang="ru-RU" sz="2400" dirty="0">
              <a:solidFill>
                <a:srgbClr val="FF0000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2334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14062" lvl="0" indent="-31406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771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Формирование </a:t>
            </a:r>
            <a:r>
              <a:rPr kumimoji="0" lang="ru-R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метапредметных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результатов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Наиболее проблемной областью для российских выпускников основной школы в 2015 году оказалась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метапредметная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область -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решение проблем в сотрудничестве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ходе проектной или исследовательской деятельности в компьютерной среде, имитирующей работу в группе учащихся и моделирующей различные взаимодействия между членами группы (значительно ниже среднего международного уровня - 473 балла по шкале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PISA,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31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место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рейтинге стран). </a:t>
            </a:r>
          </a:p>
          <a:p>
            <a:pPr marL="0" lvl="0" indent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Выявлены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проблемы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российских 15-летних учащихся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</a:t>
            </a:r>
            <a:r>
              <a:rPr kumimoji="0" lang="ru-RU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сформированности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позитивных установок в связи с групповой работой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(51 место в рейтинге из 56 стран) и достаточно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низкий уровень самооценки развития своих коммуникативных компетенций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(54 в рейтинге из 56 стран)</a:t>
            </a:r>
          </a:p>
          <a:p>
            <a:pPr marL="0" lvl="0" indent="0" algn="r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endParaRPr kumimoji="0" lang="ru-RU" sz="20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19088" lvl="0" indent="-319088" algn="r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результатам исследования 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PISA 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2015</a:t>
            </a: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009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14062" lvl="0" indent="-31406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771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haroni" panose="02010803020104030203" pitchFamily="2" charset="-79"/>
              </a:rPr>
              <a:t>Обеспечение преемственности начального и основного общего образования</a:t>
            </a:r>
            <a:endParaRPr lang="ru-RU" sz="3600" b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 переходе из начальной в основную школу  снижаются результаты учащихся по математике и естественнонаучным предметам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Самое большое снижение наблюдается по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читательской грамотности </a:t>
            </a: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способности читать и понимать тексты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использовать информацию из текста для решения широкого круга задач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lvl="0" indent="0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Изменяется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познавательный профиль учащихся: </a:t>
            </a: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наиболее высокие результаты демонстрируются при воспроизведении знаний и умений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более низкие при решении задач с незнакомым контекстом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lvl="0" indent="0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</a:t>
            </a: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Снижается интерес к обучению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математике</a:t>
            </a: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и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естественнонаучным</a:t>
            </a: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предметам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lvl="0" indent="0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</a:t>
            </a: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Уменьшается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уровень вовлеченности </a:t>
            </a: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учащихся в учебный процесс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20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endParaRPr kumimoji="0" lang="ru-RU" sz="7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19088" lvl="0" indent="-319088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endParaRPr kumimoji="0" lang="ru-RU" sz="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19088" lvl="0" indent="-319088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результатам исследования 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PISA 2012-2015, TIMSS 1995-2015.</a:t>
            </a:r>
          </a:p>
          <a:p>
            <a:pPr marL="0" lvl="0" indent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4203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14062" lvl="0" indent="-31406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771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71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haroni" panose="02010803020104030203" pitchFamily="2" charset="-79"/>
              </a:rPr>
              <a:t>За счёт чего обеспечивается качество образования?</a:t>
            </a:r>
            <a:endParaRPr lang="ru-RU" sz="3600" b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19088" lvl="0" indent="-319088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3300"/>
              </a:buClr>
              <a:buSzPct val="100000"/>
              <a:buFont typeface="Wingdings" pitchFamily="2" charset="2"/>
              <a:buChar char="§"/>
              <a:defRPr/>
            </a:pPr>
            <a:endParaRPr lang="ru-RU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9088" lvl="0" indent="-319088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3300"/>
              </a:buClr>
              <a:buSzPct val="100000"/>
              <a:buFont typeface="Wingdings" pitchFamily="2" charset="2"/>
              <a:buChar char="§"/>
              <a:defRPr/>
            </a:pPr>
            <a:endParaRPr lang="ru-RU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9088" lvl="0" indent="-319088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3300"/>
              </a:buClr>
              <a:buSzPct val="100000"/>
              <a:buFont typeface="Wingdings" pitchFamily="2" charset="2"/>
              <a:buChar char="§"/>
              <a:defRPr/>
            </a:pPr>
            <a:r>
              <a:rPr lang="ru-RU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 </a:t>
            </a:r>
            <a:r>
              <a:rPr lang="ru-RU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школьного образования в основном определяется качеством профессиональной подготовки педагогов </a:t>
            </a:r>
            <a:r>
              <a:rPr lang="ru-RU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результатам </a:t>
            </a:r>
            <a:r>
              <a:rPr lang="en-US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</a:t>
            </a:r>
            <a:r>
              <a:rPr lang="en-US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i="1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  <a:defRPr/>
            </a:pPr>
            <a:endParaRPr lang="ru-RU" i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9088" lvl="0" indent="-319088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3300"/>
              </a:buClr>
              <a:buSzPct val="100000"/>
              <a:buFont typeface="Wingdings" pitchFamily="2" charset="2"/>
              <a:buChar char="§"/>
              <a:defRPr/>
            </a:pPr>
            <a:r>
              <a:rPr lang="ru-RU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 образовательных достижений школьников в основном определяется качеством учебных заданий, предлагаемых им педагогами (по результатам </a:t>
            </a:r>
            <a:r>
              <a:rPr lang="en-US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ITL</a:t>
            </a:r>
            <a:r>
              <a:rPr lang="ru-RU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</a:t>
            </a:r>
            <a:r>
              <a:rPr lang="ru-RU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0" indent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None/>
            </a:pP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653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71400"/>
            <a:ext cx="9144000" cy="4300396"/>
          </a:xfrm>
          <a:gradFill flip="none" rotWithShape="1">
            <a:gsLst>
              <a:gs pos="0">
                <a:schemeClr val="accent3">
                  <a:tint val="65000"/>
                  <a:satMod val="270000"/>
                </a:schemeClr>
              </a:gs>
              <a:gs pos="25000">
                <a:schemeClr val="accent3">
                  <a:tint val="60000"/>
                  <a:satMod val="300000"/>
                </a:schemeClr>
              </a:gs>
              <a:gs pos="100000">
                <a:schemeClr val="accent3">
                  <a:tint val="29000"/>
                  <a:satMod val="4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i="0" dirty="0" smtClean="0">
                <a:solidFill>
                  <a:srgbClr val="212529"/>
                </a:solidFill>
                <a:effectLst/>
                <a:latin typeface="Roboto"/>
              </a:rPr>
              <a:t>Национальный проект «Образование»</a:t>
            </a:r>
            <a:r>
              <a:rPr lang="ru-RU" sz="6000" b="0" i="0" dirty="0" smtClean="0">
                <a:solidFill>
                  <a:srgbClr val="212529"/>
                </a:solidFill>
                <a:effectLst/>
                <a:latin typeface="Roboto"/>
              </a:rPr>
              <a:t> 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4500570"/>
            <a:ext cx="5569852" cy="1368152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solidFill>
                  <a:schemeClr val="tx1"/>
                </a:solidFill>
                <a:latin typeface="Roboto"/>
                <a:cs typeface="Aharoni" panose="02010803020104030203" pitchFamily="2" charset="-79"/>
              </a:rPr>
              <a:t>Заседание руководителей городских методических объединений учителей</a:t>
            </a:r>
            <a:endParaRPr lang="ru-RU" sz="3200" b="1" dirty="0">
              <a:solidFill>
                <a:schemeClr val="tx1"/>
              </a:solidFill>
              <a:latin typeface="Roboto"/>
              <a:cs typeface="Aharoni" panose="02010803020104030203" pitchFamily="2" charset="-79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19812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7177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71400"/>
            <a:ext cx="9144000" cy="43003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i="0" dirty="0" smtClean="0">
                <a:solidFill>
                  <a:srgbClr val="212529"/>
                </a:solidFill>
                <a:effectLst/>
                <a:latin typeface="Roboto"/>
              </a:rPr>
              <a:t>Национальный проект «Образование»</a:t>
            </a:r>
            <a:r>
              <a:rPr lang="ru-RU" sz="6000" b="0" i="0" dirty="0" smtClean="0">
                <a:solidFill>
                  <a:srgbClr val="212529"/>
                </a:solidFill>
                <a:effectLst/>
                <a:latin typeface="Roboto"/>
              </a:rPr>
              <a:t> 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4572008"/>
            <a:ext cx="4855472" cy="1368152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Roboto"/>
                <a:cs typeface="Aharoni" panose="02010803020104030203" pitchFamily="2" charset="-79"/>
              </a:rPr>
              <a:t>Заседание руководителей городских методических объединений учителей</a:t>
            </a:r>
            <a:endParaRPr lang="ru-RU" sz="2800" b="1" dirty="0">
              <a:solidFill>
                <a:schemeClr val="tx1"/>
              </a:solidFill>
              <a:latin typeface="Roboto"/>
              <a:cs typeface="Aharoni" panose="02010803020104030203" pitchFamily="2" charset="-79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19812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21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Что такое Нацпроект?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0" i="0" dirty="0" smtClean="0">
                <a:solidFill>
                  <a:srgbClr val="212529"/>
                </a:solidFill>
                <a:effectLst/>
                <a:latin typeface="Roboto"/>
              </a:rPr>
              <a:t>  </a:t>
            </a:r>
            <a:r>
              <a:rPr lang="ru-RU" sz="3600" b="1" i="0" dirty="0" smtClean="0">
                <a:solidFill>
                  <a:srgbClr val="212529"/>
                </a:solidFill>
                <a:effectLst/>
                <a:latin typeface="Roboto"/>
              </a:rPr>
              <a:t>инициатива,</a:t>
            </a:r>
            <a:r>
              <a:rPr lang="ru-RU" sz="3600" b="0" i="0" dirty="0" smtClean="0">
                <a:solidFill>
                  <a:srgbClr val="212529"/>
                </a:solidFill>
                <a:effectLst/>
                <a:latin typeface="Roboto"/>
              </a:rPr>
              <a:t> направленная на достижение двух ключевых задач</a:t>
            </a:r>
            <a:r>
              <a:rPr lang="ru-RU" sz="3600" b="0" i="0" dirty="0" smtClean="0">
                <a:solidFill>
                  <a:srgbClr val="212529"/>
                </a:solidFill>
                <a:effectLst/>
                <a:latin typeface="Roboto"/>
              </a:rPr>
              <a:t>:</a:t>
            </a:r>
          </a:p>
          <a:p>
            <a:pPr marL="0" indent="0">
              <a:buNone/>
            </a:pPr>
            <a:endParaRPr lang="ru-RU" sz="3600" b="0" i="0" dirty="0" smtClean="0">
              <a:solidFill>
                <a:srgbClr val="212529"/>
              </a:solidFill>
              <a:effectLst/>
              <a:latin typeface="Roboto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b="0" i="0" dirty="0" smtClean="0">
                <a:solidFill>
                  <a:srgbClr val="212529"/>
                </a:solidFill>
                <a:effectLst/>
                <a:latin typeface="Roboto"/>
              </a:rPr>
              <a:t>  обеспечение глобальной  конкурентоспособности российского образования и вхождение РФ в число </a:t>
            </a:r>
            <a:r>
              <a:rPr lang="ru-RU" b="1" i="0" dirty="0" smtClean="0">
                <a:solidFill>
                  <a:srgbClr val="212529"/>
                </a:solidFill>
                <a:effectLst/>
                <a:latin typeface="Roboto"/>
              </a:rPr>
              <a:t>10 </a:t>
            </a:r>
            <a:r>
              <a:rPr lang="ru-RU" b="0" i="0" dirty="0" smtClean="0">
                <a:solidFill>
                  <a:srgbClr val="212529"/>
                </a:solidFill>
                <a:effectLst/>
                <a:latin typeface="Roboto"/>
              </a:rPr>
              <a:t>ведущих стран мира по качеству общего образования</a:t>
            </a:r>
            <a:r>
              <a:rPr lang="ru-RU" b="0" i="0" dirty="0" smtClean="0">
                <a:solidFill>
                  <a:srgbClr val="212529"/>
                </a:solidFill>
                <a:effectLst/>
                <a:latin typeface="Roboto"/>
              </a:rPr>
              <a:t>.</a:t>
            </a:r>
          </a:p>
          <a:p>
            <a:pPr>
              <a:buNone/>
            </a:pPr>
            <a:endParaRPr lang="ru-RU" b="0" i="0" dirty="0" smtClean="0">
              <a:solidFill>
                <a:srgbClr val="212529"/>
              </a:solidFill>
              <a:effectLst/>
              <a:latin typeface="Roboto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b="0" i="0" dirty="0" smtClean="0">
                <a:solidFill>
                  <a:srgbClr val="212529"/>
                </a:solidFill>
                <a:effectLst/>
                <a:latin typeface="Roboto"/>
              </a:rPr>
              <a:t> воспитание </a:t>
            </a:r>
            <a:r>
              <a:rPr lang="ru-RU" b="0" i="0" dirty="0" smtClean="0">
                <a:solidFill>
                  <a:srgbClr val="212529"/>
                </a:solidFill>
                <a:effectLst/>
                <a:latin typeface="Roboto"/>
              </a:rPr>
              <a:t>гармонично развитой и социально ответственной личности.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672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0" i="0" dirty="0" smtClean="0">
                <a:solidFill>
                  <a:srgbClr val="212529"/>
                </a:solidFill>
                <a:effectLst/>
                <a:latin typeface="Roboto"/>
              </a:rPr>
              <a:t>Основные </a:t>
            </a:r>
            <a:r>
              <a:rPr lang="ru-RU" b="0" i="0" dirty="0" smtClean="0">
                <a:solidFill>
                  <a:srgbClr val="212529"/>
                </a:solidFill>
                <a:effectLst/>
                <a:latin typeface="Roboto"/>
              </a:rPr>
              <a:t>направления развития системы образования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b="1" i="1" dirty="0" smtClean="0">
                <a:latin typeface="Roboto"/>
                <a:cs typeface="Aharoni" panose="02010803020104030203" pitchFamily="2" charset="-79"/>
              </a:rPr>
              <a:t>о</a:t>
            </a:r>
            <a:r>
              <a:rPr lang="ru-RU" b="1" i="1" dirty="0" smtClean="0">
                <a:latin typeface="Roboto"/>
                <a:cs typeface="Aharoni" panose="02010803020104030203" pitchFamily="2" charset="-79"/>
              </a:rPr>
              <a:t>бновление </a:t>
            </a:r>
            <a:r>
              <a:rPr lang="ru-RU" b="1" i="1" dirty="0" smtClean="0">
                <a:latin typeface="Roboto"/>
                <a:cs typeface="Aharoni" panose="02010803020104030203" pitchFamily="2" charset="-79"/>
              </a:rPr>
              <a:t>содержания образования;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b="1" i="1" dirty="0" smtClean="0">
                <a:solidFill>
                  <a:srgbClr val="212529"/>
                </a:solidFill>
                <a:effectLst/>
                <a:latin typeface="Roboto"/>
                <a:cs typeface="Aharoni" panose="02010803020104030203" pitchFamily="2" charset="-79"/>
              </a:rPr>
              <a:t>создание необходимой современной инфраструктуры;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b="1" i="1" dirty="0" smtClean="0">
                <a:solidFill>
                  <a:srgbClr val="212529"/>
                </a:solidFill>
                <a:effectLst/>
                <a:latin typeface="Roboto"/>
                <a:cs typeface="Aharoni" panose="02010803020104030203" pitchFamily="2" charset="-79"/>
              </a:rPr>
              <a:t>подготовка соответствующих профессиональных кадров, их переподготовка и повышение квалификации;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b="1" i="1" dirty="0" smtClean="0">
                <a:solidFill>
                  <a:srgbClr val="212529"/>
                </a:solidFill>
                <a:effectLst/>
                <a:latin typeface="Roboto"/>
                <a:cs typeface="Aharoni" panose="02010803020104030203" pitchFamily="2" charset="-79"/>
              </a:rPr>
              <a:t>создание наиболее эффективных механизмов управления. </a:t>
            </a:r>
            <a:endParaRPr lang="ru-RU" b="1" i="1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90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i="0" dirty="0" smtClean="0">
                <a:solidFill>
                  <a:schemeClr val="accent3">
                    <a:lumMod val="75000"/>
                  </a:schemeClr>
                </a:solidFill>
                <a:effectLst/>
                <a:latin typeface="Roboto"/>
              </a:rPr>
              <a:t>сроки реализации 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6000" b="1" i="0" dirty="0" smtClean="0">
                <a:solidFill>
                  <a:srgbClr val="363E51"/>
                </a:solidFill>
                <a:effectLst/>
                <a:latin typeface="Roboto"/>
              </a:rPr>
              <a:t>01.01.2019 - 31.12.2024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9600" b="1" i="1" dirty="0">
              <a:cs typeface="Aharoni" panose="02010803020104030203" pitchFamily="2" charset="-79"/>
            </a:endParaRPr>
          </a:p>
        </p:txBody>
      </p:sp>
      <p:pic>
        <p:nvPicPr>
          <p:cNvPr id="1026" name="Picture 2" descr="C:\Documents and Settings\Admin\Рабочий стол\dfbaf245caa7369ab0c5bcd0eb02fe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23395"/>
            <a:ext cx="9144000" cy="426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998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sz="4400" b="1" i="0" dirty="0" smtClean="0">
                <a:solidFill>
                  <a:srgbClr val="3C4355"/>
                </a:solidFill>
                <a:effectLst/>
                <a:latin typeface="Roboto"/>
              </a:rPr>
              <a:t>ф</a:t>
            </a:r>
            <a:r>
              <a:rPr lang="ru-RU" sz="4400" dirty="0" smtClean="0">
                <a:solidFill>
                  <a:srgbClr val="3C4355"/>
                </a:solidFill>
                <a:effectLst/>
                <a:latin typeface="Roboto"/>
              </a:rPr>
              <a:t>едеральные </a:t>
            </a:r>
            <a:r>
              <a:rPr lang="ru-RU" sz="4400" dirty="0" smtClean="0">
                <a:solidFill>
                  <a:srgbClr val="3C4355"/>
                </a:solidFill>
                <a:effectLst/>
                <a:latin typeface="Roboto"/>
              </a:rPr>
              <a:t>проекты, входящие в национальный проект: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0" i="0" dirty="0" smtClean="0">
                <a:solidFill>
                  <a:srgbClr val="212529"/>
                </a:solidFill>
                <a:effectLst/>
                <a:latin typeface="Roboto"/>
              </a:rPr>
              <a:t>СОВРЕМЕННАЯ </a:t>
            </a:r>
            <a:r>
              <a:rPr lang="ru-RU" b="0" i="0" dirty="0" smtClean="0">
                <a:solidFill>
                  <a:srgbClr val="212529"/>
                </a:solidFill>
                <a:effectLst/>
                <a:latin typeface="Roboto"/>
              </a:rPr>
              <a:t>ШКОЛА;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212529"/>
                </a:solidFill>
                <a:latin typeface="Roboto"/>
              </a:rPr>
              <a:t>УСПЕХ КАЖДОГО РЕБЕНКА;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212529"/>
                </a:solidFill>
                <a:latin typeface="Roboto"/>
              </a:rPr>
              <a:t>Поддержка семей, имеющих детей;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212529"/>
                </a:solidFill>
                <a:latin typeface="Roboto"/>
              </a:rPr>
              <a:t>ЦИФРОВАЯ ОБРАЗОВАТЕЛЬНАЯ СРЕДА;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212529"/>
                </a:solidFill>
                <a:latin typeface="Roboto"/>
              </a:rPr>
              <a:t>УЧИТЕЛЬ БУДУЩЕГО;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212529"/>
                </a:solidFill>
                <a:latin typeface="Roboto"/>
              </a:rPr>
              <a:t>Молодые профессионалы;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Roboto"/>
              </a:rPr>
              <a:t>Социальные лифты для каждого;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Roboto"/>
              </a:rPr>
              <a:t>Экспорт образования;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Roboto"/>
              </a:rPr>
              <a:t>Новые возможности для каждого;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Roboto"/>
              </a:rPr>
              <a:t>Социальная активность.</a:t>
            </a:r>
            <a:endParaRPr lang="ru-RU" dirty="0"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2041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sz="6700" dirty="0" smtClean="0">
                <a:solidFill>
                  <a:srgbClr val="3C4355"/>
                </a:solidFill>
                <a:effectLst/>
                <a:latin typeface="Roboto"/>
              </a:rPr>
              <a:t>финансирование</a:t>
            </a:r>
            <a:endParaRPr lang="ru-RU" sz="67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484784"/>
            <a:ext cx="9108504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3600" dirty="0">
                <a:solidFill>
                  <a:srgbClr val="212529"/>
                </a:solidFill>
                <a:latin typeface="Roboto"/>
              </a:rPr>
              <a:t>СОВРЕМЕННАЯ </a:t>
            </a:r>
            <a:r>
              <a:rPr lang="ru-RU" sz="3600" dirty="0" smtClean="0">
                <a:solidFill>
                  <a:srgbClr val="212529"/>
                </a:solidFill>
                <a:latin typeface="Roboto"/>
              </a:rPr>
              <a:t>ШКОЛА – </a:t>
            </a:r>
            <a:r>
              <a:rPr lang="ru-RU" sz="3600" b="1" dirty="0" smtClean="0">
                <a:solidFill>
                  <a:srgbClr val="FF0000"/>
                </a:solidFill>
                <a:latin typeface="Roboto"/>
              </a:rPr>
              <a:t>295,1</a:t>
            </a:r>
            <a:r>
              <a:rPr lang="ru-RU" sz="3600" dirty="0" smtClean="0">
                <a:solidFill>
                  <a:srgbClr val="212529"/>
                </a:solidFill>
                <a:latin typeface="Roboto"/>
              </a:rPr>
              <a:t> </a:t>
            </a:r>
            <a:r>
              <a:rPr lang="ru-RU" sz="3600" dirty="0" err="1" smtClean="0">
                <a:solidFill>
                  <a:srgbClr val="212529"/>
                </a:solidFill>
                <a:latin typeface="Roboto"/>
              </a:rPr>
              <a:t>млр</a:t>
            </a:r>
            <a:r>
              <a:rPr lang="ru-RU" sz="3600" dirty="0" smtClean="0">
                <a:solidFill>
                  <a:srgbClr val="212529"/>
                </a:solidFill>
                <a:latin typeface="Roboto"/>
              </a:rPr>
              <a:t>. руб.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212529"/>
                </a:solidFill>
                <a:latin typeface="Roboto"/>
              </a:rPr>
              <a:t>УСПЕХ КАЖДОГО РЕБЕНКА – </a:t>
            </a:r>
            <a:r>
              <a:rPr lang="ru-RU" sz="3600" b="1" dirty="0" smtClean="0">
                <a:solidFill>
                  <a:srgbClr val="FF0000"/>
                </a:solidFill>
                <a:latin typeface="Roboto"/>
              </a:rPr>
              <a:t>80,5</a:t>
            </a:r>
            <a:r>
              <a:rPr lang="ru-RU" sz="3600" dirty="0" smtClean="0">
                <a:solidFill>
                  <a:srgbClr val="FF0000"/>
                </a:solidFill>
                <a:latin typeface="Roboto"/>
              </a:rPr>
              <a:t> </a:t>
            </a:r>
            <a:r>
              <a:rPr lang="ru-RU" sz="3600" dirty="0" err="1" smtClean="0">
                <a:solidFill>
                  <a:srgbClr val="212529"/>
                </a:solidFill>
                <a:latin typeface="Roboto"/>
              </a:rPr>
              <a:t>млр</a:t>
            </a:r>
            <a:r>
              <a:rPr lang="ru-RU" sz="3600" dirty="0" smtClean="0">
                <a:solidFill>
                  <a:srgbClr val="212529"/>
                </a:solidFill>
                <a:latin typeface="Roboto"/>
              </a:rPr>
              <a:t>. руб.</a:t>
            </a:r>
            <a:endParaRPr lang="ru-RU" sz="3600" dirty="0">
              <a:solidFill>
                <a:srgbClr val="212529"/>
              </a:solidFill>
              <a:latin typeface="Roboto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212529"/>
                </a:solidFill>
                <a:latin typeface="Roboto"/>
              </a:rPr>
              <a:t>ЦИФРОВАЯ ОБРАЗОВАТЕЛЬНАЯ СРЕДА – </a:t>
            </a:r>
            <a:r>
              <a:rPr lang="ru-RU" sz="3600" b="1" dirty="0" smtClean="0">
                <a:solidFill>
                  <a:srgbClr val="FF0000"/>
                </a:solidFill>
                <a:latin typeface="Roboto"/>
              </a:rPr>
              <a:t>79,8</a:t>
            </a:r>
            <a:r>
              <a:rPr lang="ru-RU" sz="3600" dirty="0" smtClean="0">
                <a:solidFill>
                  <a:srgbClr val="212529"/>
                </a:solidFill>
                <a:latin typeface="Roboto"/>
              </a:rPr>
              <a:t> МЛР. РУБ.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212529"/>
                </a:solidFill>
                <a:latin typeface="Roboto"/>
              </a:rPr>
              <a:t>УЧИТЕЛЬ БУДУЩЕГО – </a:t>
            </a:r>
            <a:r>
              <a:rPr lang="ru-RU" sz="3600" b="1" dirty="0" smtClean="0">
                <a:solidFill>
                  <a:srgbClr val="FF0000"/>
                </a:solidFill>
                <a:latin typeface="Roboto"/>
              </a:rPr>
              <a:t>15,4</a:t>
            </a:r>
            <a:r>
              <a:rPr lang="ru-RU" sz="3600" dirty="0" smtClean="0">
                <a:solidFill>
                  <a:srgbClr val="212529"/>
                </a:solidFill>
                <a:latin typeface="Roboto"/>
              </a:rPr>
              <a:t> МЛР. РУБ.</a:t>
            </a:r>
          </a:p>
          <a:p>
            <a:pPr marL="0" lvl="0" indent="0">
              <a:buNone/>
            </a:pPr>
            <a:r>
              <a:rPr lang="ru-RU" sz="3600" dirty="0" smtClean="0">
                <a:solidFill>
                  <a:srgbClr val="212529"/>
                </a:solidFill>
                <a:latin typeface="Roboto"/>
              </a:rPr>
              <a:t>На все 10 проектов – </a:t>
            </a:r>
            <a:r>
              <a:rPr lang="ru-RU" sz="4000" b="1" dirty="0" smtClean="0">
                <a:solidFill>
                  <a:srgbClr val="FF0000"/>
                </a:solidFill>
                <a:latin typeface="Roboto"/>
              </a:rPr>
              <a:t>784,5</a:t>
            </a:r>
            <a:r>
              <a:rPr lang="ru-RU" sz="3600" dirty="0" smtClean="0">
                <a:solidFill>
                  <a:srgbClr val="212529"/>
                </a:solidFill>
                <a:latin typeface="Roboto"/>
              </a:rPr>
              <a:t> </a:t>
            </a:r>
            <a:r>
              <a:rPr lang="ru-RU" sz="3600" dirty="0" err="1" smtClean="0">
                <a:solidFill>
                  <a:srgbClr val="212529"/>
                </a:solidFill>
                <a:latin typeface="Roboto"/>
              </a:rPr>
              <a:t>млр.руб</a:t>
            </a:r>
            <a:r>
              <a:rPr lang="ru-RU" sz="3600" dirty="0" smtClean="0">
                <a:solidFill>
                  <a:srgbClr val="212529"/>
                </a:solidFill>
                <a:latin typeface="Roboto"/>
              </a:rPr>
              <a:t>.</a:t>
            </a:r>
            <a:endParaRPr lang="ru-RU" sz="3600" dirty="0">
              <a:solidFill>
                <a:srgbClr val="212529"/>
              </a:solidFill>
              <a:latin typeface="Roboto"/>
            </a:endParaRP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310232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sz="6000" b="1" i="0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sz="6000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sz="6000" b="1" i="0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sz="600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sz="6000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sz="6000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sz="6000" b="1" i="0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sz="6000" dirty="0" smtClean="0">
                <a:solidFill>
                  <a:srgbClr val="3C4355"/>
                </a:solidFill>
                <a:effectLst/>
                <a:latin typeface="Roboto"/>
              </a:rPr>
              <a:t>источники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ru-RU" b="1" i="1" dirty="0" smtClean="0">
              <a:cs typeface="Aharoni" panose="02010803020104030203" pitchFamily="2" charset="-79"/>
            </a:endParaRPr>
          </a:p>
          <a:p>
            <a:r>
              <a:rPr lang="ru-RU" sz="4800" b="1" i="0" dirty="0" smtClean="0">
                <a:solidFill>
                  <a:srgbClr val="212529"/>
                </a:solidFill>
                <a:effectLst/>
                <a:latin typeface="Roboto"/>
              </a:rPr>
              <a:t>723,3</a:t>
            </a:r>
            <a:r>
              <a:rPr lang="ru-RU" sz="4800" b="0" i="0" dirty="0" smtClean="0">
                <a:solidFill>
                  <a:srgbClr val="212529"/>
                </a:solidFill>
                <a:effectLst/>
                <a:latin typeface="Roboto"/>
              </a:rPr>
              <a:t> млрд руб. — федеральный бюджет</a:t>
            </a:r>
          </a:p>
          <a:p>
            <a:r>
              <a:rPr lang="ru-RU" sz="4800" b="1" i="0" dirty="0" smtClean="0">
                <a:solidFill>
                  <a:srgbClr val="FF0000"/>
                </a:solidFill>
                <a:effectLst/>
                <a:latin typeface="Roboto"/>
              </a:rPr>
              <a:t>45,7 </a:t>
            </a:r>
            <a:r>
              <a:rPr lang="ru-RU" sz="4800" b="0" i="0" dirty="0" smtClean="0">
                <a:solidFill>
                  <a:srgbClr val="212529"/>
                </a:solidFill>
                <a:effectLst/>
                <a:latin typeface="Roboto"/>
              </a:rPr>
              <a:t>млрд руб. — бюджеты субъектов РФ</a:t>
            </a:r>
          </a:p>
          <a:p>
            <a:r>
              <a:rPr lang="ru-RU" sz="4800" b="1" i="0" dirty="0" smtClean="0">
                <a:solidFill>
                  <a:srgbClr val="212529"/>
                </a:solidFill>
                <a:effectLst/>
                <a:latin typeface="Roboto"/>
              </a:rPr>
              <a:t>15,4</a:t>
            </a:r>
            <a:r>
              <a:rPr lang="ru-RU" sz="4800" b="0" i="0" dirty="0" smtClean="0">
                <a:solidFill>
                  <a:srgbClr val="212529"/>
                </a:solidFill>
                <a:effectLst/>
                <a:latin typeface="Roboto"/>
              </a:rPr>
              <a:t> млрд руб. — внебюджетные источники</a:t>
            </a:r>
          </a:p>
          <a:p>
            <a:pPr marL="0" indent="0">
              <a:lnSpc>
                <a:spcPct val="150000"/>
              </a:lnSpc>
              <a:buNone/>
            </a:pPr>
            <a:endParaRPr lang="ru-RU" b="1" i="1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822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</a:br>
            <a:r>
              <a:rPr lang="ru-RU" b="1" i="0" dirty="0" smtClean="0">
                <a:solidFill>
                  <a:srgbClr val="3C4355"/>
                </a:solidFill>
                <a:effectLst/>
                <a:latin typeface="Roboto"/>
              </a:rPr>
              <a:t>«</a:t>
            </a:r>
            <a:r>
              <a:rPr lang="ru-RU" sz="4900" b="1" dirty="0" smtClean="0">
                <a:solidFill>
                  <a:srgbClr val="212529"/>
                </a:solidFill>
                <a:latin typeface="Roboto"/>
              </a:rPr>
              <a:t>СОВРЕМЕННАЯ ШКОЛА»</a:t>
            </a:r>
            <a:r>
              <a:rPr lang="ru-RU" sz="4900" b="1" i="0" dirty="0" smtClean="0">
                <a:solidFill>
                  <a:srgbClr val="3C4355"/>
                </a:solidFill>
                <a:effectLst/>
                <a:latin typeface="Roboto"/>
              </a:rPr>
              <a:t/>
            </a:r>
            <a:br>
              <a:rPr lang="ru-RU" sz="4900" b="1" i="0" dirty="0" smtClean="0">
                <a:solidFill>
                  <a:srgbClr val="3C4355"/>
                </a:solidFill>
                <a:effectLst/>
                <a:latin typeface="Roboto"/>
              </a:rPr>
            </a:br>
            <a:endParaRPr lang="ru-RU" sz="49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0" dirty="0" smtClean="0">
                <a:solidFill>
                  <a:srgbClr val="212529"/>
                </a:solidFill>
                <a:effectLst/>
                <a:latin typeface="Roboto"/>
              </a:rPr>
              <a:t>Задача проекта:</a:t>
            </a:r>
          </a:p>
          <a:p>
            <a:pPr marL="0" indent="0" algn="just">
              <a:buNone/>
            </a:pPr>
            <a:r>
              <a:rPr lang="ru-RU" sz="4000" b="0" i="0" dirty="0" smtClean="0">
                <a:solidFill>
                  <a:srgbClr val="212529"/>
                </a:solidFill>
                <a:effectLst/>
                <a:latin typeface="Roboto"/>
              </a:rPr>
              <a:t>Внедрение </a:t>
            </a:r>
            <a:r>
              <a:rPr lang="ru-RU" sz="4000" b="1" i="0" dirty="0" smtClean="0">
                <a:solidFill>
                  <a:srgbClr val="FF0000"/>
                </a:solidFill>
                <a:effectLst/>
                <a:latin typeface="Roboto"/>
              </a:rPr>
              <a:t>новых методов обучения </a:t>
            </a:r>
            <a:r>
              <a:rPr lang="ru-RU" sz="4000" b="0" i="0" dirty="0" smtClean="0">
                <a:solidFill>
                  <a:srgbClr val="212529"/>
                </a:solidFill>
                <a:effectLst/>
                <a:latin typeface="Roboto"/>
              </a:rPr>
              <a:t>и </a:t>
            </a:r>
            <a:r>
              <a:rPr lang="ru-RU" sz="4000" b="1" i="0" dirty="0" smtClean="0">
                <a:solidFill>
                  <a:srgbClr val="FF0000"/>
                </a:solidFill>
                <a:effectLst/>
                <a:latin typeface="Roboto"/>
              </a:rPr>
              <a:t>воспитания</a:t>
            </a:r>
            <a:r>
              <a:rPr lang="ru-RU" sz="4000" b="0" i="0" dirty="0" smtClean="0">
                <a:solidFill>
                  <a:srgbClr val="212529"/>
                </a:solidFill>
                <a:effectLst/>
                <a:latin typeface="Roboto"/>
              </a:rPr>
              <a:t>, </a:t>
            </a:r>
            <a:r>
              <a:rPr lang="ru-RU" sz="4000" b="0" i="0" dirty="0" smtClean="0">
                <a:solidFill>
                  <a:srgbClr val="FF0000"/>
                </a:solidFill>
                <a:effectLst/>
                <a:latin typeface="Roboto"/>
              </a:rPr>
              <a:t>современных</a:t>
            </a:r>
            <a:r>
              <a:rPr lang="ru-RU" sz="4000" b="0" i="0" dirty="0" smtClean="0">
                <a:solidFill>
                  <a:srgbClr val="212529"/>
                </a:solidFill>
                <a:effectLst/>
                <a:latin typeface="Roboto"/>
              </a:rPr>
              <a:t> образовательных </a:t>
            </a:r>
            <a:r>
              <a:rPr lang="ru-RU" sz="4000" b="0" i="0" dirty="0" smtClean="0">
                <a:solidFill>
                  <a:srgbClr val="FF0000"/>
                </a:solidFill>
                <a:effectLst/>
                <a:latin typeface="Roboto"/>
              </a:rPr>
              <a:t>технологий</a:t>
            </a:r>
            <a:r>
              <a:rPr lang="ru-RU" sz="4000" b="0" i="0" dirty="0" smtClean="0">
                <a:solidFill>
                  <a:srgbClr val="212529"/>
                </a:solidFill>
                <a:effectLst/>
                <a:latin typeface="Roboto"/>
              </a:rPr>
              <a:t>, а также обновление содержания и совершенствование методов обучения </a:t>
            </a:r>
            <a:r>
              <a:rPr lang="ru-RU" sz="4000" b="0" i="0" dirty="0" smtClean="0">
                <a:solidFill>
                  <a:srgbClr val="FF0000"/>
                </a:solidFill>
                <a:effectLst/>
                <a:latin typeface="Roboto"/>
              </a:rPr>
              <a:t>предмету «Технология».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1035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216</TotalTime>
  <Words>654</Words>
  <Application>Microsoft Office PowerPoint</Application>
  <PresentationFormat>Экран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Слайд 1</vt:lpstr>
      <vt:lpstr>Национальный проект «Образование» </vt:lpstr>
      <vt:lpstr>Что такое Нацпроект?</vt:lpstr>
      <vt:lpstr>Основные направления развития системы образования</vt:lpstr>
      <vt:lpstr>сроки реализации </vt:lpstr>
      <vt:lpstr>         федеральные проекты, входящие в национальный проект:</vt:lpstr>
      <vt:lpstr>   финансирование</vt:lpstr>
      <vt:lpstr>    источники</vt:lpstr>
      <vt:lpstr> «СОВРЕМЕННАЯ ШКОЛА» </vt:lpstr>
      <vt:lpstr> «УСПЕХ КАЖДОГО РЕБЕНКА » </vt:lpstr>
      <vt:lpstr> «УЧИТЕЛЬ БУДУЩЕГО» </vt:lpstr>
      <vt:lpstr> «ЦИФРОВАЯ ОБРАЗОВАТЕЛЬНАЯ СРЕДА» </vt:lpstr>
      <vt:lpstr>     Направления совершенствования  общего образования в крае</vt:lpstr>
      <vt:lpstr>              Усиление внимания к формированию функциональной грамотности </vt:lpstr>
      <vt:lpstr>  Функциональная грамотность </vt:lpstr>
      <vt:lpstr>  Функциональная грамотность </vt:lpstr>
      <vt:lpstr> Формирование метапредметных результатов</vt:lpstr>
      <vt:lpstr> Обеспечение преемственности начального и основного общего образования</vt:lpstr>
      <vt:lpstr> За счёт чего обеспечивается качество образования?</vt:lpstr>
      <vt:lpstr>Национальный проект «Образование»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проект «Образование» </dc:title>
  <dc:creator>profnet@kimc.ms</dc:creator>
  <cp:lastModifiedBy>Admin</cp:lastModifiedBy>
  <cp:revision>42</cp:revision>
  <dcterms:created xsi:type="dcterms:W3CDTF">2019-05-22T05:25:10Z</dcterms:created>
  <dcterms:modified xsi:type="dcterms:W3CDTF">2019-08-24T12:18:18Z</dcterms:modified>
</cp:coreProperties>
</file>