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5.png" ContentType="image/png"/>
  <Override PartName="/ppt/media/image4.jpeg" ContentType="image/jpeg"/>
  <Override PartName="/ppt/media/image21.png" ContentType="image/pn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2.png" ContentType="image/png"/>
  <Override PartName="/ppt/media/image20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2CFC2A6-9965-4FA1-8F93-270F729B9E5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10FB6D3-FA43-4FB8-A958-CE5D2500187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1926C15-276C-4EF9-B117-178531FC41D1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56F05C9-3634-424E-AC9B-84D5BDB527CD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image" Target="../media/image16.jpeg"/><Relationship Id="rId3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image" Target="../media/image18.jpeg"/><Relationship Id="rId3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image" Target="../media/image20.jpeg"/><Relationship Id="rId3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pn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image" Target="../media/image14.jpe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267920" y="1957320"/>
            <a:ext cx="9655560" cy="2386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chemeClr val="dk1"/>
                </a:solidFill>
                <a:latin typeface="Calibri Light"/>
              </a:rPr>
              <a:t>Возможности платформы </a:t>
            </a:r>
            <a:br>
              <a:rPr sz="4400"/>
            </a:br>
            <a:r>
              <a:rPr b="1" lang="ru-RU" sz="4400" spc="-1" strike="noStrike">
                <a:solidFill>
                  <a:schemeClr val="dk1"/>
                </a:solidFill>
                <a:latin typeface="Calibri Light"/>
              </a:rPr>
              <a:t>ФГИС «Моя школа» </a:t>
            </a:r>
            <a:br>
              <a:rPr sz="4400"/>
            </a:br>
            <a:r>
              <a:rPr b="1" lang="ru-RU" sz="4400" spc="-1" strike="noStrike">
                <a:solidFill>
                  <a:schemeClr val="dk1"/>
                </a:solidFill>
                <a:latin typeface="Calibri Light"/>
              </a:rPr>
              <a:t>при формировании функциональной грамотности на уроках химии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2749320" y="4846320"/>
            <a:ext cx="9143280" cy="1654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algn="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Calibri"/>
              </a:rPr>
              <a:t>Учитель химии МБОУ Гимназия № 7,</a:t>
            </a:r>
            <a:br>
              <a:rPr sz="1600"/>
            </a:br>
            <a:r>
              <a:rPr b="0" lang="ru-RU" sz="1600" spc="-1" strike="noStrike">
                <a:solidFill>
                  <a:schemeClr val="dk1"/>
                </a:solidFill>
                <a:latin typeface="Calibri"/>
              </a:rPr>
              <a:t>руководить РМО учителей химии Ленинского р-на г. Красноярска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 algn="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Calibri"/>
              </a:rPr>
              <a:t>Алякринский Дмитрий Евгеньевич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" name="Рисунок 3" descr=""/>
          <p:cNvPicPr/>
          <p:nvPr/>
        </p:nvPicPr>
        <p:blipFill>
          <a:blip r:embed="rId1"/>
          <a:stretch/>
        </p:blipFill>
        <p:spPr>
          <a:xfrm>
            <a:off x="269640" y="193680"/>
            <a:ext cx="1907280" cy="1357200"/>
          </a:xfrm>
          <a:prstGeom prst="rect">
            <a:avLst/>
          </a:prstGeom>
          <a:ln w="0">
            <a:noFill/>
          </a:ln>
        </p:spPr>
      </p:pic>
      <p:pic>
        <p:nvPicPr>
          <p:cNvPr id="17" name="Рисунок 4" descr=""/>
          <p:cNvPicPr/>
          <p:nvPr/>
        </p:nvPicPr>
        <p:blipFill>
          <a:blip r:embed="rId2"/>
          <a:stretch/>
        </p:blipFill>
        <p:spPr>
          <a:xfrm>
            <a:off x="10807560" y="193680"/>
            <a:ext cx="1085040" cy="1493280"/>
          </a:xfrm>
          <a:prstGeom prst="rect">
            <a:avLst/>
          </a:prstGeom>
          <a:ln w="0">
            <a:noFill/>
          </a:ln>
        </p:spPr>
      </p:pic>
      <p:sp>
        <p:nvSpPr>
          <p:cNvPr id="18" name="TextBox 5"/>
          <p:cNvSpPr/>
          <p:nvPr/>
        </p:nvSpPr>
        <p:spPr>
          <a:xfrm>
            <a:off x="4496760" y="6071040"/>
            <a:ext cx="27331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Красноярск, 2024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" name="Рисунок 3" descr=""/>
          <p:cNvPicPr/>
          <p:nvPr/>
        </p:nvPicPr>
        <p:blipFill>
          <a:blip r:embed="rId1"/>
          <a:stretch/>
        </p:blipFill>
        <p:spPr>
          <a:xfrm>
            <a:off x="562680" y="191880"/>
            <a:ext cx="10895760" cy="5323680"/>
          </a:xfrm>
          <a:prstGeom prst="rect">
            <a:avLst/>
          </a:prstGeom>
          <a:ln w="0">
            <a:noFill/>
          </a:ln>
        </p:spPr>
      </p:pic>
      <p:pic>
        <p:nvPicPr>
          <p:cNvPr id="47" name="Рисунок 4" descr=""/>
          <p:cNvPicPr/>
          <p:nvPr/>
        </p:nvPicPr>
        <p:blipFill>
          <a:blip r:embed="rId2"/>
          <a:stretch/>
        </p:blipFill>
        <p:spPr>
          <a:xfrm>
            <a:off x="5052600" y="5689440"/>
            <a:ext cx="6674040" cy="672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Рисунок 3" descr=""/>
          <p:cNvPicPr/>
          <p:nvPr/>
        </p:nvPicPr>
        <p:blipFill>
          <a:blip r:embed="rId1"/>
          <a:stretch/>
        </p:blipFill>
        <p:spPr>
          <a:xfrm>
            <a:off x="488520" y="182520"/>
            <a:ext cx="7895880" cy="6492240"/>
          </a:xfrm>
          <a:prstGeom prst="rect">
            <a:avLst/>
          </a:prstGeom>
          <a:ln w="0">
            <a:noFill/>
          </a:ln>
        </p:spPr>
      </p:pic>
      <p:pic>
        <p:nvPicPr>
          <p:cNvPr id="49" name="Рисунок 4" descr=""/>
          <p:cNvPicPr/>
          <p:nvPr/>
        </p:nvPicPr>
        <p:blipFill>
          <a:blip r:embed="rId2"/>
          <a:stretch/>
        </p:blipFill>
        <p:spPr>
          <a:xfrm>
            <a:off x="6624720" y="4858200"/>
            <a:ext cx="5314320" cy="723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2" name="Рисунок 3" descr=""/>
          <p:cNvPicPr/>
          <p:nvPr/>
        </p:nvPicPr>
        <p:blipFill>
          <a:blip r:embed="rId1"/>
          <a:stretch/>
        </p:blipFill>
        <p:spPr>
          <a:xfrm>
            <a:off x="3384360" y="0"/>
            <a:ext cx="8706240" cy="6857280"/>
          </a:xfrm>
          <a:prstGeom prst="rect">
            <a:avLst/>
          </a:prstGeom>
          <a:ln w="0">
            <a:noFill/>
          </a:ln>
        </p:spPr>
      </p:pic>
      <p:pic>
        <p:nvPicPr>
          <p:cNvPr id="53" name="Рисунок 4" descr=""/>
          <p:cNvPicPr/>
          <p:nvPr/>
        </p:nvPicPr>
        <p:blipFill>
          <a:blip r:embed="rId2"/>
          <a:stretch/>
        </p:blipFill>
        <p:spPr>
          <a:xfrm>
            <a:off x="511560" y="5710680"/>
            <a:ext cx="5285520" cy="504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590080" y="2766240"/>
            <a:ext cx="5762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8-923-322-9690</a:t>
            </a:r>
            <a:br>
              <a:rPr sz="2400"/>
            </a:b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dima.alyakrinkiy.99@mail.ru</a:t>
            </a:r>
            <a:br>
              <a:rPr sz="2400"/>
            </a:b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5" name="Объект 3" descr=""/>
          <p:cNvPicPr/>
          <p:nvPr/>
        </p:nvPicPr>
        <p:blipFill>
          <a:blip r:embed="rId1"/>
          <a:stretch/>
        </p:blipFill>
        <p:spPr>
          <a:xfrm>
            <a:off x="772200" y="737640"/>
            <a:ext cx="10514880" cy="1794600"/>
          </a:xfrm>
          <a:prstGeom prst="rect">
            <a:avLst/>
          </a:prstGeom>
          <a:ln w="0">
            <a:noFill/>
          </a:ln>
        </p:spPr>
      </p:pic>
      <p:pic>
        <p:nvPicPr>
          <p:cNvPr id="56" name="Рисунок 4" descr=""/>
          <p:cNvPicPr/>
          <p:nvPr/>
        </p:nvPicPr>
        <p:blipFill>
          <a:blip r:embed="rId2"/>
          <a:stretch/>
        </p:blipFill>
        <p:spPr>
          <a:xfrm>
            <a:off x="4109400" y="2532600"/>
            <a:ext cx="1181880" cy="118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/>
          </p:nvPr>
        </p:nvSpPr>
        <p:spPr>
          <a:xfrm>
            <a:off x="838080" y="631440"/>
            <a:ext cx="10514880" cy="5544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i="1" lang="ru-RU" sz="2000" spc="-1" strike="noStrike">
                <a:solidFill>
                  <a:schemeClr val="dk1"/>
                </a:solidFill>
                <a:latin typeface="Calibri"/>
              </a:rPr>
              <a:t>35.2. В целях обеспечения реализации программы основного общего образования в Организации для участников образовательных отношений должны создаваться условия, обеспечивающие возможность: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i="1" lang="ru-RU" sz="2000" spc="-1" strike="noStrike">
                <a:solidFill>
                  <a:schemeClr val="dk1"/>
                </a:solidFill>
                <a:latin typeface="Calibri"/>
              </a:rPr>
              <a:t>формирования функциональной грамотности </a:t>
            </a:r>
            <a:r>
              <a:rPr b="0" i="1" lang="ru-RU" sz="2000" spc="-1" strike="noStrike">
                <a:solidFill>
                  <a:schemeClr val="dk1"/>
                </a:solidFill>
                <a:latin typeface="Calibri"/>
              </a:rPr>
              <a:t>обучающихся (</a:t>
            </a:r>
            <a:r>
              <a:rPr b="0" i="1" lang="ru-RU" sz="2000" spc="-1" strike="noStrike" u="sng">
                <a:solidFill>
                  <a:schemeClr val="dk1"/>
                </a:solidFill>
                <a:uFillTx/>
                <a:latin typeface="Calibri"/>
              </a:rPr>
              <a:t>способности решать учебные задачи и жизненные проблемные ситуации на основе сформированных предметных, метапредметных и универсальных способов деятельности</a:t>
            </a:r>
            <a:r>
              <a:rPr b="0" i="1" lang="ru-RU" sz="2000" spc="-1" strike="noStrike">
                <a:solidFill>
                  <a:schemeClr val="dk1"/>
                </a:solidFill>
                <a:latin typeface="Calibri"/>
              </a:rPr>
              <a:t>), включающей овладение ключевыми компетенциями, составляющими основу дальнейшего успешного образования и ориентации в мире профессий;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TextBox 3"/>
          <p:cNvSpPr/>
          <p:nvPr/>
        </p:nvSpPr>
        <p:spPr>
          <a:xfrm>
            <a:off x="7390440" y="3054240"/>
            <a:ext cx="37890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[</a:t>
            </a: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ФГОС ООО</a:t>
            </a: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]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Прямоугольник 4"/>
          <p:cNvSpPr/>
          <p:nvPr/>
        </p:nvSpPr>
        <p:spPr>
          <a:xfrm>
            <a:off x="838080" y="3830760"/>
            <a:ext cx="10514880" cy="100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0" i="1" lang="ru-RU" sz="2000" spc="-1" strike="noStrike">
                <a:solidFill>
                  <a:schemeClr val="dk1"/>
                </a:solidFill>
                <a:latin typeface="Calibri"/>
              </a:rPr>
              <a:t>- выявить и распространить успешные педагогические практики учителей химии в области применения образовательных технологий, направленных на повышение качества образования обучающихся и </a:t>
            </a:r>
            <a:r>
              <a:rPr b="1" i="1" lang="ru-RU" sz="2000" spc="-1" strike="noStrike">
                <a:solidFill>
                  <a:schemeClr val="dk1"/>
                </a:solidFill>
                <a:latin typeface="Calibri"/>
              </a:rPr>
              <a:t>формирование функциональной грамотности</a:t>
            </a:r>
            <a:r>
              <a:rPr b="0" i="1" lang="ru-RU" sz="2000" spc="-1" strike="noStrike">
                <a:solidFill>
                  <a:schemeClr val="dk1"/>
                </a:solidFill>
                <a:latin typeface="Calibri"/>
              </a:rPr>
              <a:t>;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TextBox 5"/>
          <p:cNvSpPr/>
          <p:nvPr/>
        </p:nvSpPr>
        <p:spPr>
          <a:xfrm>
            <a:off x="6970320" y="5230800"/>
            <a:ext cx="4382640" cy="69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[</a:t>
            </a: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Годовой план работы СПГС учителей химии г. Красноярска</a:t>
            </a: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]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" name="Рисунок 6" descr=""/>
          <p:cNvPicPr/>
          <p:nvPr/>
        </p:nvPicPr>
        <p:blipFill>
          <a:blip r:embed="rId1"/>
          <a:stretch/>
        </p:blipFill>
        <p:spPr>
          <a:xfrm>
            <a:off x="425880" y="4947480"/>
            <a:ext cx="2318400" cy="1698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" name="Рисунок 3" descr=""/>
          <p:cNvPicPr/>
          <p:nvPr/>
        </p:nvPicPr>
        <p:blipFill>
          <a:blip r:embed="rId1"/>
          <a:stretch/>
        </p:blipFill>
        <p:spPr>
          <a:xfrm>
            <a:off x="666720" y="95400"/>
            <a:ext cx="10857960" cy="6666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chemeClr val="dk1"/>
                </a:solidFill>
                <a:latin typeface="Calibri Light"/>
              </a:rPr>
              <a:t>ФГИС «Моя школа»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российская образовательная информационная система , созданная для эффективной информационной поддержки органов и организаций системы образования и граждан в рамках процессов организации получения образования и управления образовательным процессом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9" name="Рисунок 4" descr=""/>
          <p:cNvPicPr/>
          <p:nvPr/>
        </p:nvPicPr>
        <p:blipFill>
          <a:blip r:embed="rId1"/>
          <a:stretch/>
        </p:blipFill>
        <p:spPr>
          <a:xfrm>
            <a:off x="8195760" y="230040"/>
            <a:ext cx="3710880" cy="1324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2" name="Рисунок 3" descr=""/>
          <p:cNvPicPr/>
          <p:nvPr/>
        </p:nvPicPr>
        <p:blipFill>
          <a:blip r:embed="rId1"/>
          <a:stretch/>
        </p:blipFill>
        <p:spPr>
          <a:xfrm>
            <a:off x="0" y="1440"/>
            <a:ext cx="12191400" cy="6854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" descr=""/>
          <p:cNvPicPr/>
          <p:nvPr/>
        </p:nvPicPr>
        <p:blipFill>
          <a:blip r:embed="rId1"/>
          <a:stretch/>
        </p:blipFill>
        <p:spPr>
          <a:xfrm>
            <a:off x="358560" y="405360"/>
            <a:ext cx="2990160" cy="4104720"/>
          </a:xfrm>
          <a:prstGeom prst="rect">
            <a:avLst/>
          </a:prstGeom>
          <a:ln w="0">
            <a:noFill/>
          </a:ln>
        </p:spPr>
      </p:pic>
      <p:pic>
        <p:nvPicPr>
          <p:cNvPr id="34" name="Рисунок 4" descr=""/>
          <p:cNvPicPr/>
          <p:nvPr/>
        </p:nvPicPr>
        <p:blipFill>
          <a:blip r:embed="rId2"/>
          <a:stretch/>
        </p:blipFill>
        <p:spPr>
          <a:xfrm>
            <a:off x="3714480" y="1225080"/>
            <a:ext cx="7920720" cy="440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7" name="Рисунок 3" descr=""/>
          <p:cNvPicPr/>
          <p:nvPr/>
        </p:nvPicPr>
        <p:blipFill>
          <a:blip r:embed="rId1"/>
          <a:stretch/>
        </p:blipFill>
        <p:spPr>
          <a:xfrm>
            <a:off x="0" y="11520"/>
            <a:ext cx="12191400" cy="6834240"/>
          </a:xfrm>
          <a:prstGeom prst="rect">
            <a:avLst/>
          </a:prstGeom>
          <a:ln w="0">
            <a:noFill/>
          </a:ln>
        </p:spPr>
      </p:pic>
      <p:pic>
        <p:nvPicPr>
          <p:cNvPr id="38" name="Рисунок 4" descr=""/>
          <p:cNvPicPr/>
          <p:nvPr/>
        </p:nvPicPr>
        <p:blipFill>
          <a:blip r:embed="rId2"/>
          <a:stretch/>
        </p:blipFill>
        <p:spPr>
          <a:xfrm>
            <a:off x="0" y="49680"/>
            <a:ext cx="12191400" cy="6757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1" name="Рисунок 3" descr=""/>
          <p:cNvPicPr/>
          <p:nvPr/>
        </p:nvPicPr>
        <p:blipFill>
          <a:blip r:embed="rId1"/>
          <a:stretch/>
        </p:blipFill>
        <p:spPr>
          <a:xfrm>
            <a:off x="438480" y="198720"/>
            <a:ext cx="9448200" cy="5780880"/>
          </a:xfrm>
          <a:prstGeom prst="rect">
            <a:avLst/>
          </a:prstGeom>
          <a:ln w="0">
            <a:noFill/>
          </a:ln>
        </p:spPr>
      </p:pic>
      <p:pic>
        <p:nvPicPr>
          <p:cNvPr id="42" name="Рисунок 4" descr=""/>
          <p:cNvPicPr/>
          <p:nvPr/>
        </p:nvPicPr>
        <p:blipFill>
          <a:blip r:embed="rId2"/>
          <a:stretch/>
        </p:blipFill>
        <p:spPr>
          <a:xfrm>
            <a:off x="6361200" y="6049440"/>
            <a:ext cx="5380920" cy="608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3" descr=""/>
          <p:cNvPicPr/>
          <p:nvPr/>
        </p:nvPicPr>
        <p:blipFill>
          <a:blip r:embed="rId1"/>
          <a:stretch/>
        </p:blipFill>
        <p:spPr>
          <a:xfrm>
            <a:off x="509760" y="75240"/>
            <a:ext cx="9418320" cy="6264720"/>
          </a:xfrm>
          <a:prstGeom prst="rect">
            <a:avLst/>
          </a:prstGeom>
          <a:ln w="0">
            <a:noFill/>
          </a:ln>
        </p:spPr>
      </p:pic>
      <p:pic>
        <p:nvPicPr>
          <p:cNvPr id="44" name="Рисунок 4" descr=""/>
          <p:cNvPicPr/>
          <p:nvPr/>
        </p:nvPicPr>
        <p:blipFill>
          <a:blip r:embed="rId2"/>
          <a:stretch/>
        </p:blipFill>
        <p:spPr>
          <a:xfrm>
            <a:off x="7513200" y="4867920"/>
            <a:ext cx="4367160" cy="543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</TotalTime>
  <Application>LibreOffice/24.2.5.2$Windows_X86_64 LibreOffice_project/bffef4ea93e59bebbeaf7f431bb02b1a39ee8a59</Application>
  <AppVersion>15.0000</AppVersion>
  <Words>149</Words>
  <Paragraphs>12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2024-11-10T09:05:40Z</dcterms:created>
  <dc:creator>pit Bred</dc:creator>
  <dc:description/>
  <dc:language>ru-RU</dc:language>
  <cp:lastModifiedBy/>
  <dcterms:modified xsi:type="dcterms:W3CDTF">2024-11-21T10:41:59Z</dcterms:modified>
  <cp:revision>11</cp:revision>
  <dc:subject/>
  <dc:title>Возможности платформы  ФГИС «Моя школа»  при формировании функциональной грамотности на уроках химии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r8>13</vt:r8>
  </property>
</Properties>
</file>