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68" r:id="rId3"/>
    <p:sldId id="265" r:id="rId4"/>
    <p:sldId id="269" r:id="rId5"/>
    <p:sldId id="270" r:id="rId6"/>
    <p:sldId id="271" r:id="rId7"/>
    <p:sldId id="273" r:id="rId8"/>
    <p:sldId id="274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FF99"/>
    <a:srgbClr val="33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6B486-B79E-4C43-BD85-004BC0AD0E3A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D4F5B-C413-403A-BE1E-567E89DF86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409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F846DB-67EB-4473-80CC-69305958D16C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143617-B798-4F28-A41A-6745AAE7AA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F846DB-67EB-4473-80CC-69305958D16C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143617-B798-4F28-A41A-6745AAE7A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F846DB-67EB-4473-80CC-69305958D16C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143617-B798-4F28-A41A-6745AAE7A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F846DB-67EB-4473-80CC-69305958D16C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143617-B798-4F28-A41A-6745AAE7A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F846DB-67EB-4473-80CC-69305958D16C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143617-B798-4F28-A41A-6745AAE7AA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F846DB-67EB-4473-80CC-69305958D16C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143617-B798-4F28-A41A-6745AAE7A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F846DB-67EB-4473-80CC-69305958D16C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143617-B798-4F28-A41A-6745AAE7A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F846DB-67EB-4473-80CC-69305958D16C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143617-B798-4F28-A41A-6745AAE7A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F846DB-67EB-4473-80CC-69305958D16C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143617-B798-4F28-A41A-6745AAE7AA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F846DB-67EB-4473-80CC-69305958D16C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143617-B798-4F28-A41A-6745AAE7A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F846DB-67EB-4473-80CC-69305958D16C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143617-B798-4F28-A41A-6745AAE7AA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8F846DB-67EB-4473-80CC-69305958D16C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A143617-B798-4F28-A41A-6745AAE7AA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effectLst/>
              </a:rPr>
              <a:t>Трудности в формировании естественнонаучной грамотности через электронное и дистанционное обучение.</a:t>
            </a:r>
            <a:endParaRPr lang="ru-RU" sz="2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74728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</a:t>
            </a:r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dirty="0" smtClean="0"/>
              <a:t>МБОУ СШ № 63</a:t>
            </a:r>
          </a:p>
          <a:p>
            <a:pPr algn="r"/>
            <a:r>
              <a:rPr lang="ru-RU" dirty="0" smtClean="0"/>
              <a:t>Шестакова Е.В. </a:t>
            </a:r>
          </a:p>
        </p:txBody>
      </p:sp>
      <p:pic>
        <p:nvPicPr>
          <p:cNvPr id="6" name="Picture 2" descr="C:\Users\Верочка\Desktop\23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5760640" cy="383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906561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/>
              </a:rPr>
              <a:t>Курсы,  которые  прошли учителя школы:</a:t>
            </a:r>
            <a:endParaRPr lang="ru-RU" sz="2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«Механизмы оценивания результатов обучения в рамках реализации дистанционных курсов»;</a:t>
            </a:r>
          </a:p>
          <a:p>
            <a:endParaRPr lang="ru-RU" sz="2400" dirty="0" smtClean="0"/>
          </a:p>
          <a:p>
            <a:r>
              <a:rPr lang="ru-RU" sz="2400" dirty="0" smtClean="0"/>
              <a:t>«Технология разработки дистанционных курсов с использованием возможностей </a:t>
            </a:r>
            <a:r>
              <a:rPr lang="en-US" sz="2400" dirty="0" smtClean="0"/>
              <a:t>LMS </a:t>
            </a:r>
            <a:r>
              <a:rPr lang="en-US" sz="2400" dirty="0" err="1" smtClean="0"/>
              <a:t>Moodle</a:t>
            </a:r>
            <a:r>
              <a:rPr lang="ru-RU" sz="2400" dirty="0" smtClean="0"/>
              <a:t>».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6517056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0046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effectLst/>
              </a:rPr>
              <a:t>Федеральный закон от 29.12.2020 № 273-ФЗ «</a:t>
            </a:r>
            <a:r>
              <a:rPr lang="ru-RU" sz="2400" b="1" dirty="0" err="1" smtClean="0">
                <a:solidFill>
                  <a:schemeClr val="tx1"/>
                </a:solidFill>
                <a:effectLst/>
              </a:rPr>
              <a:t>Обобразовании</a:t>
            </a:r>
            <a:r>
              <a:rPr lang="ru-RU" sz="2400" b="1" dirty="0" smtClean="0">
                <a:solidFill>
                  <a:schemeClr val="tx1"/>
                </a:solidFill>
                <a:effectLst/>
              </a:rPr>
              <a:t> в Российской Федерации» внесены изменения и дополнения, вступившие в силу с 01.08.2020  </a:t>
            </a:r>
            <a:endParaRPr lang="ru-RU" sz="2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2194560"/>
            <a:ext cx="7498080" cy="433078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400" b="1" dirty="0" smtClean="0"/>
              <a:t>Статья 16. Реализация образовательных программ с применением электронного обучения и дистанционных образовательных технологий</a:t>
            </a:r>
          </a:p>
          <a:p>
            <a:pPr algn="just"/>
            <a:endParaRPr lang="ru-RU" sz="2400" dirty="0" smtClean="0"/>
          </a:p>
          <a:p>
            <a:pPr algn="just">
              <a:buNone/>
            </a:pPr>
            <a:r>
              <a:rPr lang="ru-RU" sz="2400" dirty="0" smtClean="0"/>
              <a:t>     		 Под </a:t>
            </a:r>
            <a:r>
              <a:rPr lang="ru-RU" sz="2400" b="1" u="sng" dirty="0" smtClean="0"/>
              <a:t>электронным обучением</a:t>
            </a:r>
            <a:r>
              <a:rPr lang="ru-RU" sz="2400" u="sng" dirty="0" smtClean="0"/>
              <a:t> </a:t>
            </a:r>
            <a:r>
              <a:rPr lang="ru-RU" sz="2400" dirty="0" smtClean="0"/>
              <a:t>понимается </a:t>
            </a:r>
            <a:r>
              <a:rPr lang="ru-RU" sz="2400" i="1" dirty="0" smtClean="0"/>
              <a:t>организация образовательной деятельности с применением</a:t>
            </a:r>
            <a:r>
              <a:rPr lang="ru-RU" sz="2400" dirty="0" smtClean="0"/>
              <a:t> содержащейся в базах данных и используемой при реализации образовательных программ информации и обеспечивающих ее обработку информационных технологий, технических средств, а также информационно-телекоммуникационных сетей, обеспечивающих передачу по линиям связи указанной информации, взаимодействие обучающихся и педагогических работников.</a:t>
            </a:r>
          </a:p>
          <a:p>
            <a:pPr algn="just">
              <a:buNone/>
            </a:pPr>
            <a:r>
              <a:rPr lang="ru-RU" sz="2400" dirty="0" smtClean="0"/>
              <a:t>      		 Под </a:t>
            </a:r>
            <a:r>
              <a:rPr lang="ru-RU" sz="2400" b="1" u="sng" dirty="0" smtClean="0"/>
              <a:t>дистанционными образовательными технологиями</a:t>
            </a:r>
            <a:r>
              <a:rPr lang="ru-RU" sz="2400" u="sng" dirty="0" smtClean="0"/>
              <a:t> </a:t>
            </a:r>
            <a:r>
              <a:rPr lang="ru-RU" sz="2400" dirty="0" smtClean="0"/>
              <a:t>понимаются </a:t>
            </a:r>
            <a:r>
              <a:rPr lang="ru-RU" sz="2400" i="1" dirty="0" smtClean="0"/>
              <a:t>образовательные технологии</a:t>
            </a:r>
            <a:r>
              <a:rPr lang="ru-RU" sz="2400" dirty="0" smtClean="0"/>
              <a:t>, реализуемые в основном с применением информационно-телекоммуникационных сетей при опосредованном (на расстоянии) взаимодействии обучающихся и педагогических работников.</a:t>
            </a:r>
          </a:p>
          <a:p>
            <a:pPr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603424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/>
              </a:rPr>
              <a:t>Первые трудности нового обучения:</a:t>
            </a:r>
            <a:endParaRPr lang="ru-RU" sz="2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49552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sz="2400" dirty="0" smtClean="0"/>
              <a:t>не постоянный интернет;</a:t>
            </a:r>
          </a:p>
          <a:p>
            <a:pPr>
              <a:buFontTx/>
              <a:buChar char="-"/>
            </a:pPr>
            <a:r>
              <a:rPr lang="ru-RU" sz="2400" dirty="0" smtClean="0"/>
              <a:t>устаревшая техника у обучающихся или ее отсутствие;</a:t>
            </a:r>
          </a:p>
          <a:p>
            <a:pPr>
              <a:buFontTx/>
              <a:buChar char="-"/>
            </a:pPr>
            <a:r>
              <a:rPr lang="ru-RU" sz="2400" dirty="0" err="1" smtClean="0"/>
              <a:t>д</a:t>
            </a:r>
            <a:r>
              <a:rPr lang="ru-RU" sz="2400" dirty="0" smtClean="0"/>
              <a:t>/</a:t>
            </a:r>
            <a:r>
              <a:rPr lang="ru-RU" sz="2400" dirty="0" err="1" smtClean="0"/>
              <a:t>з</a:t>
            </a:r>
            <a:r>
              <a:rPr lang="ru-RU" sz="2400" dirty="0" smtClean="0"/>
              <a:t> не всегда сданы вовремя или в плохом качестве;</a:t>
            </a:r>
          </a:p>
          <a:p>
            <a:pPr>
              <a:buFontTx/>
              <a:buChar char="-"/>
            </a:pPr>
            <a:r>
              <a:rPr lang="ru-RU" sz="2400" dirty="0" smtClean="0"/>
              <a:t>быстрая утомляемость обучающихся и учителей;</a:t>
            </a:r>
          </a:p>
          <a:p>
            <a:pPr>
              <a:buFontTx/>
              <a:buChar char="-"/>
            </a:pPr>
            <a:r>
              <a:rPr lang="ru-RU" sz="2400" dirty="0" smtClean="0"/>
              <a:t>страх перед камерой у участников образовательного процесса;</a:t>
            </a:r>
          </a:p>
          <a:p>
            <a:pPr>
              <a:buFontTx/>
              <a:buChar char="-"/>
            </a:pPr>
            <a:r>
              <a:rPr lang="ru-RU" sz="2400" dirty="0" smtClean="0"/>
              <a:t>сложно отследить всех обучающихся в конференции;</a:t>
            </a:r>
          </a:p>
          <a:p>
            <a:pPr>
              <a:buFontTx/>
              <a:buChar char="-"/>
            </a:pPr>
            <a:r>
              <a:rPr lang="ru-RU" sz="2400" dirty="0" smtClean="0"/>
              <a:t>отсутствие психологической поддержки всем участникам образовательного процесса;</a:t>
            </a:r>
          </a:p>
          <a:p>
            <a:pPr>
              <a:buFontTx/>
              <a:buChar char="-"/>
            </a:pPr>
            <a:r>
              <a:rPr lang="ru-RU" sz="2400" dirty="0" smtClean="0"/>
              <a:t>не всегда учитель может выйти на урок-конференцию (по различным причинам).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/>
              </a:rPr>
              <a:t>Мои трудности при обучении химии и экологии:</a:t>
            </a:r>
            <a:endParaRPr lang="ru-RU" sz="2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сложности с читательской грамотностью у обучающихся при выполнении заданий</a:t>
            </a:r>
          </a:p>
          <a:p>
            <a:r>
              <a:rPr lang="ru-RU" sz="2400" dirty="0" smtClean="0"/>
              <a:t>нет работы в группах и парах</a:t>
            </a:r>
          </a:p>
          <a:p>
            <a:r>
              <a:rPr lang="ru-RU" sz="2400" dirty="0" smtClean="0"/>
              <a:t>отсутствие практической работы </a:t>
            </a:r>
          </a:p>
          <a:p>
            <a:r>
              <a:rPr lang="ru-RU" sz="2400" dirty="0" smtClean="0"/>
              <a:t>сложности в подготовке выпускников 9 классов к практической части ОГЭ</a:t>
            </a:r>
          </a:p>
          <a:p>
            <a:r>
              <a:rPr lang="ru-RU" sz="2400" dirty="0" smtClean="0"/>
              <a:t>Запланированные видео-уроки на момент урока оказались платными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/>
              </a:rPr>
              <a:t>Возможные решения трудностей учителем:</a:t>
            </a:r>
            <a:endParaRPr lang="ru-RU" sz="2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Индивидуальные образовательные программы</a:t>
            </a:r>
          </a:p>
          <a:p>
            <a:r>
              <a:rPr lang="ru-RU" sz="2400" dirty="0" smtClean="0"/>
              <a:t>Деление обучающихся на группы (пары) на уроке    для выполнения </a:t>
            </a:r>
            <a:r>
              <a:rPr lang="ru-RU" sz="2400" dirty="0" err="1" smtClean="0"/>
              <a:t>д</a:t>
            </a:r>
            <a:r>
              <a:rPr lang="ru-RU" sz="2400" dirty="0" smtClean="0"/>
              <a:t>/</a:t>
            </a:r>
            <a:r>
              <a:rPr lang="ru-RU" sz="2400" dirty="0" err="1" smtClean="0"/>
              <a:t>з</a:t>
            </a:r>
            <a:r>
              <a:rPr lang="ru-RU" sz="2400" dirty="0" smtClean="0"/>
              <a:t> (проекта, творческого…)</a:t>
            </a:r>
            <a:endParaRPr lang="en-US" sz="2400" dirty="0" smtClean="0"/>
          </a:p>
          <a:p>
            <a:r>
              <a:rPr lang="ru-RU" sz="2400" dirty="0" smtClean="0"/>
              <a:t>Пересмотреть и переработать рабочую программу по предмету и ООП</a:t>
            </a:r>
          </a:p>
          <a:p>
            <a:r>
              <a:rPr lang="ru-RU" sz="2400" dirty="0" smtClean="0"/>
              <a:t>Разработка модуля по предмету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/>
              </a:rPr>
              <a:t>Практические работы обучающихся:</a:t>
            </a:r>
            <a:endParaRPr lang="ru-RU" sz="24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C:\Users\Пользователь\Desktop\Дистант уроки\7 класс химия\Кристаллы.06.04\анищи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14872" y="1524000"/>
            <a:ext cx="3498056" cy="4664075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Дистант уроки\7 класс химия\Кристаллы.06.04\Пленкин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84784"/>
            <a:ext cx="3546764" cy="2304256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Дистант уроки\7 класс химия\Кристаллы.06.04\убоженко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825044"/>
            <a:ext cx="3528392" cy="23402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Дистант уроки\7 класс химия\Кристаллы.06.04\гордов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4"/>
            <a:ext cx="2623542" cy="4664075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Дистант уроки\7 класс химия\Кристаллы.06.04\шишкир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4"/>
            <a:ext cx="3657600" cy="2743200"/>
          </a:xfrm>
          <a:prstGeom prst="rect">
            <a:avLst/>
          </a:prstGeom>
          <a:noFill/>
        </p:spPr>
      </p:pic>
      <p:pic>
        <p:nvPicPr>
          <p:cNvPr id="11" name="Рисунок 10" descr="C:\Users\Пользователь\Desktop\Дистант уроки\7 класс химия\Кристаллы.06.04\пленкин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221088"/>
            <a:ext cx="367240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1365</TotalTime>
  <Words>243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Трудности в формировании естественнонаучной грамотности через электронное и дистанционное обучение.</vt:lpstr>
      <vt:lpstr>Курсы,  которые  прошли учителя школы:</vt:lpstr>
      <vt:lpstr>Федеральный закон от 29.12.2020 № 273-ФЗ «Обобразовании в Российской Федерации» внесены изменения и дополнения, вступившие в силу с 01.08.2020  </vt:lpstr>
      <vt:lpstr>Первые трудности нового обучения:</vt:lpstr>
      <vt:lpstr>Мои трудности при обучении химии и экологии:</vt:lpstr>
      <vt:lpstr>Возможные решения трудностей учителем:</vt:lpstr>
      <vt:lpstr>Практические работы обучающихся: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«Средняя обще</dc:title>
  <dc:creator>Informatik</dc:creator>
  <cp:lastModifiedBy>metodist</cp:lastModifiedBy>
  <cp:revision>79</cp:revision>
  <cp:lastPrinted>2019-08-29T10:28:09Z</cp:lastPrinted>
  <dcterms:created xsi:type="dcterms:W3CDTF">2014-09-03T06:07:55Z</dcterms:created>
  <dcterms:modified xsi:type="dcterms:W3CDTF">2020-08-24T07:07:39Z</dcterms:modified>
</cp:coreProperties>
</file>