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5" r:id="rId3"/>
    <p:sldId id="257" r:id="rId4"/>
    <p:sldId id="256" r:id="rId5"/>
    <p:sldId id="264" r:id="rId6"/>
    <p:sldId id="258" r:id="rId7"/>
    <p:sldId id="261" r:id="rId8"/>
    <p:sldId id="282" r:id="rId9"/>
    <p:sldId id="283" r:id="rId10"/>
    <p:sldId id="284" r:id="rId11"/>
    <p:sldId id="269" r:id="rId12"/>
    <p:sldId id="270" r:id="rId13"/>
    <p:sldId id="271" r:id="rId14"/>
    <p:sldId id="272" r:id="rId15"/>
    <p:sldId id="273" r:id="rId16"/>
    <p:sldId id="274"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72"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24.08.2020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Documents/&#1044;&#1086;&#1082;&#1091;&#1084;&#1077;&#1085;&#1090;&#1099;%20&#1052;&#1054;&#1048;/&#1059;&#1056;&#1054;&#1050;&#1048;/8/4%20&#1095;&#1077;&#1090;&#1074;&#1077;&#1088;&#1090;&#1100;/&#1044;&#1080;&#1089;&#1090;&#1072;&#1085;&#1090;/&#1057;&#1086;&#1083;&#1080;%20&#1089;%20&#1090;&#1086;&#1095;&#1082;&#1080;%20&#1079;&#1088;&#1077;&#1085;&#1080;&#1103;%20&#1058;&#1069;&#1044;.pptx" TargetMode="External"/><Relationship Id="rId1" Type="http://schemas.openxmlformats.org/officeDocument/2006/relationships/slideLayout" Target="../slideLayouts/slideLayout2.xml"/><Relationship Id="rId4" Type="http://schemas.openxmlformats.org/officeDocument/2006/relationships/hyperlink" Target="https://canv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56793"/>
            <a:ext cx="7772400" cy="2043658"/>
          </a:xfrm>
        </p:spPr>
        <p:txBody>
          <a:bodyPr>
            <a:normAutofit fontScale="90000"/>
          </a:bodyPr>
          <a:lstStyle/>
          <a:p>
            <a:r>
              <a:rPr lang="ru-RU" b="1" dirty="0" smtClean="0">
                <a:solidFill>
                  <a:srgbClr val="FF0000"/>
                </a:solidFill>
                <a:latin typeface="Times New Roman" pitchFamily="18" charset="0"/>
                <a:cs typeface="Times New Roman" pitchFamily="18" charset="0"/>
              </a:rPr>
              <a:t>Модели дистанционного обучения для формирования естественнонаучной грамотности</a:t>
            </a:r>
            <a:endParaRPr lang="ru-RU"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3886200"/>
            <a:ext cx="6400800" cy="2423120"/>
          </a:xfrm>
        </p:spPr>
        <p:txBody>
          <a:bodyPr>
            <a:normAutofit fontScale="70000" lnSpcReduction="20000"/>
          </a:bodyPr>
          <a:lstStyle/>
          <a:p>
            <a:r>
              <a:rPr lang="ru-RU" dirty="0" smtClean="0">
                <a:latin typeface="Times New Roman" pitchFamily="18" charset="0"/>
                <a:cs typeface="Times New Roman" pitchFamily="18" charset="0"/>
              </a:rPr>
              <a:t>Августовская конференция </a:t>
            </a:r>
          </a:p>
          <a:p>
            <a:r>
              <a:rPr lang="ru-RU" dirty="0" smtClean="0">
                <a:latin typeface="Times New Roman" pitchFamily="18" charset="0"/>
                <a:cs typeface="Times New Roman" pitchFamily="18" charset="0"/>
              </a:rPr>
              <a:t>ГМО учителей химии</a:t>
            </a:r>
          </a:p>
          <a:p>
            <a:r>
              <a:rPr lang="ru-RU" dirty="0">
                <a:latin typeface="Times New Roman" pitchFamily="18" charset="0"/>
                <a:cs typeface="Times New Roman" pitchFamily="18" charset="0"/>
              </a:rPr>
              <a:t>г</a:t>
            </a:r>
            <a:r>
              <a:rPr lang="ru-RU" dirty="0" smtClean="0">
                <a:latin typeface="Times New Roman" pitchFamily="18" charset="0"/>
                <a:cs typeface="Times New Roman" pitchFamily="18" charset="0"/>
              </a:rPr>
              <a:t>. Красноярск</a:t>
            </a:r>
          </a:p>
          <a:p>
            <a:r>
              <a:rPr lang="ru-RU" dirty="0" smtClean="0">
                <a:latin typeface="Times New Roman" pitchFamily="18" charset="0"/>
                <a:cs typeface="Times New Roman" pitchFamily="18" charset="0"/>
              </a:rPr>
              <a:t>24 августа 2020 г</a:t>
            </a:r>
          </a:p>
          <a:p>
            <a:r>
              <a:rPr lang="ru-RU" dirty="0" smtClean="0">
                <a:latin typeface="Times New Roman" pitchFamily="18" charset="0"/>
                <a:cs typeface="Times New Roman" pitchFamily="18" charset="0"/>
              </a:rPr>
              <a:t>Учител</a:t>
            </a:r>
            <a:r>
              <a:rPr lang="ru-RU" dirty="0">
                <a:latin typeface="Times New Roman" pitchFamily="18" charset="0"/>
                <a:cs typeface="Times New Roman" pitchFamily="18" charset="0"/>
              </a:rPr>
              <a:t>ь</a:t>
            </a:r>
            <a:r>
              <a:rPr lang="ru-RU" dirty="0" smtClean="0">
                <a:latin typeface="Times New Roman" pitchFamily="18" charset="0"/>
                <a:cs typeface="Times New Roman" pitchFamily="18" charset="0"/>
              </a:rPr>
              <a:t> химии МАОУ СШ № 154: </a:t>
            </a:r>
          </a:p>
          <a:p>
            <a:r>
              <a:rPr lang="ru-RU" dirty="0" smtClean="0">
                <a:latin typeface="Times New Roman" pitchFamily="18" charset="0"/>
                <a:cs typeface="Times New Roman" pitchFamily="18" charset="0"/>
              </a:rPr>
              <a:t>Ткачева Татьяна Александровна</a:t>
            </a:r>
          </a:p>
          <a:p>
            <a:r>
              <a:rPr lang="en-US" dirty="0" smtClean="0">
                <a:latin typeface="Times New Roman" pitchFamily="18" charset="0"/>
                <a:cs typeface="Times New Roman" pitchFamily="18" charset="0"/>
              </a:rPr>
              <a:t>ttkachyova@yandex.ru</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365954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1800" b="1" dirty="0" smtClean="0">
                <a:solidFill>
                  <a:srgbClr val="FF0000"/>
                </a:solidFill>
                <a:latin typeface="Times New Roman" pitchFamily="18" charset="0"/>
                <a:cs typeface="Times New Roman" pitchFamily="18" charset="0"/>
              </a:rPr>
              <a:t/>
            </a:r>
            <a:br>
              <a:rPr lang="ru-RU" sz="1800" b="1" dirty="0" smtClean="0">
                <a:solidFill>
                  <a:srgbClr val="FF0000"/>
                </a:solidFill>
                <a:latin typeface="Times New Roman" pitchFamily="18" charset="0"/>
                <a:cs typeface="Times New Roman" pitchFamily="18" charset="0"/>
              </a:rPr>
            </a:br>
            <a:r>
              <a:rPr lang="ru-RU" sz="1800" b="1" dirty="0">
                <a:solidFill>
                  <a:srgbClr val="FF0000"/>
                </a:solidFill>
                <a:latin typeface="Times New Roman" pitchFamily="18" charset="0"/>
                <a:cs typeface="Times New Roman" pitchFamily="18" charset="0"/>
              </a:rPr>
              <a:t/>
            </a:r>
            <a:br>
              <a:rPr lang="ru-RU" sz="1800" b="1" dirty="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
            </a:r>
            <a:br>
              <a:rPr lang="ru-RU" sz="1800" b="1" dirty="0" smtClean="0">
                <a:solidFill>
                  <a:srgbClr val="FF0000"/>
                </a:solidFill>
                <a:latin typeface="Times New Roman" pitchFamily="18" charset="0"/>
                <a:cs typeface="Times New Roman" pitchFamily="18" charset="0"/>
              </a:rPr>
            </a:br>
            <a:r>
              <a:rPr lang="ru-RU" sz="1800" b="1" dirty="0" smtClean="0">
                <a:solidFill>
                  <a:srgbClr val="FF0000"/>
                </a:solidFill>
                <a:latin typeface="Times New Roman" pitchFamily="18" charset="0"/>
                <a:cs typeface="Times New Roman" pitchFamily="18" charset="0"/>
              </a:rPr>
              <a:t>Дидактические </a:t>
            </a:r>
            <a:r>
              <a:rPr lang="ru-RU" sz="1800" b="1" dirty="0">
                <a:solidFill>
                  <a:srgbClr val="FF0000"/>
                </a:solidFill>
                <a:latin typeface="Times New Roman" pitchFamily="18" charset="0"/>
                <a:cs typeface="Times New Roman" pitchFamily="18" charset="0"/>
              </a:rPr>
              <a:t>функциональные блоки «кейса» </a:t>
            </a:r>
            <a:br>
              <a:rPr lang="ru-RU" sz="1800" b="1" dirty="0">
                <a:solidFill>
                  <a:srgbClr val="FF0000"/>
                </a:solidFill>
                <a:latin typeface="Times New Roman" pitchFamily="18" charset="0"/>
                <a:cs typeface="Times New Roman" pitchFamily="18" charset="0"/>
              </a:rPr>
            </a:br>
            <a:r>
              <a:rPr lang="ru-RU" sz="1800" b="1" dirty="0">
                <a:solidFill>
                  <a:srgbClr val="FF0000"/>
                </a:solidFill>
                <a:latin typeface="Times New Roman" pitchFamily="18" charset="0"/>
                <a:cs typeface="Times New Roman" pitchFamily="18" charset="0"/>
              </a:rPr>
              <a:t/>
            </a:r>
            <a:br>
              <a:rPr lang="ru-RU" sz="1800" b="1" dirty="0">
                <a:solidFill>
                  <a:srgbClr val="FF0000"/>
                </a:solidFill>
                <a:latin typeface="Times New Roman" pitchFamily="18" charset="0"/>
                <a:cs typeface="Times New Roman" pitchFamily="18" charset="0"/>
              </a:rPr>
            </a:br>
            <a:endParaRPr lang="ru-RU" dirty="0"/>
          </a:p>
        </p:txBody>
      </p:sp>
      <p:sp>
        <p:nvSpPr>
          <p:cNvPr id="4" name="Прямоугольник 3"/>
          <p:cNvSpPr/>
          <p:nvPr/>
        </p:nvSpPr>
        <p:spPr>
          <a:xfrm>
            <a:off x="107504" y="692696"/>
            <a:ext cx="936104" cy="5832648"/>
          </a:xfrm>
          <a:prstGeom prst="rect">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ru-RU" b="1" dirty="0" err="1">
                <a:latin typeface="Times New Roman" pitchFamily="18" charset="0"/>
                <a:cs typeface="Times New Roman" pitchFamily="18" charset="0"/>
              </a:rPr>
              <a:t>Идентификационно</a:t>
            </a:r>
            <a:r>
              <a:rPr lang="ru-RU" b="1" dirty="0">
                <a:latin typeface="Times New Roman" pitchFamily="18" charset="0"/>
                <a:cs typeface="Times New Roman" pitchFamily="18" charset="0"/>
              </a:rPr>
              <a:t>-контролирующий блок</a:t>
            </a:r>
          </a:p>
        </p:txBody>
      </p:sp>
      <p:sp>
        <p:nvSpPr>
          <p:cNvPr id="5" name="Выноска 1 (граница и черта) 4"/>
          <p:cNvSpPr/>
          <p:nvPr/>
        </p:nvSpPr>
        <p:spPr>
          <a:xfrm>
            <a:off x="1619672" y="836712"/>
            <a:ext cx="2232248" cy="1440160"/>
          </a:xfrm>
          <a:prstGeom prst="accentBorderCallout1">
            <a:avLst>
              <a:gd name="adj1" fmla="val 18750"/>
              <a:gd name="adj2" fmla="val -8333"/>
              <a:gd name="adj3" fmla="val 58605"/>
              <a:gd name="adj4" fmla="val -2547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rPr>
              <a:t>Задания (тесты) для самопроверки, для диагностирующего и коррекционного контроля</a:t>
            </a:r>
          </a:p>
        </p:txBody>
      </p:sp>
      <p:sp>
        <p:nvSpPr>
          <p:cNvPr id="6" name="Выноска 1 (граница и черта) 5"/>
          <p:cNvSpPr/>
          <p:nvPr/>
        </p:nvSpPr>
        <p:spPr>
          <a:xfrm>
            <a:off x="1691680" y="2618620"/>
            <a:ext cx="2160240" cy="1170420"/>
          </a:xfrm>
          <a:prstGeom prst="accentBorderCallout1">
            <a:avLst>
              <a:gd name="adj1" fmla="val 18750"/>
              <a:gd name="adj2" fmla="val -8333"/>
              <a:gd name="adj3" fmla="val 67078"/>
              <a:gd name="adj4" fmla="val -2996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a:latin typeface="Times New Roman" pitchFamily="18" charset="0"/>
                <a:cs typeface="Times New Roman" pitchFamily="18" charset="0"/>
              </a:rPr>
              <a:t>Демовариант</a:t>
            </a:r>
            <a:r>
              <a:rPr lang="ru-RU" dirty="0">
                <a:latin typeface="Times New Roman" pitchFamily="18" charset="0"/>
                <a:cs typeface="Times New Roman" pitchFamily="18" charset="0"/>
              </a:rPr>
              <a:t> итоговой работой по теме</a:t>
            </a:r>
          </a:p>
        </p:txBody>
      </p:sp>
      <p:sp>
        <p:nvSpPr>
          <p:cNvPr id="7" name="Выноска 1 (граница и черта) 6"/>
          <p:cNvSpPr/>
          <p:nvPr/>
        </p:nvSpPr>
        <p:spPr>
          <a:xfrm>
            <a:off x="1662058" y="4005064"/>
            <a:ext cx="2189862" cy="792088"/>
          </a:xfrm>
          <a:prstGeom prst="accentBorderCallout1">
            <a:avLst>
              <a:gd name="adj1" fmla="val 18750"/>
              <a:gd name="adj2" fmla="val -8333"/>
              <a:gd name="adj3" fmla="val 77599"/>
              <a:gd name="adj4" fmla="val -2716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rPr>
              <a:t>Итоговая работа по теме</a:t>
            </a:r>
          </a:p>
        </p:txBody>
      </p:sp>
      <p:pic>
        <p:nvPicPr>
          <p:cNvPr id="3074" name="Picture 2" descr="C:\Users\Алексей\Desktop\конф\тест1.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4" y="692695"/>
            <a:ext cx="5436096" cy="4799131"/>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9618" y="1016732"/>
            <a:ext cx="5305358" cy="4475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descr="C:\Users\Алексей\Desktop\конф\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1920" y="1409002"/>
            <a:ext cx="5449374" cy="446827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Алексей\Desktop\конф\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28335" y="1844824"/>
            <a:ext cx="5040560" cy="4151348"/>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C:\Users\Алексей\Desktop\конф\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54245" y="2276872"/>
            <a:ext cx="4980169" cy="4104456"/>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C:\Users\Алексей\Desktop\конф\8.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96287" y="2708920"/>
            <a:ext cx="5544616"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31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Естественнонаучная грамотность</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0000" lnSpcReduction="20000"/>
          </a:bodyPr>
          <a:lstStyle/>
          <a:p>
            <a:pPr marL="0" indent="0" algn="just">
              <a:buNone/>
            </a:pPr>
            <a:r>
              <a:rPr lang="ru-RU" dirty="0" smtClean="0">
                <a:latin typeface="Times New Roman" pitchFamily="18" charset="0"/>
                <a:cs typeface="Times New Roman" pitchFamily="18" charset="0"/>
              </a:rPr>
              <a:t>способность </a:t>
            </a:r>
            <a:r>
              <a:rPr lang="ru-RU" dirty="0">
                <a:latin typeface="Times New Roman" pitchFamily="18" charset="0"/>
                <a:cs typeface="Times New Roman" pitchFamily="18" charset="0"/>
              </a:rPr>
              <a:t>использовать естественнонаучные знания и доказательства, оценивать их достоверность, выявлять проблемы, прогнозировать возможные изменения и делать обоснованные выводы, необходимые для понимания окружающего мира и тех изменений, которые вносит в него деятельность человека</a:t>
            </a:r>
            <a:r>
              <a:rPr lang="ru-RU" dirty="0" smtClean="0">
                <a:latin typeface="Times New Roman" pitchFamily="18" charset="0"/>
                <a:cs typeface="Times New Roman" pitchFamily="18" charset="0"/>
              </a:rPr>
              <a:t>.</a:t>
            </a:r>
          </a:p>
          <a:p>
            <a:pPr marL="0" indent="0" algn="just">
              <a:buNone/>
            </a:pPr>
            <a:r>
              <a:rPr lang="ru-RU" dirty="0">
                <a:latin typeface="Times New Roman" pitchFamily="18" charset="0"/>
                <a:cs typeface="Times New Roman" pitchFamily="18" charset="0"/>
              </a:rPr>
              <a:t>Естественнонаучно грамотный человек стремится участвовать в аргументированном обсуждении проблем, относящихся к естественным наукам и технологиям, что требует от него следующих компетентностей: </a:t>
            </a:r>
          </a:p>
          <a:p>
            <a:pPr marL="0" indent="0"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научно </a:t>
            </a:r>
            <a:r>
              <a:rPr lang="ru-RU" dirty="0">
                <a:latin typeface="Times New Roman" pitchFamily="18" charset="0"/>
                <a:cs typeface="Times New Roman" pitchFamily="18" charset="0"/>
              </a:rPr>
              <a:t>объяснять явления; </a:t>
            </a:r>
          </a:p>
          <a:p>
            <a:pPr marL="0" indent="0" algn="just">
              <a:buNone/>
            </a:pPr>
            <a:r>
              <a:rPr lang="ru-RU" dirty="0" smtClean="0">
                <a:latin typeface="Times New Roman" pitchFamily="18" charset="0"/>
                <a:cs typeface="Times New Roman" pitchFamily="18" charset="0"/>
              </a:rPr>
              <a:t>➢ понимать </a:t>
            </a:r>
            <a:r>
              <a:rPr lang="ru-RU" dirty="0">
                <a:latin typeface="Times New Roman" pitchFamily="18" charset="0"/>
                <a:cs typeface="Times New Roman" pitchFamily="18" charset="0"/>
              </a:rPr>
              <a:t>основные особенности естественнонаучного исследования; </a:t>
            </a:r>
          </a:p>
          <a:p>
            <a:pPr marL="0" indent="0" algn="just">
              <a:buNone/>
            </a:pPr>
            <a:r>
              <a:rPr lang="ru-RU" dirty="0">
                <a:latin typeface="Times New Roman" pitchFamily="18" charset="0"/>
                <a:cs typeface="Times New Roman" pitchFamily="18" charset="0"/>
              </a:rPr>
              <a:t>➢ интерпретировать данные и использовать научные доказательства для получения выводов.</a:t>
            </a: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4019889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Times New Roman" pitchFamily="18" charset="0"/>
                <a:cs typeface="Times New Roman" pitchFamily="18" charset="0"/>
              </a:rPr>
              <a:t>Прием «ПОПС - формула»</a:t>
            </a:r>
            <a:r>
              <a:rPr lang="ru-RU" dirty="0">
                <a:solidFill>
                  <a:srgbClr val="FF0000"/>
                </a:solidFill>
                <a:latin typeface="Times New Roman" pitchFamily="18" charset="0"/>
                <a:cs typeface="Times New Roman" pitchFamily="18" charset="0"/>
              </a:rPr>
              <a:t/>
            </a:r>
            <a:br>
              <a:rPr lang="ru-RU" dirty="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79512" y="836712"/>
            <a:ext cx="8784976" cy="5904656"/>
          </a:xfrm>
        </p:spPr>
        <p:txBody>
          <a:bodyPr>
            <a:normAutofit fontScale="47500" lnSpcReduction="20000"/>
          </a:bodyPr>
          <a:lstStyle/>
          <a:p>
            <a:pPr marL="0" indent="0" algn="just">
              <a:buNone/>
            </a:pPr>
            <a:r>
              <a:rPr lang="ru-RU" dirty="0">
                <a:solidFill>
                  <a:srgbClr val="333333"/>
                </a:solidFill>
                <a:latin typeface="Times New Roman" pitchFamily="18" charset="0"/>
                <a:cs typeface="Times New Roman" pitchFamily="18" charset="0"/>
              </a:rPr>
              <a:t>И</a:t>
            </a:r>
            <a:r>
              <a:rPr lang="ru-RU" dirty="0" smtClean="0">
                <a:solidFill>
                  <a:srgbClr val="333333"/>
                </a:solidFill>
                <a:latin typeface="Times New Roman" pitchFamily="18" charset="0"/>
                <a:cs typeface="Times New Roman" pitchFamily="18" charset="0"/>
              </a:rPr>
              <a:t>нтерактивный </a:t>
            </a:r>
            <a:r>
              <a:rPr lang="ru-RU" dirty="0">
                <a:solidFill>
                  <a:srgbClr val="333333"/>
                </a:solidFill>
                <a:latin typeface="Times New Roman" pitchFamily="18" charset="0"/>
                <a:cs typeface="Times New Roman" pitchFamily="18" charset="0"/>
              </a:rPr>
              <a:t>методический прием, позволяющий школьникам легко справиться с анализом проблемы, при ответе на вопросы, требующие свободного </a:t>
            </a:r>
            <a:r>
              <a:rPr lang="ru-RU" dirty="0" smtClean="0">
                <a:solidFill>
                  <a:srgbClr val="333333"/>
                </a:solidFill>
                <a:latin typeface="Times New Roman" pitchFamily="18" charset="0"/>
                <a:cs typeface="Times New Roman" pitchFamily="18" charset="0"/>
              </a:rPr>
              <a:t>изложения. </a:t>
            </a:r>
            <a:r>
              <a:rPr lang="ru-RU" dirty="0">
                <a:solidFill>
                  <a:srgbClr val="333333"/>
                </a:solidFill>
                <a:latin typeface="Times New Roman" pitchFamily="18" charset="0"/>
                <a:cs typeface="Times New Roman" pitchFamily="18" charset="0"/>
              </a:rPr>
              <a:t>Я</a:t>
            </a:r>
            <a:r>
              <a:rPr lang="ru-RU" dirty="0" smtClean="0">
                <a:solidFill>
                  <a:srgbClr val="333333"/>
                </a:solidFill>
                <a:latin typeface="Times New Roman" pitchFamily="18" charset="0"/>
                <a:cs typeface="Times New Roman" pitchFamily="18" charset="0"/>
              </a:rPr>
              <a:t>вляется </a:t>
            </a:r>
            <a:r>
              <a:rPr lang="ru-RU" dirty="0">
                <a:solidFill>
                  <a:srgbClr val="333333"/>
                </a:solidFill>
                <a:latin typeface="Times New Roman" pitchFamily="18" charset="0"/>
                <a:cs typeface="Times New Roman" pitchFamily="18" charset="0"/>
              </a:rPr>
              <a:t>эффективным инструментом контроля качества усвоения учебного материала учащимися по многим </a:t>
            </a:r>
            <a:r>
              <a:rPr lang="ru-RU" dirty="0" smtClean="0">
                <a:solidFill>
                  <a:srgbClr val="333333"/>
                </a:solidFill>
                <a:latin typeface="Times New Roman" pitchFamily="18" charset="0"/>
                <a:cs typeface="Times New Roman" pitchFamily="18" charset="0"/>
              </a:rPr>
              <a:t>дисциплинам, построения </a:t>
            </a:r>
            <a:r>
              <a:rPr lang="ru-RU" dirty="0">
                <a:solidFill>
                  <a:srgbClr val="333333"/>
                </a:solidFill>
                <a:latin typeface="Times New Roman" pitchFamily="18" charset="0"/>
                <a:cs typeface="Times New Roman" pitchFamily="18" charset="0"/>
              </a:rPr>
              <a:t>дискуссии. Он позволяет построить свое выступление кратко, лаконично, аргументировано, со всеми соответствующими </a:t>
            </a:r>
            <a:r>
              <a:rPr lang="ru-RU" dirty="0" smtClean="0">
                <a:solidFill>
                  <a:srgbClr val="333333"/>
                </a:solidFill>
                <a:latin typeface="Times New Roman" pitchFamily="18" charset="0"/>
                <a:cs typeface="Times New Roman" pitchFamily="18" charset="0"/>
              </a:rPr>
              <a:t>выводами.</a:t>
            </a:r>
          </a:p>
          <a:p>
            <a:pPr marL="0" indent="0" algn="just">
              <a:buNone/>
            </a:pPr>
            <a:r>
              <a:rPr lang="ru-RU" b="1" dirty="0" smtClean="0">
                <a:solidFill>
                  <a:srgbClr val="333333"/>
                </a:solidFill>
                <a:latin typeface="Times New Roman" pitchFamily="18" charset="0"/>
                <a:cs typeface="Times New Roman" pitchFamily="18" charset="0"/>
              </a:rPr>
              <a:t>Формула </a:t>
            </a:r>
            <a:r>
              <a:rPr lang="ru-RU" b="1" dirty="0">
                <a:solidFill>
                  <a:srgbClr val="333333"/>
                </a:solidFill>
                <a:latin typeface="Times New Roman" pitchFamily="18" charset="0"/>
                <a:cs typeface="Times New Roman" pitchFamily="18" charset="0"/>
              </a:rPr>
              <a:t>содержит в себе 4 важных </a:t>
            </a:r>
            <a:r>
              <a:rPr lang="ru-RU" b="1" dirty="0" smtClean="0">
                <a:solidFill>
                  <a:srgbClr val="333333"/>
                </a:solidFill>
                <a:latin typeface="Times New Roman" pitchFamily="18" charset="0"/>
                <a:cs typeface="Times New Roman" pitchFamily="18" charset="0"/>
              </a:rPr>
              <a:t>компонента</a:t>
            </a:r>
            <a:r>
              <a:rPr lang="ru-RU" b="1" dirty="0">
                <a:solidFill>
                  <a:srgbClr val="333333"/>
                </a:solidFill>
                <a:latin typeface="Times New Roman" pitchFamily="18" charset="0"/>
                <a:cs typeface="Times New Roman" pitchFamily="18" charset="0"/>
              </a:rPr>
              <a:t>:</a:t>
            </a:r>
            <a:endParaRPr lang="ru-RU" b="1" dirty="0" smtClean="0">
              <a:solidFill>
                <a:srgbClr val="333333"/>
              </a:solidFill>
              <a:latin typeface="Times New Roman" pitchFamily="18" charset="0"/>
              <a:cs typeface="Times New Roman" pitchFamily="18" charset="0"/>
            </a:endParaRPr>
          </a:p>
          <a:p>
            <a:pPr marL="0" indent="0" algn="just">
              <a:buNone/>
            </a:pPr>
            <a:r>
              <a:rPr lang="ru-RU" sz="3800" b="1" dirty="0" smtClean="0">
                <a:solidFill>
                  <a:srgbClr val="FF0000"/>
                </a:solidFill>
                <a:latin typeface="Times New Roman" pitchFamily="18" charset="0"/>
                <a:cs typeface="Times New Roman" pitchFamily="18" charset="0"/>
              </a:rPr>
              <a:t>П</a:t>
            </a:r>
            <a:r>
              <a:rPr lang="ru-RU" sz="3800" b="1" dirty="0">
                <a:solidFill>
                  <a:srgbClr val="FF0000"/>
                </a:solidFill>
                <a:latin typeface="Times New Roman" pitchFamily="18" charset="0"/>
                <a:cs typeface="Times New Roman" pitchFamily="18" charset="0"/>
              </a:rPr>
              <a:t> - позиция. </a:t>
            </a:r>
            <a:r>
              <a:rPr lang="ru-RU" sz="3800" dirty="0">
                <a:solidFill>
                  <a:srgbClr val="333333"/>
                </a:solidFill>
                <a:latin typeface="Times New Roman" pitchFamily="18" charset="0"/>
                <a:cs typeface="Times New Roman" pitchFamily="18" charset="0"/>
              </a:rPr>
              <a:t>Необходимо по заданной проблеме высказать свое собственное мнение. Для этого можно использовать следующие формулировки: «Я считаю, что…», «На мой взгляд, эта проблема заслуживает / не заслуживает внимания», «Я согласен с…».</a:t>
            </a:r>
          </a:p>
          <a:p>
            <a:pPr marL="0" indent="0" algn="just">
              <a:buNone/>
            </a:pPr>
            <a:r>
              <a:rPr lang="ru-RU" sz="3800" b="1" dirty="0">
                <a:solidFill>
                  <a:srgbClr val="FF0000"/>
                </a:solidFill>
                <a:latin typeface="Times New Roman" pitchFamily="18" charset="0"/>
                <a:cs typeface="Times New Roman" pitchFamily="18" charset="0"/>
              </a:rPr>
              <a:t>О - обоснование, </a:t>
            </a:r>
            <a:r>
              <a:rPr lang="ru-RU" sz="3800" dirty="0">
                <a:solidFill>
                  <a:srgbClr val="333333"/>
                </a:solidFill>
                <a:latin typeface="Times New Roman" pitchFamily="18" charset="0"/>
                <a:cs typeface="Times New Roman" pitchFamily="18" charset="0"/>
              </a:rPr>
              <a:t>объяснение своей позиции. Здесь необходимо привести все возможные аргументы, подтверждающие ваше мнение. Ответ должно быть обоснованным, а не пустословным. В нем должны быть затронуты моменты из изученного курса либо темы, раскрыты определения и понятия. В данном блоке основной вопрос – почему вы так думаете? А это значит, что начинать раскрытие его следует со слов «Потому что…» или «Так как…».</a:t>
            </a:r>
          </a:p>
          <a:p>
            <a:pPr marL="0" indent="0" algn="just">
              <a:buNone/>
            </a:pPr>
            <a:r>
              <a:rPr lang="ru-RU" sz="3800" b="1" dirty="0">
                <a:solidFill>
                  <a:srgbClr val="FF0000"/>
                </a:solidFill>
                <a:latin typeface="Times New Roman" pitchFamily="18" charset="0"/>
                <a:cs typeface="Times New Roman" pitchFamily="18" charset="0"/>
              </a:rPr>
              <a:t>П - примеры. </a:t>
            </a:r>
            <a:r>
              <a:rPr lang="ru-RU" sz="3800" dirty="0">
                <a:solidFill>
                  <a:srgbClr val="333333"/>
                </a:solidFill>
                <a:latin typeface="Times New Roman" pitchFamily="18" charset="0"/>
                <a:cs typeface="Times New Roman" pitchFamily="18" charset="0"/>
              </a:rPr>
              <a:t>Для наглядности и подтверждения понимания своих слов необходимо привести факты, причем их должно быть не менее трех. Данный пункт раскрывает умения учащихся доказать правоту своей позиции на практике. В качестве примеров можно использовать как собственный опыт, даже может надуманный, так и знания с курса истории или </a:t>
            </a:r>
            <a:r>
              <a:rPr lang="ru-RU" sz="3800" dirty="0" smtClean="0">
                <a:solidFill>
                  <a:srgbClr val="333333"/>
                </a:solidFill>
                <a:latin typeface="Times New Roman" pitchFamily="18" charset="0"/>
                <a:cs typeface="Times New Roman" pitchFamily="18" charset="0"/>
              </a:rPr>
              <a:t>обществознания. Речевые </a:t>
            </a:r>
            <a:r>
              <a:rPr lang="ru-RU" sz="3800" dirty="0">
                <a:solidFill>
                  <a:srgbClr val="333333"/>
                </a:solidFill>
                <a:latin typeface="Times New Roman" pitchFamily="18" charset="0"/>
                <a:cs typeface="Times New Roman" pitchFamily="18" charset="0"/>
              </a:rPr>
              <a:t>обороты, используемые на этом шаге, - «Например…», «Я могу доказать это на примере…».</a:t>
            </a:r>
          </a:p>
          <a:p>
            <a:pPr marL="0" indent="0" algn="just">
              <a:buNone/>
            </a:pPr>
            <a:r>
              <a:rPr lang="ru-RU" sz="3800" b="1" dirty="0">
                <a:solidFill>
                  <a:srgbClr val="FF0000"/>
                </a:solidFill>
                <a:latin typeface="Times New Roman" pitchFamily="18" charset="0"/>
                <a:cs typeface="Times New Roman" pitchFamily="18" charset="0"/>
              </a:rPr>
              <a:t>С - следствие </a:t>
            </a:r>
            <a:r>
              <a:rPr lang="ru-RU" sz="3800" dirty="0">
                <a:solidFill>
                  <a:srgbClr val="333333"/>
                </a:solidFill>
                <a:latin typeface="Times New Roman" pitchFamily="18" charset="0"/>
                <a:cs typeface="Times New Roman" pitchFamily="18" charset="0"/>
              </a:rPr>
              <a:t>(суждение или умозаключение). Этот блок является итоговым, он содержит ваши окончательные выводы, подтверждающие высказанную позицию. Начало предложений в нем может быть таким: «Таким образом…», «Подводя итог…», «Поэтому…», «Исходя из сказанного, я делаю вывод о том, что</a:t>
            </a:r>
            <a:r>
              <a:rPr lang="ru-RU" sz="3800" dirty="0" smtClean="0">
                <a:solidFill>
                  <a:srgbClr val="333333"/>
                </a:solidFill>
                <a:latin typeface="Times New Roman" pitchFamily="18" charset="0"/>
                <a:cs typeface="Times New Roman" pitchFamily="18" charset="0"/>
              </a:rPr>
              <a:t>…».</a:t>
            </a:r>
            <a:endParaRPr lang="ru-RU" sz="3800" dirty="0">
              <a:solidFill>
                <a:srgbClr val="333333"/>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76931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Times New Roman" pitchFamily="18" charset="0"/>
                <a:cs typeface="Times New Roman" pitchFamily="18" charset="0"/>
              </a:rPr>
              <a:t>Прием «Алгоритм Цицерона»</a:t>
            </a:r>
            <a:r>
              <a:rPr lang="ru-RU" dirty="0">
                <a:solidFill>
                  <a:srgbClr val="FF0000"/>
                </a:solidFill>
                <a:latin typeface="Times New Roman" pitchFamily="18" charset="0"/>
                <a:cs typeface="Times New Roman" pitchFamily="18" charset="0"/>
              </a:rPr>
              <a:t/>
            </a:r>
            <a:br>
              <a:rPr lang="ru-RU" dirty="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124744"/>
            <a:ext cx="8229600" cy="5616624"/>
          </a:xfrm>
        </p:spPr>
        <p:txBody>
          <a:bodyPr>
            <a:normAutofit fontScale="77500" lnSpcReduction="20000"/>
          </a:bodyPr>
          <a:lstStyle/>
          <a:p>
            <a:pPr marL="0" indent="0" algn="just">
              <a:buNone/>
            </a:pPr>
            <a:r>
              <a:rPr lang="ru-RU" dirty="0" smtClean="0">
                <a:solidFill>
                  <a:srgbClr val="333333"/>
                </a:solidFill>
                <a:latin typeface="Times New Roman" pitchFamily="18" charset="0"/>
                <a:cs typeface="Times New Roman" pitchFamily="18" charset="0"/>
              </a:rPr>
              <a:t>Древнеримский </a:t>
            </a:r>
            <a:r>
              <a:rPr lang="ru-RU" dirty="0">
                <a:solidFill>
                  <a:srgbClr val="333333"/>
                </a:solidFill>
                <a:latin typeface="Times New Roman" pitchFamily="18" charset="0"/>
                <a:cs typeface="Times New Roman" pitchFamily="18" charset="0"/>
              </a:rPr>
              <a:t>оратор Цицерон считал, что правильно построенная речь содержит ответы на семь вопросов: </a:t>
            </a:r>
            <a:r>
              <a:rPr lang="ru-RU" b="1" dirty="0">
                <a:solidFill>
                  <a:srgbClr val="333333"/>
                </a:solidFill>
                <a:latin typeface="Times New Roman" pitchFamily="18" charset="0"/>
                <a:cs typeface="Times New Roman" pitchFamily="18" charset="0"/>
              </a:rPr>
              <a:t>Кто? Что? Где? Чем? Зачем? Как? Когда?</a:t>
            </a:r>
            <a:r>
              <a:rPr lang="ru-RU" dirty="0">
                <a:solidFill>
                  <a:srgbClr val="333333"/>
                </a:solidFill>
                <a:latin typeface="Times New Roman" pitchFamily="18" charset="0"/>
                <a:cs typeface="Times New Roman" pitchFamily="18" charset="0"/>
              </a:rPr>
              <a:t> Их теперь и называют - "алгоритмом Цицерона". </a:t>
            </a:r>
            <a:endParaRPr lang="ru-RU" dirty="0" smtClean="0">
              <a:solidFill>
                <a:srgbClr val="333333"/>
              </a:solidFill>
              <a:latin typeface="Times New Roman" pitchFamily="18" charset="0"/>
              <a:cs typeface="Times New Roman" pitchFamily="18" charset="0"/>
            </a:endParaRPr>
          </a:p>
          <a:p>
            <a:pPr marL="0" indent="0" algn="just">
              <a:buNone/>
            </a:pPr>
            <a:r>
              <a:rPr lang="ru-RU" dirty="0" smtClean="0">
                <a:solidFill>
                  <a:srgbClr val="333333"/>
                </a:solidFill>
                <a:latin typeface="Times New Roman" pitchFamily="18" charset="0"/>
                <a:cs typeface="Times New Roman" pitchFamily="18" charset="0"/>
              </a:rPr>
              <a:t>Алгоритм </a:t>
            </a:r>
            <a:r>
              <a:rPr lang="ru-RU" dirty="0">
                <a:solidFill>
                  <a:srgbClr val="333333"/>
                </a:solidFill>
                <a:latin typeface="Times New Roman" pitchFamily="18" charset="0"/>
                <a:cs typeface="Times New Roman" pitchFamily="18" charset="0"/>
              </a:rPr>
              <a:t>— это структурированный способ нахождения решения проблемы с высокой надежностью успеха. Работу над новыми терминами, понятиями или событиями можно строить на этом принципе. Из предложенных понятий нужно сформулировать ответы на все вопросы алгоритма, при этом постараться, чтобы получился относительно связный текст. Алгоритм Цицерона является одним из самых древних способов запоминания, хорошо себя зарекомендовавший себя при работе с большими объемами информации. Он учит анализу обстановки, развивает мышление, позволяет глубоко  оценить научный факт, любую ситуацию и задание.</a:t>
            </a: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331530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Times New Roman" pitchFamily="18" charset="0"/>
                <a:cs typeface="Times New Roman" pitchFamily="18" charset="0"/>
              </a:rPr>
              <a:t>Прием «Пометки на полях»</a:t>
            </a:r>
            <a:br>
              <a:rPr lang="ru-RU" b="1" dirty="0">
                <a:solidFill>
                  <a:srgbClr val="FF0000"/>
                </a:solidFill>
                <a:latin typeface="Times New Roman" pitchFamily="18" charset="0"/>
                <a:cs typeface="Times New Roman" pitchFamily="18" charset="0"/>
              </a:rPr>
            </a:b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07504" y="908720"/>
            <a:ext cx="8928992" cy="5949280"/>
          </a:xfrm>
        </p:spPr>
        <p:txBody>
          <a:bodyPr>
            <a:normAutofit fontScale="32500" lnSpcReduction="20000"/>
          </a:bodyPr>
          <a:lstStyle/>
          <a:p>
            <a:pPr marL="0" indent="0" algn="just">
              <a:buNone/>
            </a:pPr>
            <a:r>
              <a:rPr lang="ru-RU" sz="5500" dirty="0" smtClean="0">
                <a:solidFill>
                  <a:srgbClr val="333333"/>
                </a:solidFill>
                <a:latin typeface="Times New Roman" pitchFamily="18" charset="0"/>
                <a:cs typeface="Times New Roman" pitchFamily="18" charset="0"/>
              </a:rPr>
              <a:t>Данный </a:t>
            </a:r>
            <a:r>
              <a:rPr lang="ru-RU" sz="5500" dirty="0">
                <a:solidFill>
                  <a:srgbClr val="333333"/>
                </a:solidFill>
                <a:latin typeface="Times New Roman" pitchFamily="18" charset="0"/>
                <a:cs typeface="Times New Roman" pitchFamily="18" charset="0"/>
              </a:rPr>
              <a:t>прием является средством, позволяющим ученику отслеживать свое понимание прочитанного текста. </a:t>
            </a:r>
            <a:r>
              <a:rPr lang="ru-RU" sz="5500" dirty="0" smtClean="0">
                <a:solidFill>
                  <a:srgbClr val="333333"/>
                </a:solidFill>
                <a:latin typeface="Times New Roman" pitchFamily="18" charset="0"/>
                <a:cs typeface="Times New Roman" pitchFamily="18" charset="0"/>
              </a:rPr>
              <a:t>Учеников </a:t>
            </a:r>
            <a:r>
              <a:rPr lang="ru-RU" sz="5500" dirty="0">
                <a:solidFill>
                  <a:srgbClr val="333333"/>
                </a:solidFill>
                <a:latin typeface="Times New Roman" pitchFamily="18" charset="0"/>
                <a:cs typeface="Times New Roman" pitchFamily="18" charset="0"/>
              </a:rPr>
              <a:t>надо познакомить с рядом маркировочных знаков и предложить им по мере чтения ставить их карандашом на полях специально подобранного и распечатанного текста. Помечать следует отдельные абзацы или предложения в тексте.</a:t>
            </a:r>
          </a:p>
          <a:p>
            <a:pPr marL="0" indent="0" algn="just">
              <a:buNone/>
            </a:pPr>
            <a:r>
              <a:rPr lang="ru-RU" sz="5500" b="1" dirty="0" smtClean="0">
                <a:solidFill>
                  <a:srgbClr val="FF0000"/>
                </a:solidFill>
                <a:latin typeface="Times New Roman" pitchFamily="18" charset="0"/>
                <a:cs typeface="Times New Roman" pitchFamily="18" charset="0"/>
              </a:rPr>
              <a:t>Пометки:</a:t>
            </a:r>
          </a:p>
          <a:p>
            <a:pPr marL="0" indent="0" algn="just">
              <a:buNone/>
            </a:pPr>
            <a:r>
              <a:rPr lang="ru-RU" sz="5500" b="1" dirty="0" smtClean="0">
                <a:solidFill>
                  <a:srgbClr val="333333"/>
                </a:solidFill>
                <a:latin typeface="Times New Roman" pitchFamily="18" charset="0"/>
                <a:cs typeface="Times New Roman" pitchFamily="18" charset="0"/>
              </a:rPr>
              <a:t>знаком </a:t>
            </a:r>
            <a:r>
              <a:rPr lang="ru-RU" sz="5500" b="1" dirty="0">
                <a:solidFill>
                  <a:srgbClr val="333333"/>
                </a:solidFill>
                <a:latin typeface="Times New Roman" pitchFamily="18" charset="0"/>
                <a:cs typeface="Times New Roman" pitchFamily="18" charset="0"/>
              </a:rPr>
              <a:t>«галочка» (v) </a:t>
            </a:r>
            <a:r>
              <a:rPr lang="ru-RU" sz="5500" dirty="0">
                <a:solidFill>
                  <a:srgbClr val="333333"/>
                </a:solidFill>
                <a:latin typeface="Times New Roman" pitchFamily="18" charset="0"/>
                <a:cs typeface="Times New Roman" pitchFamily="18" charset="0"/>
              </a:rPr>
              <a:t>отмечается в тексте информация, которая уже известна ученику. Он ранее с ней познакомился. При этом источник информации и степень достоверности ее не имеет значения;</a:t>
            </a:r>
          </a:p>
          <a:p>
            <a:pPr marL="0" indent="0" algn="just">
              <a:buNone/>
            </a:pPr>
            <a:r>
              <a:rPr lang="ru-RU" sz="5500" b="1" dirty="0">
                <a:solidFill>
                  <a:srgbClr val="333333"/>
                </a:solidFill>
                <a:latin typeface="Times New Roman" pitchFamily="18" charset="0"/>
                <a:cs typeface="Times New Roman" pitchFamily="18" charset="0"/>
              </a:rPr>
              <a:t>знаком «плюс» (+) </a:t>
            </a:r>
            <a:r>
              <a:rPr lang="ru-RU" sz="5500" dirty="0">
                <a:solidFill>
                  <a:srgbClr val="333333"/>
                </a:solidFill>
                <a:latin typeface="Times New Roman" pitchFamily="18" charset="0"/>
                <a:cs typeface="Times New Roman" pitchFamily="18" charset="0"/>
              </a:rPr>
              <a:t>отмечается новое знание, новая информация. Ученик ставит этот знак только в том случае, если он впервые встречается с прочитанным текстом;</a:t>
            </a:r>
          </a:p>
          <a:p>
            <a:pPr marL="0" indent="0" algn="just">
              <a:buNone/>
            </a:pPr>
            <a:r>
              <a:rPr lang="ru-RU" sz="5500" b="1" dirty="0">
                <a:solidFill>
                  <a:srgbClr val="333333"/>
                </a:solidFill>
                <a:latin typeface="Times New Roman" pitchFamily="18" charset="0"/>
                <a:cs typeface="Times New Roman" pitchFamily="18" charset="0"/>
              </a:rPr>
              <a:t>знаком «минус» (–) </a:t>
            </a:r>
            <a:r>
              <a:rPr lang="ru-RU" sz="5500" dirty="0">
                <a:solidFill>
                  <a:srgbClr val="333333"/>
                </a:solidFill>
                <a:latin typeface="Times New Roman" pitchFamily="18" charset="0"/>
                <a:cs typeface="Times New Roman" pitchFamily="18" charset="0"/>
              </a:rPr>
              <a:t>отмечается то, что идет вразрез с имеющимися у ученика представлениями, о чем он думал иначе;</a:t>
            </a:r>
          </a:p>
          <a:p>
            <a:pPr marL="0" indent="0" algn="just">
              <a:buNone/>
            </a:pPr>
            <a:r>
              <a:rPr lang="ru-RU" sz="5500" b="1" dirty="0">
                <a:solidFill>
                  <a:srgbClr val="333333"/>
                </a:solidFill>
                <a:latin typeface="Times New Roman" pitchFamily="18" charset="0"/>
                <a:cs typeface="Times New Roman" pitchFamily="18" charset="0"/>
              </a:rPr>
              <a:t>знаком «вопрос» (?) </a:t>
            </a:r>
            <a:r>
              <a:rPr lang="ru-RU" sz="5500" dirty="0">
                <a:solidFill>
                  <a:srgbClr val="333333"/>
                </a:solidFill>
                <a:latin typeface="Times New Roman" pitchFamily="18" charset="0"/>
                <a:cs typeface="Times New Roman" pitchFamily="18" charset="0"/>
              </a:rPr>
              <a:t>отмечается то, что осталось непонятным ученику и требует дополнительных сведений, вызывает желание узнать подробнее.</a:t>
            </a:r>
          </a:p>
          <a:p>
            <a:pPr marL="0" indent="0" algn="just">
              <a:buNone/>
            </a:pPr>
            <a:r>
              <a:rPr lang="ru-RU" sz="5500" dirty="0">
                <a:solidFill>
                  <a:srgbClr val="333333"/>
                </a:solidFill>
                <a:latin typeface="Times New Roman" pitchFamily="18" charset="0"/>
                <a:cs typeface="Times New Roman" pitchFamily="18" charset="0"/>
              </a:rPr>
              <a:t>Данный прием требует от ученика не </a:t>
            </a:r>
            <a:r>
              <a:rPr lang="ru-RU" sz="5500" dirty="0" smtClean="0">
                <a:solidFill>
                  <a:srgbClr val="333333"/>
                </a:solidFill>
                <a:latin typeface="Times New Roman" pitchFamily="18" charset="0"/>
                <a:cs typeface="Times New Roman" pitchFamily="18" charset="0"/>
              </a:rPr>
              <a:t>пассивного </a:t>
            </a:r>
            <a:r>
              <a:rPr lang="ru-RU" sz="5500" dirty="0">
                <a:solidFill>
                  <a:srgbClr val="333333"/>
                </a:solidFill>
                <a:latin typeface="Times New Roman" pitchFamily="18" charset="0"/>
                <a:cs typeface="Times New Roman" pitchFamily="18" charset="0"/>
              </a:rPr>
              <a:t>чтения, а активного и внимательного. Он обязывает не просто читать, а вчитываться в текст, отслеживать собственное понимание в процессе чтения текста или восприятия любой иной информации.</a:t>
            </a:r>
          </a:p>
          <a:p>
            <a:pPr marL="0" indent="0" algn="just">
              <a:buNone/>
            </a:pPr>
            <a:r>
              <a:rPr lang="ru-RU" sz="5500" dirty="0">
                <a:solidFill>
                  <a:srgbClr val="333333"/>
                </a:solidFill>
                <a:latin typeface="Times New Roman" pitchFamily="18" charset="0"/>
                <a:cs typeface="Times New Roman" pitchFamily="18" charset="0"/>
              </a:rPr>
              <a:t>Как известно на практике ученики просто пропускают то, что не поняли. И в данном случае маркировочный знак «вопрос» обязывает их быть внимательным и отмечать непонятное. Использование маркировочных знаков позволяет соотносить новую информацию с имеющимися представлениями. </a:t>
            </a:r>
            <a:endParaRPr lang="ru-RU" sz="5500" dirty="0" smtClean="0">
              <a:solidFill>
                <a:srgbClr val="333333"/>
              </a:solidFill>
              <a:latin typeface="Times New Roman" pitchFamily="18" charset="0"/>
              <a:cs typeface="Times New Roman" pitchFamily="18" charset="0"/>
            </a:endParaRPr>
          </a:p>
          <a:p>
            <a:pPr marL="0" indent="0" algn="just">
              <a:buNone/>
            </a:pPr>
            <a:r>
              <a:rPr lang="ru-RU" sz="5500" dirty="0" smtClean="0">
                <a:solidFill>
                  <a:srgbClr val="333333"/>
                </a:solidFill>
                <a:latin typeface="Times New Roman" pitchFamily="18" charset="0"/>
                <a:cs typeface="Times New Roman" pitchFamily="18" charset="0"/>
              </a:rPr>
              <a:t>Для </a:t>
            </a:r>
            <a:r>
              <a:rPr lang="ru-RU" sz="5500" dirty="0">
                <a:solidFill>
                  <a:srgbClr val="333333"/>
                </a:solidFill>
                <a:latin typeface="Times New Roman" pitchFamily="18" charset="0"/>
                <a:cs typeface="Times New Roman" pitchFamily="18" charset="0"/>
              </a:rPr>
              <a:t>учащихся наиболее приемлемым вариантом </a:t>
            </a:r>
            <a:r>
              <a:rPr lang="ru-RU" sz="5500" b="1" dirty="0">
                <a:solidFill>
                  <a:srgbClr val="333333"/>
                </a:solidFill>
                <a:latin typeface="Times New Roman" pitchFamily="18" charset="0"/>
                <a:cs typeface="Times New Roman" pitchFamily="18" charset="0"/>
              </a:rPr>
              <a:t>завершения данной работы </a:t>
            </a:r>
            <a:r>
              <a:rPr lang="ru-RU" sz="5500" dirty="0">
                <a:solidFill>
                  <a:srgbClr val="333333"/>
                </a:solidFill>
                <a:latin typeface="Times New Roman" pitchFamily="18" charset="0"/>
                <a:cs typeface="Times New Roman" pitchFamily="18" charset="0"/>
              </a:rPr>
              <a:t>с текстом является устное обсуждение.</a:t>
            </a:r>
          </a:p>
          <a:p>
            <a:pPr marL="0" indent="0">
              <a:buNone/>
            </a:pPr>
            <a:endParaRPr lang="ru-RU" dirty="0"/>
          </a:p>
        </p:txBody>
      </p:sp>
    </p:spTree>
    <p:extLst>
      <p:ext uri="{BB962C8B-B14F-4D97-AF65-F5344CB8AC3E}">
        <p14:creationId xmlns:p14="http://schemas.microsoft.com/office/powerpoint/2010/main" xmlns="" val="3994527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Times New Roman" pitchFamily="18" charset="0"/>
                <a:cs typeface="Times New Roman" pitchFamily="18" charset="0"/>
              </a:rPr>
              <a:t>Прием «Опорный конспект»</a:t>
            </a:r>
            <a:r>
              <a:rPr lang="ru-RU" dirty="0">
                <a:solidFill>
                  <a:srgbClr val="FF0000"/>
                </a:solidFill>
                <a:latin typeface="Times New Roman" pitchFamily="18" charset="0"/>
                <a:cs typeface="Times New Roman" pitchFamily="18" charset="0"/>
              </a:rPr>
              <a:t/>
            </a:r>
            <a:br>
              <a:rPr lang="ru-RU" dirty="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07504" y="908720"/>
            <a:ext cx="8856984" cy="5949280"/>
          </a:xfrm>
        </p:spPr>
        <p:txBody>
          <a:bodyPr>
            <a:normAutofit fontScale="55000" lnSpcReduction="20000"/>
          </a:bodyPr>
          <a:lstStyle/>
          <a:p>
            <a:pPr marL="0" indent="0">
              <a:buNone/>
            </a:pPr>
            <a:r>
              <a:rPr lang="ru-RU" b="1" dirty="0" smtClean="0">
                <a:solidFill>
                  <a:srgbClr val="333333"/>
                </a:solidFill>
                <a:latin typeface="Times New Roman" pitchFamily="18" charset="0"/>
                <a:cs typeface="Times New Roman" pitchFamily="18" charset="0"/>
              </a:rPr>
              <a:t>Опорный </a:t>
            </a:r>
            <a:r>
              <a:rPr lang="ru-RU" b="1" dirty="0">
                <a:solidFill>
                  <a:srgbClr val="333333"/>
                </a:solidFill>
                <a:latin typeface="Times New Roman" pitchFamily="18" charset="0"/>
                <a:cs typeface="Times New Roman" pitchFamily="18" charset="0"/>
              </a:rPr>
              <a:t>конспект</a:t>
            </a:r>
            <a:r>
              <a:rPr lang="ru-RU" dirty="0">
                <a:solidFill>
                  <a:srgbClr val="333333"/>
                </a:solidFill>
                <a:latin typeface="Times New Roman" pitchFamily="18" charset="0"/>
                <a:cs typeface="Times New Roman" pitchFamily="18" charset="0"/>
              </a:rPr>
              <a:t> - это развернутый план  предстоящего ответа на теоретический вопрос. Данный прием позволяет систематизировать изучаемый материал.</a:t>
            </a:r>
          </a:p>
          <a:p>
            <a:pPr marL="0" indent="0">
              <a:buNone/>
            </a:pPr>
            <a:r>
              <a:rPr lang="ru-RU" dirty="0">
                <a:solidFill>
                  <a:srgbClr val="333333"/>
                </a:solidFill>
                <a:latin typeface="Times New Roman" pitchFamily="18" charset="0"/>
                <a:cs typeface="Times New Roman" pitchFamily="18" charset="0"/>
              </a:rPr>
              <a:t>Основные требования к содержанию и форме записи опорного конспекта:</a:t>
            </a:r>
          </a:p>
          <a:p>
            <a:pPr marL="0" indent="0">
              <a:buNone/>
            </a:pPr>
            <a:r>
              <a:rPr lang="ru-RU" dirty="0">
                <a:solidFill>
                  <a:srgbClr val="333333"/>
                </a:solidFill>
                <a:latin typeface="Times New Roman" pitchFamily="18" charset="0"/>
                <a:cs typeface="Times New Roman" pitchFamily="18" charset="0"/>
              </a:rPr>
              <a:t>полнота изложения материала;</a:t>
            </a:r>
          </a:p>
          <a:p>
            <a:pPr marL="0" indent="0">
              <a:buNone/>
            </a:pPr>
            <a:r>
              <a:rPr lang="ru-RU" dirty="0">
                <a:solidFill>
                  <a:srgbClr val="333333"/>
                </a:solidFill>
                <a:latin typeface="Times New Roman" pitchFamily="18" charset="0"/>
                <a:cs typeface="Times New Roman" pitchFamily="18" charset="0"/>
              </a:rPr>
              <a:t>последовательность и логичность в отражении темы;</a:t>
            </a:r>
          </a:p>
          <a:p>
            <a:pPr marL="0" indent="0">
              <a:buNone/>
            </a:pPr>
            <a:r>
              <a:rPr lang="ru-RU" dirty="0" smtClean="0">
                <a:solidFill>
                  <a:srgbClr val="333333"/>
                </a:solidFill>
                <a:latin typeface="Times New Roman" pitchFamily="18" charset="0"/>
                <a:cs typeface="Times New Roman" pitchFamily="18" charset="0"/>
              </a:rPr>
              <a:t>лаконичность </a:t>
            </a:r>
            <a:r>
              <a:rPr lang="ru-RU" dirty="0">
                <a:solidFill>
                  <a:srgbClr val="333333"/>
                </a:solidFill>
                <a:latin typeface="Times New Roman" pitchFamily="18" charset="0"/>
                <a:cs typeface="Times New Roman" pitchFamily="18" charset="0"/>
              </a:rPr>
              <a:t>записи: опорный конспект по объему должен составлять не более листа и воспроизводиться в устной форме за 5-7 минут;</a:t>
            </a:r>
          </a:p>
          <a:p>
            <a:pPr marL="0" indent="0">
              <a:buNone/>
            </a:pPr>
            <a:r>
              <a:rPr lang="ru-RU" dirty="0">
                <a:solidFill>
                  <a:srgbClr val="333333"/>
                </a:solidFill>
                <a:latin typeface="Times New Roman" pitchFamily="18" charset="0"/>
                <a:cs typeface="Times New Roman" pitchFamily="18" charset="0"/>
              </a:rPr>
              <a:t>структурирование записей, т.е. изложение материала по пунктам в форме простого или сложного плана. При этом каждый блок должен выражать законченную мысль;</a:t>
            </a:r>
          </a:p>
          <a:p>
            <a:pPr marL="0" indent="0">
              <a:buNone/>
            </a:pPr>
            <a:r>
              <a:rPr lang="ru-RU" dirty="0">
                <a:solidFill>
                  <a:srgbClr val="333333"/>
                </a:solidFill>
                <a:latin typeface="Times New Roman" pitchFamily="18" charset="0"/>
                <a:cs typeface="Times New Roman" pitchFamily="18" charset="0"/>
              </a:rPr>
              <a:t>расстановка акцентов, т.е. выделение ключевых слов, понятий с помощью рамок, шрифтов, различных цветов и графических приемов (столбик, диагональ и т.д.);</a:t>
            </a:r>
          </a:p>
          <a:p>
            <a:pPr marL="0" indent="0">
              <a:buNone/>
            </a:pPr>
            <a:r>
              <a:rPr lang="ru-RU" dirty="0">
                <a:solidFill>
                  <a:srgbClr val="333333"/>
                </a:solidFill>
                <a:latin typeface="Times New Roman" pitchFamily="18" charset="0"/>
                <a:cs typeface="Times New Roman" pitchFamily="18" charset="0"/>
              </a:rPr>
              <a:t>наглядность;</a:t>
            </a:r>
          </a:p>
          <a:p>
            <a:pPr marL="0" indent="0">
              <a:buNone/>
            </a:pPr>
            <a:r>
              <a:rPr lang="ru-RU" dirty="0">
                <a:solidFill>
                  <a:srgbClr val="333333"/>
                </a:solidFill>
                <a:latin typeface="Times New Roman" pitchFamily="18" charset="0"/>
                <a:cs typeface="Times New Roman" pitchFamily="18" charset="0"/>
              </a:rPr>
              <a:t>связь с материалами учебника, справочника и других видов учебной литературы.</a:t>
            </a:r>
          </a:p>
          <a:p>
            <a:pPr marL="0" indent="0">
              <a:buNone/>
            </a:pPr>
            <a:r>
              <a:rPr lang="ru-RU" b="1" i="1" dirty="0">
                <a:solidFill>
                  <a:srgbClr val="333333"/>
                </a:solidFill>
                <a:latin typeface="Times New Roman" pitchFamily="18" charset="0"/>
                <a:cs typeface="Times New Roman" pitchFamily="18" charset="0"/>
              </a:rPr>
              <a:t>Примерный порядок составления опорного конспекта</a:t>
            </a:r>
            <a:endParaRPr lang="ru-RU" b="1" dirty="0">
              <a:solidFill>
                <a:srgbClr val="333333"/>
              </a:solidFill>
              <a:latin typeface="Times New Roman" pitchFamily="18" charset="0"/>
              <a:cs typeface="Times New Roman" pitchFamily="18" charset="0"/>
            </a:endParaRPr>
          </a:p>
          <a:p>
            <a:pPr marL="0" indent="0">
              <a:buNone/>
            </a:pPr>
            <a:r>
              <a:rPr lang="ru-RU" dirty="0">
                <a:solidFill>
                  <a:srgbClr val="333333"/>
                </a:solidFill>
                <a:latin typeface="Times New Roman" pitchFamily="18" charset="0"/>
                <a:cs typeface="Times New Roman" pitchFamily="18" charset="0"/>
              </a:rPr>
              <a:t>Первичное ознакомление с материалом изучаемой темы по тексту учебника, рисункам, схемам, графикам, дополнительной литературе.</a:t>
            </a:r>
          </a:p>
          <a:p>
            <a:pPr marL="0" indent="0">
              <a:buNone/>
            </a:pPr>
            <a:r>
              <a:rPr lang="ru-RU" dirty="0">
                <a:solidFill>
                  <a:srgbClr val="333333"/>
                </a:solidFill>
                <a:latin typeface="Times New Roman" pitchFamily="18" charset="0"/>
                <a:cs typeface="Times New Roman" pitchFamily="18" charset="0"/>
              </a:rPr>
              <a:t>Выделение главного в изучаемом материале, составление обычных кратких записей.</a:t>
            </a:r>
          </a:p>
          <a:p>
            <a:pPr marL="0" indent="0">
              <a:buNone/>
            </a:pPr>
            <a:r>
              <a:rPr lang="ru-RU" dirty="0">
                <a:solidFill>
                  <a:srgbClr val="333333"/>
                </a:solidFill>
                <a:latin typeface="Times New Roman" pitchFamily="18" charset="0"/>
                <a:cs typeface="Times New Roman" pitchFamily="18" charset="0"/>
              </a:rPr>
              <a:t>Подбор к данному тексту опорных сигналов в виде отдельных слов, определённых знаков, графиков, схем, рисунков.</a:t>
            </a:r>
          </a:p>
          <a:p>
            <a:pPr marL="0" indent="0">
              <a:buNone/>
            </a:pPr>
            <a:r>
              <a:rPr lang="ru-RU" dirty="0">
                <a:solidFill>
                  <a:srgbClr val="333333"/>
                </a:solidFill>
                <a:latin typeface="Times New Roman" pitchFamily="18" charset="0"/>
                <a:cs typeface="Times New Roman" pitchFamily="18" charset="0"/>
              </a:rPr>
              <a:t>Продумывание схематического способа кодирования знаний использование различного шрифта и т.д.</a:t>
            </a:r>
          </a:p>
          <a:p>
            <a:pPr marL="0" indent="0">
              <a:buNone/>
            </a:pPr>
            <a:r>
              <a:rPr lang="ru-RU" dirty="0">
                <a:solidFill>
                  <a:srgbClr val="333333"/>
                </a:solidFill>
                <a:latin typeface="Times New Roman" pitchFamily="18" charset="0"/>
                <a:cs typeface="Times New Roman" pitchFamily="18" charset="0"/>
              </a:rPr>
              <a:t>Составление опорного конспекта с учетом требований к форме и содержанию записей.</a:t>
            </a:r>
          </a:p>
          <a:p>
            <a:pPr marL="0" indent="0">
              <a:buNone/>
            </a:pPr>
            <a:endParaRPr lang="ru-RU" dirty="0"/>
          </a:p>
        </p:txBody>
      </p:sp>
    </p:spTree>
    <p:extLst>
      <p:ext uri="{BB962C8B-B14F-4D97-AF65-F5344CB8AC3E}">
        <p14:creationId xmlns:p14="http://schemas.microsoft.com/office/powerpoint/2010/main" xmlns="" val="3011146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latin typeface="Times New Roman" pitchFamily="18" charset="0"/>
                <a:cs typeface="Times New Roman" pitchFamily="18" charset="0"/>
              </a:rPr>
              <a:t>Прием «Карта сообщения»</a:t>
            </a:r>
            <a:r>
              <a:rPr lang="ru-RU" dirty="0">
                <a:solidFill>
                  <a:srgbClr val="FF0000"/>
                </a:solidFill>
                <a:latin typeface="Times New Roman" pitchFamily="18" charset="0"/>
                <a:cs typeface="Times New Roman" pitchFamily="18" charset="0"/>
              </a:rPr>
              <a:t/>
            </a:r>
            <a:br>
              <a:rPr lang="ru-RU" dirty="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836712"/>
            <a:ext cx="8229600" cy="5289451"/>
          </a:xfrm>
        </p:spPr>
        <p:txBody>
          <a:bodyPr>
            <a:normAutofit fontScale="62500" lnSpcReduction="20000"/>
          </a:bodyPr>
          <a:lstStyle/>
          <a:p>
            <a:pPr marL="0" indent="0">
              <a:buNone/>
            </a:pPr>
            <a:r>
              <a:rPr lang="ru-RU" dirty="0" smtClean="0">
                <a:solidFill>
                  <a:srgbClr val="333333"/>
                </a:solidFill>
                <a:latin typeface="Times New Roman" pitchFamily="18" charset="0"/>
                <a:cs typeface="Times New Roman" pitchFamily="18" charset="0"/>
              </a:rPr>
              <a:t>Данный прием </a:t>
            </a:r>
            <a:r>
              <a:rPr lang="ru-RU" dirty="0">
                <a:solidFill>
                  <a:srgbClr val="333333"/>
                </a:solidFill>
                <a:latin typeface="Times New Roman" pitchFamily="18" charset="0"/>
                <a:cs typeface="Times New Roman" pitchFamily="18" charset="0"/>
              </a:rPr>
              <a:t>направлен на развитие умений структурировать изучаемую информацию,  он формирует:</a:t>
            </a:r>
          </a:p>
          <a:p>
            <a:pPr marL="0" indent="0">
              <a:buNone/>
            </a:pPr>
            <a:r>
              <a:rPr lang="ru-RU" dirty="0">
                <a:solidFill>
                  <a:srgbClr val="333333"/>
                </a:solidFill>
                <a:latin typeface="Times New Roman" pitchFamily="18" charset="0"/>
                <a:cs typeface="Times New Roman" pitchFamily="18" charset="0"/>
              </a:rPr>
              <a:t>умение выделять главную мысль;</a:t>
            </a:r>
          </a:p>
          <a:p>
            <a:pPr marL="0" indent="0">
              <a:buNone/>
            </a:pPr>
            <a:r>
              <a:rPr lang="ru-RU" dirty="0">
                <a:solidFill>
                  <a:srgbClr val="333333"/>
                </a:solidFill>
                <a:latin typeface="Times New Roman" pitchFamily="18" charset="0"/>
                <a:cs typeface="Times New Roman" pitchFamily="18" charset="0"/>
              </a:rPr>
              <a:t>умение применять знания в нестандартной ситуации;</a:t>
            </a:r>
          </a:p>
          <a:p>
            <a:pPr marL="0" indent="0">
              <a:buNone/>
            </a:pPr>
            <a:r>
              <a:rPr lang="ru-RU" dirty="0">
                <a:solidFill>
                  <a:srgbClr val="333333"/>
                </a:solidFill>
                <a:latin typeface="Times New Roman" pitchFamily="18" charset="0"/>
                <a:cs typeface="Times New Roman" pitchFamily="18" charset="0"/>
              </a:rPr>
              <a:t>умение устанавливать связи между объектами;</a:t>
            </a:r>
          </a:p>
          <a:p>
            <a:pPr marL="0" indent="0">
              <a:buNone/>
            </a:pPr>
            <a:r>
              <a:rPr lang="ru-RU" dirty="0">
                <a:solidFill>
                  <a:srgbClr val="333333"/>
                </a:solidFill>
                <a:latin typeface="Times New Roman" pitchFamily="18" charset="0"/>
                <a:cs typeface="Times New Roman" pitchFamily="18" charset="0"/>
              </a:rPr>
              <a:t>умение представлять информацию в «свернутом виде».</a:t>
            </a:r>
          </a:p>
          <a:p>
            <a:pPr marL="0" indent="0">
              <a:buNone/>
            </a:pPr>
            <a:r>
              <a:rPr lang="ru-RU" b="1" i="1" dirty="0">
                <a:solidFill>
                  <a:srgbClr val="333333"/>
                </a:solidFill>
                <a:latin typeface="Times New Roman" pitchFamily="18" charset="0"/>
                <a:cs typeface="Times New Roman" pitchFamily="18" charset="0"/>
              </a:rPr>
              <a:t>Правила составления карты сообщения</a:t>
            </a:r>
            <a:endParaRPr lang="ru-RU" b="1" dirty="0">
              <a:solidFill>
                <a:srgbClr val="333333"/>
              </a:solidFill>
              <a:latin typeface="Times New Roman" pitchFamily="18" charset="0"/>
              <a:cs typeface="Times New Roman" pitchFamily="18" charset="0"/>
            </a:endParaRPr>
          </a:p>
          <a:p>
            <a:pPr>
              <a:buFont typeface="+mj-lt"/>
              <a:buAutoNum type="arabicPeriod"/>
            </a:pPr>
            <a:r>
              <a:rPr lang="ru-RU" dirty="0">
                <a:solidFill>
                  <a:srgbClr val="333333"/>
                </a:solidFill>
                <a:latin typeface="Times New Roman" pitchFamily="18" charset="0"/>
                <a:cs typeface="Times New Roman" pitchFamily="18" charset="0"/>
              </a:rPr>
              <a:t>Придумайте и запишите метафоричное название своего сообщения.</a:t>
            </a:r>
          </a:p>
          <a:p>
            <a:pPr>
              <a:buFont typeface="+mj-lt"/>
              <a:buAutoNum type="arabicPeriod"/>
            </a:pPr>
            <a:r>
              <a:rPr lang="ru-RU" dirty="0">
                <a:solidFill>
                  <a:srgbClr val="333333"/>
                </a:solidFill>
                <a:latin typeface="Times New Roman" pitchFamily="18" charset="0"/>
                <a:cs typeface="Times New Roman" pitchFamily="18" charset="0"/>
              </a:rPr>
              <a:t>Запишите первую фразу сообщения</a:t>
            </a:r>
          </a:p>
          <a:p>
            <a:pPr>
              <a:buFont typeface="+mj-lt"/>
              <a:buAutoNum type="arabicPeriod"/>
            </a:pPr>
            <a:r>
              <a:rPr lang="ru-RU" dirty="0">
                <a:solidFill>
                  <a:srgbClr val="333333"/>
                </a:solidFill>
                <a:latin typeface="Times New Roman" pitchFamily="18" charset="0"/>
                <a:cs typeface="Times New Roman" pitchFamily="18" charset="0"/>
              </a:rPr>
              <a:t>Основное содержание сообщения, изобразите в виде рисунков, иллюстраций, схем, плана или опорных сигналов (по выбору).</a:t>
            </a:r>
          </a:p>
          <a:p>
            <a:pPr>
              <a:buFont typeface="+mj-lt"/>
              <a:buAutoNum type="arabicPeriod"/>
            </a:pPr>
            <a:r>
              <a:rPr lang="ru-RU" dirty="0">
                <a:solidFill>
                  <a:srgbClr val="333333"/>
                </a:solidFill>
                <a:latin typeface="Times New Roman" pitchFamily="18" charset="0"/>
                <a:cs typeface="Times New Roman" pitchFamily="18" charset="0"/>
              </a:rPr>
              <a:t>Запишите заключительную фразу своего сообщения</a:t>
            </a:r>
          </a:p>
          <a:p>
            <a:pPr marL="0" indent="0">
              <a:buNone/>
            </a:pPr>
            <a:r>
              <a:rPr lang="ru-RU" dirty="0">
                <a:solidFill>
                  <a:srgbClr val="333333"/>
                </a:solidFill>
                <a:latin typeface="Times New Roman" pitchFamily="18" charset="0"/>
                <a:cs typeface="Times New Roman" pitchFamily="18" charset="0"/>
              </a:rPr>
              <a:t>Данный прием эффективен при организации индивидуальной или парной работы учащихся с дополнительной информацией, что предупреждает возможность ее простого копирования из информационных источников. При составлении карт сообщения происходит переосмысления проблемы, генерирование собственных идей, реализуется творческий подход к оформлению и презентации работы.</a:t>
            </a:r>
          </a:p>
          <a:p>
            <a:pPr marL="0" indent="0">
              <a:buNone/>
            </a:pPr>
            <a:endParaRPr lang="ru-RU" dirty="0"/>
          </a:p>
        </p:txBody>
      </p:sp>
    </p:spTree>
    <p:extLst>
      <p:ext uri="{BB962C8B-B14F-4D97-AF65-F5344CB8AC3E}">
        <p14:creationId xmlns:p14="http://schemas.microsoft.com/office/powerpoint/2010/main" xmlns="" val="366372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Тренды времени</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686800" cy="4525963"/>
          </a:xfrm>
        </p:spPr>
        <p:txBody>
          <a:bodyPr>
            <a:normAutofit fontScale="92500" lnSpcReduction="10000"/>
          </a:bodyPr>
          <a:lstStyle/>
          <a:p>
            <a:pPr marL="0" indent="0">
              <a:buNone/>
            </a:pPr>
            <a:r>
              <a:rPr lang="ru-RU" dirty="0" smtClean="0"/>
              <a:t>• </a:t>
            </a:r>
            <a:r>
              <a:rPr lang="ru-RU" dirty="0">
                <a:latin typeface="Times New Roman" pitchFamily="18" charset="0"/>
                <a:cs typeface="Times New Roman" pitchFamily="18" charset="0"/>
              </a:rPr>
              <a:t>Коллективное (совместное) решение проблем. </a:t>
            </a:r>
            <a:r>
              <a:rPr lang="ru-RU" dirty="0" smtClean="0">
                <a:latin typeface="Times New Roman" pitchFamily="18" charset="0"/>
                <a:cs typeface="Times New Roman" pitchFamily="18" charset="0"/>
              </a:rPr>
              <a:t>Сегодня </a:t>
            </a:r>
            <a:r>
              <a:rPr lang="ru-RU" dirty="0">
                <a:latin typeface="Times New Roman" pitchFamily="18" charset="0"/>
                <a:cs typeface="Times New Roman" pitchFamily="18" charset="0"/>
              </a:rPr>
              <a:t>проблемы решают во взаимодействии (в сети). </a:t>
            </a: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Электронные платформы: </a:t>
            </a:r>
            <a:r>
              <a:rPr lang="en-US" dirty="0" smtClean="0">
                <a:latin typeface="Times New Roman" pitchFamily="18" charset="0"/>
                <a:cs typeface="Times New Roman" pitchFamily="18" charset="0"/>
              </a:rPr>
              <a:t>ZOOM, DISCORD, </a:t>
            </a:r>
            <a:r>
              <a:rPr lang="en-US" dirty="0" err="1" smtClean="0">
                <a:latin typeface="Times New Roman" pitchFamily="18" charset="0"/>
                <a:cs typeface="Times New Roman" pitchFamily="18" charset="0"/>
              </a:rPr>
              <a:t>MindMeister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iBrainstorm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Padlet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Popplet</a:t>
            </a:r>
            <a:r>
              <a:rPr lang="ru-RU" dirty="0" smtClean="0">
                <a:latin typeface="Times New Roman" pitchFamily="18" charset="0"/>
                <a:cs typeface="Times New Roman" pitchFamily="18" charset="0"/>
              </a:rPr>
              <a:t>, </a:t>
            </a:r>
            <a:r>
              <a:rPr lang="en-US" dirty="0" err="1">
                <a:latin typeface="Times New Roman" pitchFamily="18" charset="0"/>
                <a:cs typeface="Times New Roman" pitchFamily="18" charset="0"/>
              </a:rPr>
              <a:t>vAcademia</a:t>
            </a:r>
            <a:r>
              <a:rPr lang="en-US"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Коммуникативные умения измеримы </a:t>
            </a:r>
            <a:r>
              <a:rPr lang="ru-RU" dirty="0" smtClean="0">
                <a:latin typeface="Times New Roman" pitchFamily="18" charset="0"/>
                <a:cs typeface="Times New Roman" pitchFamily="18" charset="0"/>
              </a:rPr>
              <a:t>(задания PISA). Формы </a:t>
            </a:r>
            <a:r>
              <a:rPr lang="ru-RU" dirty="0">
                <a:latin typeface="Times New Roman" pitchFamily="18" charset="0"/>
                <a:cs typeface="Times New Roman" pitchFamily="18" charset="0"/>
              </a:rPr>
              <a:t>существуют: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Что? Где? Когда</a:t>
            </a:r>
            <a:r>
              <a:rPr lang="ru-RU" dirty="0" smtClean="0">
                <a:latin typeface="Times New Roman" pitchFamily="18" charset="0"/>
                <a:cs typeface="Times New Roman" pitchFamily="18" charset="0"/>
              </a:rPr>
              <a:t>?», «Своя  игра». </a:t>
            </a:r>
          </a:p>
          <a:p>
            <a:pPr marL="0" indent="0">
              <a:buNone/>
            </a:pPr>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электронных платформах: </a:t>
            </a:r>
            <a:r>
              <a:rPr lang="en-US" dirty="0" err="1">
                <a:latin typeface="Times New Roman" pitchFamily="18" charset="0"/>
                <a:cs typeface="Times New Roman" pitchFamily="18" charset="0"/>
              </a:rPr>
              <a:t>academtest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Kahoot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Mentimeter.com</a:t>
            </a: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638948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latin typeface="Times New Roman" pitchFamily="18" charset="0"/>
                <a:cs typeface="Times New Roman" pitchFamily="18" charset="0"/>
              </a:rPr>
              <a:t>Дистанционное обучение - </a:t>
            </a:r>
            <a:endParaRPr lang="ru-RU" dirty="0"/>
          </a:p>
        </p:txBody>
      </p:sp>
      <p:sp>
        <p:nvSpPr>
          <p:cNvPr id="3" name="Объект 2"/>
          <p:cNvSpPr>
            <a:spLocks noGrp="1"/>
          </p:cNvSpPr>
          <p:nvPr>
            <p:ph sz="half" idx="1"/>
          </p:nvPr>
        </p:nvSpPr>
        <p:spPr/>
        <p:txBody>
          <a:bodyPr>
            <a:normAutofit fontScale="77500" lnSpcReduction="20000"/>
          </a:bodyPr>
          <a:lstStyle/>
          <a:p>
            <a:pPr marL="0" indent="0">
              <a:buNone/>
            </a:pPr>
            <a:endParaRPr lang="ru-RU" dirty="0"/>
          </a:p>
        </p:txBody>
      </p:sp>
      <p:sp>
        <p:nvSpPr>
          <p:cNvPr id="4" name="Объект 3"/>
          <p:cNvSpPr>
            <a:spLocks noGrp="1"/>
          </p:cNvSpPr>
          <p:nvPr>
            <p:ph sz="half" idx="2"/>
          </p:nvPr>
        </p:nvSpPr>
        <p:spPr>
          <a:xfrm>
            <a:off x="4648200" y="1600200"/>
            <a:ext cx="4038600" cy="5141168"/>
          </a:xfrm>
        </p:spPr>
        <p:txBody>
          <a:bodyPr>
            <a:normAutofit fontScale="77500" lnSpcReduction="20000"/>
          </a:bodyPr>
          <a:lstStyle/>
          <a:p>
            <a:pPr marL="0" lvl="0" indent="0">
              <a:buNone/>
            </a:pPr>
            <a:r>
              <a:rPr lang="ru-RU" sz="3200" dirty="0">
                <a:solidFill>
                  <a:prstClr val="black"/>
                </a:solidFill>
                <a:latin typeface="Times New Roman" pitchFamily="18" charset="0"/>
                <a:cs typeface="Times New Roman" pitchFamily="18" charset="0"/>
              </a:rPr>
              <a:t>взаимодействие учителя и учащихся между собой на расстоянии, отражающее все присущие учебному процессу компоненты (цели, содержание, методы, организационные формы, средства обучения) и реализуемое специфичными средствами Интернет-технологий или другими средствами, предусматривающими интерактивность</a:t>
            </a:r>
          </a:p>
          <a:p>
            <a:pPr marL="0" lvl="0" indent="0">
              <a:buNone/>
            </a:pPr>
            <a:r>
              <a:rPr lang="ru-RU" sz="3200" b="1" dirty="0">
                <a:solidFill>
                  <a:prstClr val="black"/>
                </a:solidFill>
                <a:latin typeface="Times New Roman" pitchFamily="18" charset="0"/>
                <a:cs typeface="Times New Roman" pitchFamily="18" charset="0"/>
              </a:rPr>
              <a:t>2 режима: </a:t>
            </a:r>
            <a:r>
              <a:rPr lang="ru-RU" sz="3200" dirty="0">
                <a:solidFill>
                  <a:prstClr val="black"/>
                </a:solidFill>
                <a:latin typeface="Times New Roman" pitchFamily="18" charset="0"/>
                <a:cs typeface="Times New Roman" pitchFamily="18" charset="0"/>
              </a:rPr>
              <a:t>онлайн и офлайн</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9" y="1556792"/>
            <a:ext cx="4248472"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927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Модели</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5616624"/>
          </a:xfrm>
        </p:spPr>
        <p:txBody>
          <a:bodyPr>
            <a:normAutofit fontScale="47500" lnSpcReduction="20000"/>
          </a:bodyPr>
          <a:lstStyle/>
          <a:p>
            <a:pPr marL="0" indent="0">
              <a:lnSpc>
                <a:spcPct val="115000"/>
              </a:lnSpc>
              <a:spcAft>
                <a:spcPts val="1200"/>
              </a:spcAft>
              <a:buNone/>
            </a:pPr>
            <a:r>
              <a:rPr lang="ru-RU" b="1" dirty="0" smtClean="0">
                <a:solidFill>
                  <a:srgbClr val="FF0000"/>
                </a:solidFill>
                <a:latin typeface="Times New Roman" pitchFamily="18" charset="0"/>
                <a:ea typeface="Times New Roman"/>
                <a:cs typeface="Times New Roman" pitchFamily="18" charset="0"/>
              </a:rPr>
              <a:t>Сетевое обучение </a:t>
            </a:r>
            <a:r>
              <a:rPr lang="ru-RU" dirty="0" smtClean="0">
                <a:latin typeface="Times New Roman" pitchFamily="18" charset="0"/>
                <a:ea typeface="Times New Roman"/>
                <a:cs typeface="Times New Roman" pitchFamily="18" charset="0"/>
              </a:rPr>
              <a:t>- совместная учебная </a:t>
            </a:r>
            <a:r>
              <a:rPr lang="ru-RU" dirty="0">
                <a:latin typeface="Times New Roman" pitchFamily="18" charset="0"/>
                <a:ea typeface="Times New Roman"/>
                <a:cs typeface="Times New Roman" pitchFamily="18" charset="0"/>
              </a:rPr>
              <a:t>деятельность автономных участников </a:t>
            </a:r>
            <a:r>
              <a:rPr lang="ru-RU" dirty="0" smtClean="0">
                <a:latin typeface="Times New Roman" pitchFamily="18" charset="0"/>
                <a:ea typeface="Times New Roman"/>
                <a:cs typeface="Times New Roman" pitchFamily="18" charset="0"/>
              </a:rPr>
              <a:t>посредством </a:t>
            </a:r>
            <a:r>
              <a:rPr lang="ru-RU" dirty="0">
                <a:latin typeface="Times New Roman" pitchFamily="18" charset="0"/>
                <a:ea typeface="Times New Roman"/>
                <a:cs typeface="Times New Roman" pitchFamily="18" charset="0"/>
              </a:rPr>
              <a:t>электронного </a:t>
            </a:r>
            <a:r>
              <a:rPr lang="ru-RU" dirty="0" smtClean="0">
                <a:latin typeface="Times New Roman" pitchFamily="18" charset="0"/>
                <a:ea typeface="Times New Roman"/>
                <a:cs typeface="Times New Roman" pitchFamily="18" charset="0"/>
              </a:rPr>
              <a:t>диалога</a:t>
            </a:r>
            <a:r>
              <a:rPr lang="ru-RU" dirty="0">
                <a:latin typeface="Times New Roman" pitchFamily="18" charset="0"/>
                <a:ea typeface="Times New Roman"/>
                <a:cs typeface="Times New Roman" pitchFamily="18" charset="0"/>
              </a:rPr>
              <a:t/>
            </a:r>
            <a:br>
              <a:rPr lang="ru-RU" dirty="0">
                <a:latin typeface="Times New Roman" pitchFamily="18" charset="0"/>
                <a:ea typeface="Times New Roman"/>
                <a:cs typeface="Times New Roman" pitchFamily="18" charset="0"/>
              </a:rPr>
            </a:br>
            <a:r>
              <a:rPr lang="ru-RU" dirty="0">
                <a:latin typeface="Times New Roman" pitchFamily="18" charset="0"/>
                <a:ea typeface="Times New Roman"/>
                <a:cs typeface="Times New Roman" pitchFamily="18" charset="0"/>
              </a:rPr>
              <a:t/>
            </a:r>
            <a:br>
              <a:rPr lang="ru-RU" dirty="0">
                <a:latin typeface="Times New Roman" pitchFamily="18" charset="0"/>
                <a:ea typeface="Times New Roman"/>
                <a:cs typeface="Times New Roman" pitchFamily="18" charset="0"/>
              </a:rPr>
            </a:br>
            <a:r>
              <a:rPr lang="ru-RU" b="1" dirty="0" smtClean="0">
                <a:solidFill>
                  <a:srgbClr val="FF0000"/>
                </a:solidFill>
                <a:latin typeface="Times New Roman" pitchFamily="18" charset="0"/>
                <a:ea typeface="Times New Roman"/>
                <a:cs typeface="Times New Roman" pitchFamily="18" charset="0"/>
              </a:rPr>
              <a:t>Автономные </a:t>
            </a:r>
            <a:r>
              <a:rPr lang="ru-RU" b="1" dirty="0">
                <a:solidFill>
                  <a:srgbClr val="FF0000"/>
                </a:solidFill>
                <a:latin typeface="Times New Roman" pitchFamily="18" charset="0"/>
                <a:ea typeface="Times New Roman"/>
                <a:cs typeface="Times New Roman" pitchFamily="18" charset="0"/>
              </a:rPr>
              <a:t>сетевые </a:t>
            </a:r>
            <a:r>
              <a:rPr lang="ru-RU" b="1" dirty="0" smtClean="0">
                <a:solidFill>
                  <a:srgbClr val="FF0000"/>
                </a:solidFill>
                <a:latin typeface="Times New Roman" pitchFamily="18" charset="0"/>
                <a:ea typeface="Times New Roman"/>
                <a:cs typeface="Times New Roman" pitchFamily="18" charset="0"/>
              </a:rPr>
              <a:t>курсы </a:t>
            </a:r>
            <a:r>
              <a:rPr lang="ru-RU" dirty="0" smtClean="0">
                <a:latin typeface="Times New Roman" pitchFamily="18" charset="0"/>
                <a:ea typeface="Times New Roman"/>
                <a:cs typeface="Times New Roman" pitchFamily="18" charset="0"/>
              </a:rPr>
              <a:t>обучение </a:t>
            </a:r>
            <a:r>
              <a:rPr lang="ru-RU" dirty="0">
                <a:latin typeface="Times New Roman" pitchFamily="18" charset="0"/>
                <a:ea typeface="Times New Roman"/>
                <a:cs typeface="Times New Roman" pitchFamily="18" charset="0"/>
              </a:rPr>
              <a:t>учащихся </a:t>
            </a:r>
            <a:r>
              <a:rPr lang="ru-RU" dirty="0" smtClean="0">
                <a:latin typeface="Times New Roman" pitchFamily="18" charset="0"/>
                <a:ea typeface="Times New Roman"/>
                <a:cs typeface="Times New Roman" pitchFamily="18" charset="0"/>
              </a:rPr>
              <a:t>конкретной ОО </a:t>
            </a:r>
            <a:r>
              <a:rPr lang="ru-RU" dirty="0">
                <a:latin typeface="Times New Roman" pitchFamily="18" charset="0"/>
                <a:ea typeface="Times New Roman"/>
                <a:cs typeface="Times New Roman" pitchFamily="18" charset="0"/>
              </a:rPr>
              <a:t>осуществляется за счет целенаправленного и организованного привлечения и использования образовательных ресурсов иных образовательных учреждений и организаций</a:t>
            </a:r>
            <a:br>
              <a:rPr lang="ru-RU" dirty="0">
                <a:latin typeface="Times New Roman" pitchFamily="18" charset="0"/>
                <a:ea typeface="Times New Roman"/>
                <a:cs typeface="Times New Roman" pitchFamily="18" charset="0"/>
              </a:rPr>
            </a:br>
            <a:r>
              <a:rPr lang="ru-RU" dirty="0">
                <a:latin typeface="Times New Roman" pitchFamily="18" charset="0"/>
                <a:ea typeface="Times New Roman"/>
                <a:cs typeface="Times New Roman" pitchFamily="18" charset="0"/>
              </a:rPr>
              <a:t/>
            </a:r>
            <a:br>
              <a:rPr lang="ru-RU" dirty="0">
                <a:latin typeface="Times New Roman" pitchFamily="18" charset="0"/>
                <a:ea typeface="Times New Roman"/>
                <a:cs typeface="Times New Roman" pitchFamily="18" charset="0"/>
              </a:rPr>
            </a:br>
            <a:r>
              <a:rPr lang="ru-RU" b="1" dirty="0" smtClean="0">
                <a:solidFill>
                  <a:srgbClr val="FF0000"/>
                </a:solidFill>
                <a:latin typeface="Times New Roman" pitchFamily="18" charset="0"/>
                <a:ea typeface="Times New Roman"/>
                <a:cs typeface="Times New Roman" pitchFamily="18" charset="0"/>
              </a:rPr>
              <a:t>Информационно-предметная среда </a:t>
            </a:r>
            <a:r>
              <a:rPr lang="ru-RU" dirty="0" smtClean="0">
                <a:latin typeface="Times New Roman" pitchFamily="18" charset="0"/>
                <a:ea typeface="Times New Roman"/>
                <a:cs typeface="Times New Roman" pitchFamily="18" charset="0"/>
              </a:rPr>
              <a:t>включает </a:t>
            </a:r>
            <a:r>
              <a:rPr lang="ru-RU" dirty="0">
                <a:latin typeface="Times New Roman" pitchFamily="18" charset="0"/>
                <a:ea typeface="Times New Roman"/>
                <a:cs typeface="Times New Roman" pitchFamily="18" charset="0"/>
              </a:rPr>
              <a:t>совокупность программно-аппаратных средств и систем, компьютерных информационных (локальных, глобальной) сетей и каналов связи, организационно-методических элементов системы образования и прикладной информации об определенной (определенных) предметной области (предметных областях</a:t>
            </a:r>
            <a:r>
              <a:rPr lang="ru-RU" dirty="0" smtClean="0">
                <a:latin typeface="Times New Roman" pitchFamily="18" charset="0"/>
                <a:ea typeface="Times New Roman"/>
                <a:cs typeface="Times New Roman" pitchFamily="18" charset="0"/>
              </a:rPr>
              <a:t>)</a:t>
            </a:r>
            <a:r>
              <a:rPr lang="ru-RU" dirty="0">
                <a:latin typeface="Times New Roman" pitchFamily="18" charset="0"/>
                <a:ea typeface="Times New Roman"/>
                <a:cs typeface="Times New Roman" pitchFamily="18" charset="0"/>
              </a:rPr>
              <a:t/>
            </a:r>
            <a:br>
              <a:rPr lang="ru-RU" dirty="0">
                <a:latin typeface="Times New Roman" pitchFamily="18" charset="0"/>
                <a:ea typeface="Times New Roman"/>
                <a:cs typeface="Times New Roman" pitchFamily="18" charset="0"/>
              </a:rPr>
            </a:br>
            <a:r>
              <a:rPr lang="ru-RU" dirty="0">
                <a:latin typeface="Times New Roman" pitchFamily="18" charset="0"/>
                <a:ea typeface="Times New Roman"/>
                <a:cs typeface="Times New Roman" pitchFamily="18" charset="0"/>
              </a:rPr>
              <a:t/>
            </a:r>
            <a:br>
              <a:rPr lang="ru-RU" dirty="0">
                <a:latin typeface="Times New Roman" pitchFamily="18" charset="0"/>
                <a:ea typeface="Times New Roman"/>
                <a:cs typeface="Times New Roman" pitchFamily="18" charset="0"/>
              </a:rPr>
            </a:br>
            <a:r>
              <a:rPr lang="ru-RU" b="1" dirty="0">
                <a:solidFill>
                  <a:srgbClr val="FF0000"/>
                </a:solidFill>
                <a:latin typeface="Times New Roman" pitchFamily="18" charset="0"/>
                <a:ea typeface="Times New Roman"/>
                <a:cs typeface="Times New Roman" pitchFamily="18" charset="0"/>
              </a:rPr>
              <a:t>Сетевое обучение и </a:t>
            </a:r>
            <a:r>
              <a:rPr lang="ru-RU" b="1" dirty="0" smtClean="0">
                <a:solidFill>
                  <a:srgbClr val="FF0000"/>
                </a:solidFill>
                <a:latin typeface="Times New Roman" pitchFamily="18" charset="0"/>
                <a:ea typeface="Times New Roman"/>
                <a:cs typeface="Times New Roman" pitchFamily="18" charset="0"/>
              </a:rPr>
              <a:t>кейс-технологи - </a:t>
            </a:r>
            <a:r>
              <a:rPr lang="ru-RU" dirty="0" smtClean="0">
                <a:latin typeface="Times New Roman" pitchFamily="18" charset="0"/>
                <a:ea typeface="Times New Roman"/>
                <a:cs typeface="Times New Roman" pitchFamily="18" charset="0"/>
              </a:rPr>
              <a:t>модель основана на самостоятельном изучении обучающимися специального набора </a:t>
            </a:r>
            <a:r>
              <a:rPr lang="ru-RU" dirty="0" err="1" smtClean="0">
                <a:latin typeface="Times New Roman" pitchFamily="18" charset="0"/>
                <a:ea typeface="Times New Roman"/>
                <a:cs typeface="Times New Roman" pitchFamily="18" charset="0"/>
              </a:rPr>
              <a:t>учебо</a:t>
            </a:r>
            <a:r>
              <a:rPr lang="ru-RU" dirty="0" smtClean="0">
                <a:latin typeface="Times New Roman" pitchFamily="18" charset="0"/>
                <a:ea typeface="Times New Roman"/>
                <a:cs typeface="Times New Roman" pitchFamily="18" charset="0"/>
              </a:rPr>
              <a:t>-методического материала (кейса), при этом все учебно-методические материалы связаны друг с другом в единое целое</a:t>
            </a:r>
          </a:p>
          <a:p>
            <a:pPr marL="0" indent="0">
              <a:lnSpc>
                <a:spcPct val="115000"/>
              </a:lnSpc>
              <a:spcAft>
                <a:spcPts val="1200"/>
              </a:spcAft>
              <a:buNone/>
            </a:pPr>
            <a:r>
              <a:rPr lang="ru-RU" b="1" dirty="0" smtClean="0">
                <a:solidFill>
                  <a:srgbClr val="FF0000"/>
                </a:solidFill>
                <a:latin typeface="Times New Roman" pitchFamily="18" charset="0"/>
                <a:ea typeface="Times New Roman"/>
                <a:cs typeface="Times New Roman" pitchFamily="18" charset="0"/>
              </a:rPr>
              <a:t>Дистанционное </a:t>
            </a:r>
            <a:r>
              <a:rPr lang="ru-RU" b="1" dirty="0">
                <a:solidFill>
                  <a:srgbClr val="FF0000"/>
                </a:solidFill>
                <a:latin typeface="Times New Roman" pitchFamily="18" charset="0"/>
                <a:ea typeface="Times New Roman"/>
                <a:cs typeface="Times New Roman" pitchFamily="18" charset="0"/>
              </a:rPr>
              <a:t>обучение на базе интерактивного телевидения (</a:t>
            </a:r>
            <a:r>
              <a:rPr lang="ru-RU" b="1" dirty="0" err="1">
                <a:solidFill>
                  <a:srgbClr val="FF0000"/>
                </a:solidFill>
                <a:latin typeface="Times New Roman" pitchFamily="18" charset="0"/>
                <a:ea typeface="Times New Roman"/>
                <a:cs typeface="Times New Roman" pitchFamily="18" charset="0"/>
              </a:rPr>
              <a:t>Two-way</a:t>
            </a:r>
            <a:r>
              <a:rPr lang="ru-RU" b="1" dirty="0">
                <a:solidFill>
                  <a:srgbClr val="FF0000"/>
                </a:solidFill>
                <a:latin typeface="Times New Roman" pitchFamily="18" charset="0"/>
                <a:ea typeface="Times New Roman"/>
                <a:cs typeface="Times New Roman" pitchFamily="18" charset="0"/>
              </a:rPr>
              <a:t> TV </a:t>
            </a:r>
            <a:r>
              <a:rPr lang="ru-RU" b="1" dirty="0" smtClean="0">
                <a:solidFill>
                  <a:srgbClr val="FF0000"/>
                </a:solidFill>
                <a:latin typeface="Times New Roman" pitchFamily="18" charset="0"/>
                <a:ea typeface="Times New Roman"/>
                <a:cs typeface="Times New Roman" pitchFamily="18" charset="0"/>
              </a:rPr>
              <a:t>) или </a:t>
            </a:r>
            <a:r>
              <a:rPr lang="ru-RU" b="1" dirty="0">
                <a:solidFill>
                  <a:srgbClr val="FF0000"/>
                </a:solidFill>
                <a:latin typeface="Times New Roman" pitchFamily="18" charset="0"/>
                <a:ea typeface="Times New Roman"/>
                <a:cs typeface="Times New Roman" pitchFamily="18" charset="0"/>
              </a:rPr>
              <a:t>компьютерных </a:t>
            </a:r>
            <a:r>
              <a:rPr lang="ru-RU" b="1" dirty="0" smtClean="0">
                <a:solidFill>
                  <a:srgbClr val="FF0000"/>
                </a:solidFill>
                <a:latin typeface="Times New Roman" pitchFamily="18" charset="0"/>
                <a:ea typeface="Times New Roman"/>
                <a:cs typeface="Times New Roman" pitchFamily="18" charset="0"/>
              </a:rPr>
              <a:t>видеоконференций </a:t>
            </a:r>
            <a:r>
              <a:rPr lang="ru-RU" dirty="0" smtClean="0">
                <a:latin typeface="Times New Roman" pitchFamily="18" charset="0"/>
                <a:ea typeface="Times New Roman"/>
                <a:cs typeface="Times New Roman" pitchFamily="18" charset="0"/>
              </a:rPr>
              <a:t>- интерактивное </a:t>
            </a:r>
            <a:r>
              <a:rPr lang="ru-RU" dirty="0">
                <a:latin typeface="Times New Roman" pitchFamily="18" charset="0"/>
                <a:ea typeface="Times New Roman"/>
                <a:cs typeface="Times New Roman" pitchFamily="18" charset="0"/>
              </a:rPr>
              <a:t>ТВ подразумевает множество удобных опций, таких как возможность выбора телепередачи и времени начала ее воспроизведения, запись программы, перемотка, постановка на паузу и многое </a:t>
            </a:r>
            <a:r>
              <a:rPr lang="ru-RU" dirty="0" smtClean="0">
                <a:latin typeface="Times New Roman" pitchFamily="18" charset="0"/>
                <a:ea typeface="Times New Roman"/>
                <a:cs typeface="Times New Roman" pitchFamily="18" charset="0"/>
              </a:rPr>
              <a:t>другое</a:t>
            </a:r>
          </a:p>
          <a:p>
            <a:pPr marL="0" indent="0">
              <a:lnSpc>
                <a:spcPct val="115000"/>
              </a:lnSpc>
              <a:spcAft>
                <a:spcPts val="1200"/>
              </a:spcAft>
              <a:buNone/>
            </a:pPr>
            <a:r>
              <a:rPr lang="ru-RU" dirty="0">
                <a:latin typeface="Times New Roman" pitchFamily="18" charset="0"/>
                <a:ea typeface="Times New Roman"/>
                <a:cs typeface="Times New Roman" pitchFamily="18" charset="0"/>
              </a:rPr>
              <a:t/>
            </a:r>
            <a:br>
              <a:rPr lang="ru-RU" dirty="0">
                <a:latin typeface="Times New Roman" pitchFamily="18" charset="0"/>
                <a:ea typeface="Times New Roman"/>
                <a:cs typeface="Times New Roman" pitchFamily="18" charset="0"/>
              </a:rPr>
            </a:br>
            <a:r>
              <a:rPr lang="ru-RU" b="1" dirty="0">
                <a:solidFill>
                  <a:srgbClr val="FF0000"/>
                </a:solidFill>
                <a:latin typeface="Times New Roman" pitchFamily="18" charset="0"/>
                <a:ea typeface="Times New Roman"/>
                <a:cs typeface="Times New Roman" pitchFamily="18" charset="0"/>
              </a:rPr>
              <a:t>Интеграция очных и дистанционных форм </a:t>
            </a:r>
            <a:r>
              <a:rPr lang="ru-RU" b="1" dirty="0" smtClean="0">
                <a:solidFill>
                  <a:srgbClr val="FF0000"/>
                </a:solidFill>
                <a:latin typeface="Times New Roman" pitchFamily="18" charset="0"/>
                <a:ea typeface="Times New Roman"/>
                <a:cs typeface="Times New Roman" pitchFamily="18" charset="0"/>
              </a:rPr>
              <a:t>обучения</a:t>
            </a:r>
            <a:endParaRPr lang="ru-RU" sz="2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906915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a:solidFill>
                  <a:srgbClr val="FF0000"/>
                </a:solidFill>
                <a:latin typeface="Times New Roman" pitchFamily="18" charset="0"/>
                <a:ea typeface="Times New Roman"/>
                <a:cs typeface="Times New Roman" pitchFamily="18" charset="0"/>
              </a:rPr>
              <a:t>Дистанционное обучение </a:t>
            </a:r>
            <a:r>
              <a:rPr lang="ru-RU" sz="3200" b="1" dirty="0" smtClean="0">
                <a:solidFill>
                  <a:srgbClr val="FF0000"/>
                </a:solidFill>
                <a:latin typeface="Times New Roman" pitchFamily="18" charset="0"/>
                <a:ea typeface="Times New Roman"/>
                <a:cs typeface="Times New Roman" pitchFamily="18" charset="0"/>
              </a:rPr>
              <a:t>- самостоятельная система, одна </a:t>
            </a:r>
            <a:r>
              <a:rPr lang="ru-RU" sz="3200" b="1" dirty="0">
                <a:solidFill>
                  <a:srgbClr val="FF0000"/>
                </a:solidFill>
                <a:latin typeface="Times New Roman" pitchFamily="18" charset="0"/>
                <a:ea typeface="Times New Roman"/>
                <a:cs typeface="Times New Roman" pitchFamily="18" charset="0"/>
              </a:rPr>
              <a:t>из форм </a:t>
            </a:r>
            <a:r>
              <a:rPr lang="ru-RU" sz="3200" b="1" dirty="0" smtClean="0">
                <a:solidFill>
                  <a:srgbClr val="FF0000"/>
                </a:solidFill>
                <a:latin typeface="Times New Roman" pitchFamily="18" charset="0"/>
                <a:ea typeface="Times New Roman"/>
                <a:cs typeface="Times New Roman" pitchFamily="18" charset="0"/>
              </a:rPr>
              <a:t>обучения</a:t>
            </a:r>
            <a:endParaRPr lang="ru-RU" sz="32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412776"/>
            <a:ext cx="8229600" cy="4713387"/>
          </a:xfrm>
        </p:spPr>
        <p:txBody>
          <a:bodyPr>
            <a:normAutofit/>
          </a:bodyPr>
          <a:lstStyle/>
          <a:p>
            <a:pPr marL="0" indent="0" algn="just">
              <a:lnSpc>
                <a:spcPct val="115000"/>
              </a:lnSpc>
              <a:spcAft>
                <a:spcPts val="1200"/>
              </a:spcAft>
              <a:buNone/>
            </a:pPr>
            <a:r>
              <a:rPr lang="ru-RU" dirty="0">
                <a:latin typeface="Times New Roman" pitchFamily="18" charset="0"/>
                <a:ea typeface="Times New Roman"/>
                <a:cs typeface="Times New Roman" pitchFamily="18" charset="0"/>
              </a:rPr>
              <a:t>Д</a:t>
            </a:r>
            <a:r>
              <a:rPr lang="ru-RU" dirty="0" smtClean="0">
                <a:latin typeface="Times New Roman" pitchFamily="18" charset="0"/>
                <a:ea typeface="Times New Roman"/>
                <a:cs typeface="Times New Roman" pitchFamily="18" charset="0"/>
              </a:rPr>
              <a:t>ля </a:t>
            </a:r>
            <a:r>
              <a:rPr lang="ru-RU" dirty="0">
                <a:latin typeface="Times New Roman" pitchFamily="18" charset="0"/>
                <a:ea typeface="Times New Roman"/>
                <a:cs typeface="Times New Roman" pitchFamily="18" charset="0"/>
              </a:rPr>
              <a:t>каких целей </a:t>
            </a:r>
            <a:r>
              <a:rPr lang="ru-RU" dirty="0" smtClean="0">
                <a:latin typeface="Times New Roman" pitchFamily="18" charset="0"/>
                <a:ea typeface="Times New Roman"/>
                <a:cs typeface="Times New Roman" pitchFamily="18" charset="0"/>
              </a:rPr>
              <a:t>наиболее приемлема модель и </a:t>
            </a:r>
            <a:r>
              <a:rPr lang="ru-RU" dirty="0">
                <a:latin typeface="Times New Roman" pitchFamily="18" charset="0"/>
                <a:ea typeface="Times New Roman"/>
                <a:cs typeface="Times New Roman" pitchFamily="18" charset="0"/>
              </a:rPr>
              <a:t>при каких </a:t>
            </a:r>
            <a:r>
              <a:rPr lang="ru-RU" dirty="0" smtClean="0">
                <a:latin typeface="Times New Roman" pitchFamily="18" charset="0"/>
                <a:ea typeface="Times New Roman"/>
                <a:cs typeface="Times New Roman" pitchFamily="18" charset="0"/>
              </a:rPr>
              <a:t>условиях?</a:t>
            </a:r>
          </a:p>
          <a:p>
            <a:pPr marL="0" indent="0" algn="just">
              <a:lnSpc>
                <a:spcPct val="115000"/>
              </a:lnSpc>
              <a:spcAft>
                <a:spcPts val="1200"/>
              </a:spcAft>
              <a:buNone/>
            </a:pPr>
            <a:r>
              <a:rPr lang="ru-RU" dirty="0">
                <a:latin typeface="Times New Roman" pitchFamily="18" charset="0"/>
                <a:ea typeface="Times New Roman"/>
                <a:cs typeface="Times New Roman" pitchFamily="18" charset="0"/>
              </a:rPr>
              <a:t>К</a:t>
            </a:r>
            <a:r>
              <a:rPr lang="ru-RU" dirty="0" smtClean="0">
                <a:latin typeface="Times New Roman" pitchFamily="18" charset="0"/>
                <a:ea typeface="Times New Roman"/>
                <a:cs typeface="Times New Roman" pitchFamily="18" charset="0"/>
              </a:rPr>
              <a:t>акова </a:t>
            </a:r>
            <a:r>
              <a:rPr lang="ru-RU" dirty="0">
                <a:latin typeface="Times New Roman" pitchFamily="18" charset="0"/>
                <a:ea typeface="Times New Roman"/>
                <a:cs typeface="Times New Roman" pitchFamily="18" charset="0"/>
              </a:rPr>
              <a:t>специфика компонентов </a:t>
            </a:r>
            <a:r>
              <a:rPr lang="ru-RU" dirty="0" smtClean="0">
                <a:latin typeface="Times New Roman" pitchFamily="18" charset="0"/>
                <a:ea typeface="Times New Roman"/>
                <a:cs typeface="Times New Roman" pitchFamily="18" charset="0"/>
              </a:rPr>
              <a:t>каждой модели:</a:t>
            </a:r>
          </a:p>
          <a:p>
            <a:pPr marL="0" indent="0" algn="just">
              <a:lnSpc>
                <a:spcPct val="115000"/>
              </a:lnSpc>
              <a:spcAft>
                <a:spcPts val="1200"/>
              </a:spcAft>
              <a:buNone/>
            </a:pPr>
            <a:r>
              <a:rPr lang="ru-RU" dirty="0" smtClean="0">
                <a:latin typeface="Times New Roman" pitchFamily="18" charset="0"/>
                <a:ea typeface="Times New Roman"/>
                <a:cs typeface="Times New Roman" pitchFamily="18" charset="0"/>
              </a:rPr>
              <a:t>влияние на </a:t>
            </a:r>
            <a:r>
              <a:rPr lang="ru-RU" dirty="0">
                <a:latin typeface="Times New Roman" pitchFamily="18" charset="0"/>
                <a:ea typeface="Times New Roman"/>
                <a:cs typeface="Times New Roman" pitchFamily="18" charset="0"/>
              </a:rPr>
              <a:t>организацию учебного процесса, отбор содержания, методов, организационных форм и средств </a:t>
            </a:r>
            <a:r>
              <a:rPr lang="ru-RU" dirty="0" smtClean="0">
                <a:latin typeface="Times New Roman" pitchFamily="18" charset="0"/>
                <a:ea typeface="Times New Roman"/>
                <a:cs typeface="Times New Roman" pitchFamily="18" charset="0"/>
              </a:rPr>
              <a:t>обучения</a:t>
            </a:r>
            <a:endParaRPr lang="ru-RU" sz="2400" dirty="0">
              <a:latin typeface="Times New Roman" pitchFamily="18" charset="0"/>
              <a:ea typeface="Calibri"/>
              <a:cs typeface="Times New Roman" pitchFamily="18" charset="0"/>
            </a:endParaRPr>
          </a:p>
          <a:p>
            <a:pPr marL="0" indent="0">
              <a:buNone/>
            </a:pPr>
            <a:endParaRPr lang="ru-RU" dirty="0"/>
          </a:p>
        </p:txBody>
      </p:sp>
    </p:spTree>
    <p:extLst>
      <p:ext uri="{BB962C8B-B14F-4D97-AF65-F5344CB8AC3E}">
        <p14:creationId xmlns:p14="http://schemas.microsoft.com/office/powerpoint/2010/main" xmlns="" val="274577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Три категории технологий дистанционного </a:t>
            </a:r>
            <a:r>
              <a:rPr lang="ru-RU" b="1" dirty="0">
                <a:solidFill>
                  <a:srgbClr val="FF0000"/>
                </a:solidFill>
                <a:latin typeface="Times New Roman" pitchFamily="18" charset="0"/>
                <a:cs typeface="Times New Roman" pitchFamily="18" charset="0"/>
              </a:rPr>
              <a:t>образования </a:t>
            </a:r>
          </a:p>
        </p:txBody>
      </p:sp>
      <p:sp>
        <p:nvSpPr>
          <p:cNvPr id="3" name="Объект 2"/>
          <p:cNvSpPr>
            <a:spLocks noGrp="1"/>
          </p:cNvSpPr>
          <p:nvPr>
            <p:ph idx="1"/>
          </p:nvPr>
        </p:nvSpPr>
        <p:spPr>
          <a:xfrm>
            <a:off x="251520" y="1556792"/>
            <a:ext cx="8784976" cy="4525963"/>
          </a:xfrm>
        </p:spPr>
        <p:txBody>
          <a:bodyPr>
            <a:normAutofit/>
          </a:bodyPr>
          <a:lstStyle/>
          <a:p>
            <a:r>
              <a:rPr lang="ru-RU" sz="2800" dirty="0" err="1">
                <a:solidFill>
                  <a:srgbClr val="000000"/>
                </a:solidFill>
                <a:latin typeface="Times New Roman" pitchFamily="18" charset="0"/>
                <a:cs typeface="Times New Roman" pitchFamily="18" charset="0"/>
              </a:rPr>
              <a:t>Н</a:t>
            </a:r>
            <a:r>
              <a:rPr lang="ru-RU" sz="2800" dirty="0" err="1" smtClean="0">
                <a:solidFill>
                  <a:srgbClr val="000000"/>
                </a:solidFill>
                <a:latin typeface="Times New Roman" pitchFamily="18" charset="0"/>
                <a:cs typeface="Times New Roman" pitchFamily="18" charset="0"/>
              </a:rPr>
              <a:t>еинтерактивные</a:t>
            </a:r>
            <a:r>
              <a:rPr lang="ru-RU" sz="2800" dirty="0" smtClean="0">
                <a:solidFill>
                  <a:srgbClr val="000000"/>
                </a:solidFill>
                <a:latin typeface="Times New Roman" pitchFamily="18" charset="0"/>
                <a:cs typeface="Times New Roman" pitchFamily="18" charset="0"/>
              </a:rPr>
              <a:t> </a:t>
            </a:r>
            <a:r>
              <a:rPr lang="ru-RU" sz="2800" dirty="0">
                <a:solidFill>
                  <a:srgbClr val="000000"/>
                </a:solidFill>
                <a:latin typeface="Times New Roman" pitchFamily="18" charset="0"/>
                <a:cs typeface="Times New Roman" pitchFamily="18" charset="0"/>
              </a:rPr>
              <a:t>(печатные материалы, </a:t>
            </a:r>
            <a:r>
              <a:rPr lang="ru-RU" sz="2800" dirty="0" smtClean="0">
                <a:solidFill>
                  <a:srgbClr val="000000"/>
                </a:solidFill>
                <a:latin typeface="Times New Roman" pitchFamily="18" charset="0"/>
                <a:cs typeface="Times New Roman" pitchFamily="18" charset="0"/>
              </a:rPr>
              <a:t>аудио-, видео-носители)</a:t>
            </a:r>
            <a:endParaRPr lang="ru-RU" sz="2800" dirty="0">
              <a:solidFill>
                <a:srgbClr val="000000"/>
              </a:solidFill>
              <a:latin typeface="Times New Roman" pitchFamily="18" charset="0"/>
              <a:cs typeface="Times New Roman" pitchFamily="18" charset="0"/>
            </a:endParaRPr>
          </a:p>
          <a:p>
            <a:r>
              <a:rPr lang="ru-RU" sz="2800" dirty="0">
                <a:solidFill>
                  <a:srgbClr val="000000"/>
                </a:solidFill>
                <a:latin typeface="Times New Roman" pitchFamily="18" charset="0"/>
                <a:cs typeface="Times New Roman" pitchFamily="18" charset="0"/>
              </a:rPr>
              <a:t>С</a:t>
            </a:r>
            <a:r>
              <a:rPr lang="ru-RU" sz="2800" dirty="0" smtClean="0">
                <a:solidFill>
                  <a:srgbClr val="000000"/>
                </a:solidFill>
                <a:latin typeface="Times New Roman" pitchFamily="18" charset="0"/>
                <a:cs typeface="Times New Roman" pitchFamily="18" charset="0"/>
              </a:rPr>
              <a:t>редства </a:t>
            </a:r>
            <a:r>
              <a:rPr lang="ru-RU" sz="2800" dirty="0">
                <a:solidFill>
                  <a:srgbClr val="000000"/>
                </a:solidFill>
                <a:latin typeface="Times New Roman" pitchFamily="18" charset="0"/>
                <a:cs typeface="Times New Roman" pitchFamily="18" charset="0"/>
              </a:rPr>
              <a:t>компьютерного обучения (электронные учебники, компьютерное тестирование и контроль знаний, новейшие средства мультимедиа</a:t>
            </a:r>
            <a:r>
              <a:rPr lang="ru-RU" sz="2800" dirty="0" smtClean="0">
                <a:solidFill>
                  <a:srgbClr val="000000"/>
                </a:solidFill>
                <a:latin typeface="Times New Roman" pitchFamily="18" charset="0"/>
                <a:cs typeface="Times New Roman" pitchFamily="18" charset="0"/>
              </a:rPr>
              <a:t>)</a:t>
            </a:r>
            <a:endParaRPr lang="ru-RU" sz="2800" dirty="0">
              <a:solidFill>
                <a:srgbClr val="000000"/>
              </a:solidFill>
              <a:latin typeface="Times New Roman" pitchFamily="18" charset="0"/>
              <a:cs typeface="Times New Roman" pitchFamily="18" charset="0"/>
            </a:endParaRPr>
          </a:p>
          <a:p>
            <a:r>
              <a:rPr lang="ru-RU" sz="2800" dirty="0">
                <a:solidFill>
                  <a:srgbClr val="000000"/>
                </a:solidFill>
                <a:latin typeface="Times New Roman" pitchFamily="18" charset="0"/>
                <a:cs typeface="Times New Roman" pitchFamily="18" charset="0"/>
              </a:rPr>
              <a:t>В</a:t>
            </a:r>
            <a:r>
              <a:rPr lang="ru-RU" sz="2800" dirty="0" smtClean="0">
                <a:solidFill>
                  <a:srgbClr val="000000"/>
                </a:solidFill>
                <a:latin typeface="Times New Roman" pitchFamily="18" charset="0"/>
                <a:cs typeface="Times New Roman" pitchFamily="18" charset="0"/>
              </a:rPr>
              <a:t>идеоконференции </a:t>
            </a:r>
            <a:r>
              <a:rPr lang="ru-RU" sz="2800" dirty="0">
                <a:solidFill>
                  <a:srgbClr val="000000"/>
                </a:solidFill>
                <a:latin typeface="Times New Roman" pitchFamily="18" charset="0"/>
                <a:cs typeface="Times New Roman" pitchFamily="18" charset="0"/>
              </a:rPr>
              <a:t>- развитые средства телекоммуникации по аудиоканалам, видеоканалам и компьютерным </a:t>
            </a:r>
            <a:r>
              <a:rPr lang="ru-RU" sz="2800" dirty="0" smtClean="0">
                <a:solidFill>
                  <a:srgbClr val="000000"/>
                </a:solidFill>
                <a:latin typeface="Times New Roman" pitchFamily="18" charset="0"/>
                <a:cs typeface="Times New Roman" pitchFamily="18" charset="0"/>
              </a:rPr>
              <a:t>сетям</a:t>
            </a:r>
            <a:endParaRPr lang="ru-RU" sz="2800" dirty="0">
              <a:solidFill>
                <a:srgbClr val="00000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349139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15000"/>
              </a:lnSpc>
              <a:spcAft>
                <a:spcPts val="1200"/>
              </a:spcAft>
            </a:pPr>
            <a:r>
              <a:rPr lang="ru-RU" sz="2800" b="1" dirty="0">
                <a:solidFill>
                  <a:srgbClr val="FF0000"/>
                </a:solidFill>
                <a:latin typeface="Times New Roman" pitchFamily="18" charset="0"/>
                <a:ea typeface="Times New Roman"/>
                <a:cs typeface="Times New Roman" pitchFamily="18" charset="0"/>
              </a:rPr>
              <a:t>Интеграция очных и дистанционных форм </a:t>
            </a:r>
            <a:r>
              <a:rPr lang="ru-RU" sz="2800" b="1" dirty="0" smtClean="0">
                <a:solidFill>
                  <a:srgbClr val="FF0000"/>
                </a:solidFill>
                <a:latin typeface="Times New Roman" pitchFamily="18" charset="0"/>
                <a:ea typeface="Times New Roman"/>
                <a:cs typeface="Times New Roman" pitchFamily="18" charset="0"/>
              </a:rPr>
              <a:t>обучения</a:t>
            </a:r>
            <a:endParaRPr lang="ru-RU" sz="28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556792"/>
            <a:ext cx="8928992" cy="5301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8608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FF0000"/>
                </a:solidFill>
                <a:latin typeface="Times New Roman" pitchFamily="18" charset="0"/>
                <a:ea typeface="Times New Roman"/>
                <a:cs typeface="Times New Roman" pitchFamily="18" charset="0"/>
              </a:rPr>
              <a:t>Модель сетевого обучения и кейс-технологий </a:t>
            </a:r>
            <a:endParaRPr lang="ru-RU"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84784"/>
            <a:ext cx="8964487" cy="5373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474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fontScale="90000"/>
          </a:bodyPr>
          <a:lstStyle/>
          <a:p>
            <a:r>
              <a:rPr lang="ru-RU" sz="1800" b="1" dirty="0" smtClean="0">
                <a:solidFill>
                  <a:srgbClr val="FF0000"/>
                </a:solidFill>
                <a:latin typeface="Times New Roman" pitchFamily="18" charset="0"/>
                <a:cs typeface="Times New Roman" pitchFamily="18" charset="0"/>
              </a:rPr>
              <a:t/>
            </a:r>
            <a:br>
              <a:rPr lang="ru-RU" sz="1800" b="1" dirty="0" smtClean="0">
                <a:solidFill>
                  <a:srgbClr val="FF0000"/>
                </a:solidFill>
                <a:latin typeface="Times New Roman" pitchFamily="18" charset="0"/>
                <a:cs typeface="Times New Roman" pitchFamily="18" charset="0"/>
              </a:rPr>
            </a:br>
            <a:r>
              <a:rPr lang="ru-RU" sz="1800" b="1" dirty="0">
                <a:solidFill>
                  <a:srgbClr val="FF0000"/>
                </a:solidFill>
                <a:latin typeface="Times New Roman" pitchFamily="18" charset="0"/>
                <a:cs typeface="Times New Roman" pitchFamily="18" charset="0"/>
              </a:rPr>
              <a:t/>
            </a:r>
            <a:br>
              <a:rPr lang="ru-RU" sz="1800" b="1" dirty="0">
                <a:solidFill>
                  <a:srgbClr val="FF0000"/>
                </a:solidFill>
                <a:latin typeface="Times New Roman" pitchFamily="18" charset="0"/>
                <a:cs typeface="Times New Roman" pitchFamily="18" charset="0"/>
              </a:rPr>
            </a:br>
            <a:r>
              <a:rPr lang="ru-RU" sz="2200" b="1" dirty="0" smtClean="0">
                <a:solidFill>
                  <a:srgbClr val="FF0000"/>
                </a:solidFill>
                <a:latin typeface="Times New Roman" pitchFamily="18" charset="0"/>
                <a:cs typeface="Times New Roman" pitchFamily="18" charset="0"/>
              </a:rPr>
              <a:t>Дидактические </a:t>
            </a:r>
            <a:r>
              <a:rPr lang="ru-RU" sz="2200" b="1" dirty="0">
                <a:solidFill>
                  <a:srgbClr val="FF0000"/>
                </a:solidFill>
                <a:latin typeface="Times New Roman" pitchFamily="18" charset="0"/>
                <a:cs typeface="Times New Roman" pitchFamily="18" charset="0"/>
              </a:rPr>
              <a:t>функциональные блоки «кейса» </a:t>
            </a:r>
            <a:br>
              <a:rPr lang="ru-RU" sz="2200" b="1" dirty="0">
                <a:solidFill>
                  <a:srgbClr val="FF0000"/>
                </a:solidFill>
                <a:latin typeface="Times New Roman" pitchFamily="18" charset="0"/>
                <a:cs typeface="Times New Roman" pitchFamily="18" charset="0"/>
              </a:rPr>
            </a:br>
            <a:r>
              <a:rPr lang="ru-RU" sz="2200" b="1" dirty="0">
                <a:solidFill>
                  <a:srgbClr val="FF0000"/>
                </a:solidFill>
                <a:latin typeface="Times New Roman" pitchFamily="18" charset="0"/>
                <a:cs typeface="Times New Roman" pitchFamily="18" charset="0"/>
              </a:rPr>
              <a:t/>
            </a:r>
            <a:br>
              <a:rPr lang="ru-RU" sz="2200" b="1" dirty="0">
                <a:solidFill>
                  <a:srgbClr val="FF0000"/>
                </a:solidFill>
                <a:latin typeface="Times New Roman" pitchFamily="18" charset="0"/>
                <a:cs typeface="Times New Roman" pitchFamily="18" charset="0"/>
              </a:rPr>
            </a:br>
            <a:endParaRPr lang="ru-RU" sz="2200" dirty="0"/>
          </a:p>
        </p:txBody>
      </p:sp>
      <p:sp>
        <p:nvSpPr>
          <p:cNvPr id="3" name="Объект 2"/>
          <p:cNvSpPr>
            <a:spLocks noGrp="1"/>
          </p:cNvSpPr>
          <p:nvPr>
            <p:ph idx="1"/>
          </p:nvPr>
        </p:nvSpPr>
        <p:spPr>
          <a:xfrm>
            <a:off x="457200" y="908720"/>
            <a:ext cx="8229600" cy="5217443"/>
          </a:xfrm>
        </p:spPr>
        <p:txBody>
          <a:bodyPr/>
          <a:lstStyle/>
          <a:p>
            <a:pPr marL="0" indent="0">
              <a:buNone/>
            </a:pPr>
            <a:r>
              <a:rPr lang="ru-RU" dirty="0"/>
              <a:t>    </a:t>
            </a:r>
            <a:endParaRPr lang="ru-RU" dirty="0">
              <a:latin typeface="Times New Roman" pitchFamily="18" charset="0"/>
              <a:cs typeface="Times New Roman" pitchFamily="18" charset="0"/>
            </a:endParaRPr>
          </a:p>
          <a:p>
            <a:pPr marL="0" indent="0">
              <a:buNone/>
            </a:pPr>
            <a:endParaRPr lang="ru-RU" dirty="0"/>
          </a:p>
        </p:txBody>
      </p:sp>
      <p:sp>
        <p:nvSpPr>
          <p:cNvPr id="6" name="Прямоугольник 5"/>
          <p:cNvSpPr/>
          <p:nvPr/>
        </p:nvSpPr>
        <p:spPr>
          <a:xfrm>
            <a:off x="69092" y="624174"/>
            <a:ext cx="648072" cy="5829162"/>
          </a:xfrm>
          <a:prstGeom prst="rect">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ru-RU" b="1" dirty="0" smtClean="0">
                <a:solidFill>
                  <a:schemeClr val="tx1"/>
                </a:solidFill>
                <a:latin typeface="Times New Roman" pitchFamily="18" charset="0"/>
                <a:cs typeface="Times New Roman" pitchFamily="18" charset="0"/>
              </a:rPr>
              <a:t>Организационно-методический блок</a:t>
            </a:r>
            <a:endParaRPr lang="ru-RU" b="1" dirty="0">
              <a:solidFill>
                <a:schemeClr val="tx1"/>
              </a:solidFill>
              <a:latin typeface="Times New Roman" pitchFamily="18" charset="0"/>
              <a:cs typeface="Times New Roman" pitchFamily="18" charset="0"/>
            </a:endParaRPr>
          </a:p>
        </p:txBody>
      </p:sp>
      <p:sp>
        <p:nvSpPr>
          <p:cNvPr id="7" name="Выноска 1 (граница и черта) 6"/>
          <p:cNvSpPr/>
          <p:nvPr/>
        </p:nvSpPr>
        <p:spPr>
          <a:xfrm>
            <a:off x="1403648" y="764083"/>
            <a:ext cx="1800200" cy="396044"/>
          </a:xfrm>
          <a:prstGeom prst="accentBorderCallout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itchFamily="18" charset="0"/>
                <a:cs typeface="Times New Roman" pitchFamily="18" charset="0"/>
              </a:rPr>
              <a:t>Цель</a:t>
            </a:r>
            <a:endParaRPr lang="ru-RU" dirty="0">
              <a:latin typeface="Times New Roman" pitchFamily="18" charset="0"/>
              <a:cs typeface="Times New Roman" pitchFamily="18" charset="0"/>
            </a:endParaRPr>
          </a:p>
        </p:txBody>
      </p:sp>
      <p:sp>
        <p:nvSpPr>
          <p:cNvPr id="8" name="Выноска 1 (граница и черта) 7"/>
          <p:cNvSpPr/>
          <p:nvPr/>
        </p:nvSpPr>
        <p:spPr>
          <a:xfrm>
            <a:off x="1403648" y="1340768"/>
            <a:ext cx="1800200" cy="360040"/>
          </a:xfrm>
          <a:prstGeom prst="accentBorderCallout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itchFamily="18" charset="0"/>
                <a:cs typeface="Times New Roman" pitchFamily="18" charset="0"/>
              </a:rPr>
              <a:t>Задачи</a:t>
            </a:r>
            <a:endParaRPr lang="ru-RU" dirty="0">
              <a:latin typeface="Times New Roman" pitchFamily="18" charset="0"/>
              <a:cs typeface="Times New Roman" pitchFamily="18" charset="0"/>
            </a:endParaRPr>
          </a:p>
        </p:txBody>
      </p:sp>
      <p:sp>
        <p:nvSpPr>
          <p:cNvPr id="9" name="Выноска 1 (граница и черта) 8"/>
          <p:cNvSpPr/>
          <p:nvPr/>
        </p:nvSpPr>
        <p:spPr>
          <a:xfrm>
            <a:off x="1403648" y="1916832"/>
            <a:ext cx="2232248" cy="543762"/>
          </a:xfrm>
          <a:prstGeom prst="accentBorderCallout1">
            <a:avLst>
              <a:gd name="adj1" fmla="val 18750"/>
              <a:gd name="adj2" fmla="val -8333"/>
              <a:gd name="adj3" fmla="val 93009"/>
              <a:gd name="adj4" fmla="val -3023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latin typeface="Times New Roman" pitchFamily="18" charset="0"/>
                <a:cs typeface="Times New Roman" pitchFamily="18" charset="0"/>
              </a:rPr>
              <a:t>Формы отчетности и контроля</a:t>
            </a:r>
            <a:endParaRPr lang="ru-RU" dirty="0">
              <a:latin typeface="Times New Roman" pitchFamily="18" charset="0"/>
              <a:cs typeface="Times New Roman" pitchFamily="18" charset="0"/>
            </a:endParaRPr>
          </a:p>
        </p:txBody>
      </p:sp>
      <p:sp>
        <p:nvSpPr>
          <p:cNvPr id="10" name="Выноска 1 (граница и черта) 9"/>
          <p:cNvSpPr/>
          <p:nvPr/>
        </p:nvSpPr>
        <p:spPr>
          <a:xfrm>
            <a:off x="1403648" y="2636912"/>
            <a:ext cx="2448272" cy="1368152"/>
          </a:xfrm>
          <a:prstGeom prst="accentBorderCallout1">
            <a:avLst>
              <a:gd name="adj1" fmla="val 13731"/>
              <a:gd name="adj2" fmla="val -5092"/>
              <a:gd name="adj3" fmla="val 60651"/>
              <a:gd name="adj4" fmla="val -2798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rPr>
              <a:t>Порядок организации взаимодействия с преподавателем</a:t>
            </a:r>
          </a:p>
        </p:txBody>
      </p:sp>
      <p:sp>
        <p:nvSpPr>
          <p:cNvPr id="11" name="Выноска 1 (граница и черта) 10"/>
          <p:cNvSpPr/>
          <p:nvPr/>
        </p:nvSpPr>
        <p:spPr>
          <a:xfrm>
            <a:off x="1427634" y="4149080"/>
            <a:ext cx="2592288" cy="1440160"/>
          </a:xfrm>
          <a:prstGeom prst="accentBorderCallout1">
            <a:avLst>
              <a:gd name="adj1" fmla="val 17273"/>
              <a:gd name="adj2" fmla="val -6282"/>
              <a:gd name="adj3" fmla="val 53437"/>
              <a:gd name="adj4" fmla="val -2684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rPr>
              <a:t>Видеозапись (видеоконференция, мультимедийная презентация и т.п.) занятия</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19922" y="622286"/>
            <a:ext cx="5784676" cy="4246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3097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2000" b="1" dirty="0" smtClean="0">
                <a:solidFill>
                  <a:srgbClr val="FF0000"/>
                </a:solidFill>
                <a:latin typeface="Times New Roman" pitchFamily="18" charset="0"/>
                <a:cs typeface="Times New Roman" pitchFamily="18" charset="0"/>
              </a:rPr>
              <a:t/>
            </a:r>
            <a:br>
              <a:rPr lang="ru-RU" sz="2000" b="1" dirty="0" smtClean="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
            </a:r>
            <a:br>
              <a:rPr lang="ru-RU" sz="2000" b="1" dirty="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Дидактические </a:t>
            </a:r>
            <a:r>
              <a:rPr lang="ru-RU" sz="2000" b="1" dirty="0">
                <a:solidFill>
                  <a:srgbClr val="FF0000"/>
                </a:solidFill>
                <a:latin typeface="Times New Roman" pitchFamily="18" charset="0"/>
                <a:cs typeface="Times New Roman" pitchFamily="18" charset="0"/>
              </a:rPr>
              <a:t>функциональные блоки «кейса» </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
            </a:r>
            <a:br>
              <a:rPr lang="ru-RU" sz="2000" b="1" dirty="0">
                <a:solidFill>
                  <a:srgbClr val="FF0000"/>
                </a:solidFill>
                <a:latin typeface="Times New Roman" pitchFamily="18" charset="0"/>
                <a:cs typeface="Times New Roman" pitchFamily="18" charset="0"/>
              </a:rPr>
            </a:br>
            <a:endParaRPr lang="ru-RU" dirty="0"/>
          </a:p>
        </p:txBody>
      </p:sp>
      <p:sp>
        <p:nvSpPr>
          <p:cNvPr id="4" name="Прямоугольник 3"/>
          <p:cNvSpPr/>
          <p:nvPr/>
        </p:nvSpPr>
        <p:spPr>
          <a:xfrm>
            <a:off x="179512" y="836712"/>
            <a:ext cx="936104" cy="5184576"/>
          </a:xfrm>
          <a:prstGeom prst="rect">
            <a:avLst/>
          </a:prstGeom>
        </p:spPr>
        <p:style>
          <a:lnRef idx="1">
            <a:schemeClr val="accent2"/>
          </a:lnRef>
          <a:fillRef idx="2">
            <a:schemeClr val="accent2"/>
          </a:fillRef>
          <a:effectRef idx="1">
            <a:schemeClr val="accent2"/>
          </a:effectRef>
          <a:fontRef idx="minor">
            <a:schemeClr val="dk1"/>
          </a:fontRef>
        </p:style>
        <p:txBody>
          <a:bodyPr vert="wordArtVert" rtlCol="0" anchor="ctr"/>
          <a:lstStyle/>
          <a:p>
            <a:pPr algn="ctr"/>
            <a:r>
              <a:rPr lang="ru-RU" b="1" dirty="0">
                <a:latin typeface="Times New Roman" pitchFamily="18" charset="0"/>
                <a:cs typeface="Times New Roman" pitchFamily="18" charset="0"/>
              </a:rPr>
              <a:t>Информационно-методический блок</a:t>
            </a:r>
          </a:p>
        </p:txBody>
      </p:sp>
      <p:sp>
        <p:nvSpPr>
          <p:cNvPr id="5" name="Выноска 1 (граница и черта) 4"/>
          <p:cNvSpPr/>
          <p:nvPr/>
        </p:nvSpPr>
        <p:spPr>
          <a:xfrm>
            <a:off x="1763688" y="1124744"/>
            <a:ext cx="2448272" cy="648072"/>
          </a:xfrm>
          <a:prstGeom prst="accentBorderCallout1">
            <a:avLst>
              <a:gd name="adj1" fmla="val 18750"/>
              <a:gd name="adj2" fmla="val -8333"/>
              <a:gd name="adj3" fmla="val 84609"/>
              <a:gd name="adj4" fmla="val -2692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rPr>
              <a:t>Модули по учебным темам</a:t>
            </a:r>
          </a:p>
        </p:txBody>
      </p:sp>
      <p:sp>
        <p:nvSpPr>
          <p:cNvPr id="6" name="Выноска 1 (граница и черта) 5"/>
          <p:cNvSpPr/>
          <p:nvPr/>
        </p:nvSpPr>
        <p:spPr>
          <a:xfrm>
            <a:off x="1763688" y="1844824"/>
            <a:ext cx="2448272" cy="1728192"/>
          </a:xfrm>
          <a:prstGeom prst="accentBorderCallout1">
            <a:avLst>
              <a:gd name="adj1" fmla="val 18750"/>
              <a:gd name="adj2" fmla="val -8333"/>
              <a:gd name="adj3" fmla="val 49745"/>
              <a:gd name="adj4" fmla="val -2573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rPr>
              <a:t>Подробные инструкции по изучению материала и организации самостоятельной работы</a:t>
            </a:r>
          </a:p>
        </p:txBody>
      </p:sp>
      <p:sp>
        <p:nvSpPr>
          <p:cNvPr id="7" name="Выноска 1 (граница и черта) 6"/>
          <p:cNvSpPr/>
          <p:nvPr/>
        </p:nvSpPr>
        <p:spPr>
          <a:xfrm>
            <a:off x="1763688" y="3789040"/>
            <a:ext cx="2448272" cy="864096"/>
          </a:xfrm>
          <a:prstGeom prst="accentBorderCallout1">
            <a:avLst>
              <a:gd name="adj1" fmla="val 18750"/>
              <a:gd name="adj2" fmla="val -8333"/>
              <a:gd name="adj3" fmla="val 78046"/>
              <a:gd name="adj4" fmla="val -2617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hlinkClick r:id="rId2" action="ppaction://hlinkpres?slideindex=1&amp;slidetitle="/>
              </a:rPr>
              <a:t>Модули выполнены в среде гипермедиа</a:t>
            </a:r>
            <a:endParaRPr lang="ru-RU" dirty="0">
              <a:latin typeface="Times New Roman" pitchFamily="18" charset="0"/>
              <a:cs typeface="Times New Roman" pitchFamily="18" charset="0"/>
            </a:endParaRPr>
          </a:p>
        </p:txBody>
      </p:sp>
      <p:sp>
        <p:nvSpPr>
          <p:cNvPr id="8" name="Выноска 1 (граница и черта) 7"/>
          <p:cNvSpPr/>
          <p:nvPr/>
        </p:nvSpPr>
        <p:spPr>
          <a:xfrm>
            <a:off x="1763688" y="4869160"/>
            <a:ext cx="2448272" cy="576064"/>
          </a:xfrm>
          <a:prstGeom prst="accentBorderCallout1">
            <a:avLst>
              <a:gd name="adj1" fmla="val 18750"/>
              <a:gd name="adj2" fmla="val -8333"/>
              <a:gd name="adj3" fmla="val 88770"/>
              <a:gd name="adj4" fmla="val -2617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itchFamily="18" charset="0"/>
                <a:cs typeface="Times New Roman" pitchFamily="18" charset="0"/>
              </a:rPr>
              <a:t>Текстовые </a:t>
            </a:r>
            <a:r>
              <a:rPr lang="ru-RU" dirty="0" smtClean="0">
                <a:latin typeface="Times New Roman" pitchFamily="18" charset="0"/>
                <a:cs typeface="Times New Roman" pitchFamily="18" charset="0"/>
              </a:rPr>
              <a:t>файлы </a:t>
            </a:r>
            <a:endParaRPr lang="ru-RU"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692696"/>
            <a:ext cx="4896544" cy="3554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Прямоугольник 8"/>
          <p:cNvSpPr/>
          <p:nvPr/>
        </p:nvSpPr>
        <p:spPr>
          <a:xfrm>
            <a:off x="4487817" y="4247468"/>
            <a:ext cx="4572000" cy="2837700"/>
          </a:xfrm>
          <a:prstGeom prst="rect">
            <a:avLst/>
          </a:prstGeom>
        </p:spPr>
        <p:txBody>
          <a:bodyPr>
            <a:spAutoFit/>
          </a:bodyPr>
          <a:lstStyle/>
          <a:p>
            <a:pPr lvl="0">
              <a:spcBef>
                <a:spcPct val="20000"/>
              </a:spcBef>
            </a:pPr>
            <a:r>
              <a:rPr lang="ru-RU" sz="1400" dirty="0">
                <a:solidFill>
                  <a:prstClr val="black"/>
                </a:solidFill>
                <a:latin typeface="Times New Roman" pitchFamily="18" charset="0"/>
                <a:cs typeface="Times New Roman" pitchFamily="18" charset="0"/>
              </a:rPr>
              <a:t>Единое окно доступа к образовательным ресурсам</a:t>
            </a:r>
          </a:p>
          <a:p>
            <a:pPr lvl="0">
              <a:spcBef>
                <a:spcPct val="20000"/>
              </a:spcBef>
            </a:pPr>
            <a:r>
              <a:rPr lang="ru-RU" sz="1400" dirty="0">
                <a:solidFill>
                  <a:prstClr val="black"/>
                </a:solidFill>
                <a:latin typeface="Times New Roman" pitchFamily="18" charset="0"/>
                <a:cs typeface="Times New Roman" pitchFamily="18" charset="0"/>
              </a:rPr>
              <a:t>http://window.edu.ru/ </a:t>
            </a:r>
            <a:endParaRPr lang="en-US" sz="1400" dirty="0" smtClean="0">
              <a:solidFill>
                <a:prstClr val="black"/>
              </a:solidFill>
              <a:latin typeface="Times New Roman" pitchFamily="18" charset="0"/>
              <a:cs typeface="Times New Roman" pitchFamily="18" charset="0"/>
            </a:endParaRPr>
          </a:p>
          <a:p>
            <a:pPr lvl="0">
              <a:spcBef>
                <a:spcPct val="20000"/>
              </a:spcBef>
            </a:pPr>
            <a:r>
              <a:rPr lang="en-US" sz="1400" dirty="0" err="1" smtClean="0">
                <a:solidFill>
                  <a:prstClr val="black"/>
                </a:solidFill>
                <a:latin typeface="Times New Roman" pitchFamily="18" charset="0"/>
                <a:cs typeface="Times New Roman" pitchFamily="18" charset="0"/>
              </a:rPr>
              <a:t>WeVideo</a:t>
            </a:r>
            <a:r>
              <a:rPr lang="ru-RU" sz="1400" dirty="0" smtClean="0">
                <a:solidFill>
                  <a:prstClr val="black"/>
                </a:solidFill>
                <a:latin typeface="Times New Roman" pitchFamily="18" charset="0"/>
                <a:cs typeface="Times New Roman" pitchFamily="18" charset="0"/>
              </a:rPr>
              <a:t> онлайн-видео редактор</a:t>
            </a:r>
            <a:endParaRPr lang="en-US" sz="1400" dirty="0" smtClean="0">
              <a:solidFill>
                <a:prstClr val="black"/>
              </a:solidFill>
              <a:latin typeface="Times New Roman" pitchFamily="18" charset="0"/>
              <a:cs typeface="Times New Roman" pitchFamily="18" charset="0"/>
            </a:endParaRPr>
          </a:p>
          <a:p>
            <a:pPr lvl="0">
              <a:spcBef>
                <a:spcPct val="20000"/>
              </a:spcBef>
            </a:pPr>
            <a:r>
              <a:rPr lang="en-US" sz="1400" dirty="0" err="1" smtClean="0">
                <a:solidFill>
                  <a:prstClr val="black"/>
                </a:solidFill>
                <a:latin typeface="Times New Roman" pitchFamily="18" charset="0"/>
                <a:cs typeface="Times New Roman" pitchFamily="18" charset="0"/>
              </a:rPr>
              <a:t>BookCreator</a:t>
            </a:r>
            <a:r>
              <a:rPr lang="ru-RU" sz="1400" dirty="0" smtClean="0">
                <a:solidFill>
                  <a:prstClr val="black"/>
                </a:solidFill>
                <a:latin typeface="Times New Roman" pitchFamily="18" charset="0"/>
                <a:cs typeface="Times New Roman" pitchFamily="18" charset="0"/>
              </a:rPr>
              <a:t> инструмент для создания цифровых книг, собственного учебного материала (текст, </a:t>
            </a:r>
            <a:r>
              <a:rPr lang="ru-RU" sz="1400" dirty="0" err="1" smtClean="0">
                <a:solidFill>
                  <a:prstClr val="black"/>
                </a:solidFill>
                <a:latin typeface="Times New Roman" pitchFamily="18" charset="0"/>
                <a:cs typeface="Times New Roman" pitchFamily="18" charset="0"/>
              </a:rPr>
              <a:t>изображения,видео</a:t>
            </a:r>
            <a:r>
              <a:rPr lang="ru-RU" sz="1400" dirty="0" smtClean="0">
                <a:solidFill>
                  <a:prstClr val="black"/>
                </a:solidFill>
                <a:latin typeface="Times New Roman" pitchFamily="18" charset="0"/>
                <a:cs typeface="Times New Roman" pitchFamily="18" charset="0"/>
              </a:rPr>
              <a:t>-, аудио-)</a:t>
            </a:r>
            <a:endParaRPr lang="en-US" sz="1400" dirty="0" smtClean="0">
              <a:solidFill>
                <a:prstClr val="black"/>
              </a:solidFill>
              <a:latin typeface="Times New Roman" pitchFamily="18" charset="0"/>
              <a:cs typeface="Times New Roman" pitchFamily="18" charset="0"/>
            </a:endParaRPr>
          </a:p>
          <a:p>
            <a:pPr lvl="0">
              <a:spcBef>
                <a:spcPct val="20000"/>
              </a:spcBef>
            </a:pPr>
            <a:r>
              <a:rPr lang="en-US" sz="1400" dirty="0" smtClean="0">
                <a:solidFill>
                  <a:prstClr val="black"/>
                </a:solidFill>
                <a:latin typeface="Times New Roman" pitchFamily="18" charset="0"/>
                <a:cs typeface="Times New Roman" pitchFamily="18" charset="0"/>
                <a:hlinkClick r:id="rId4"/>
              </a:rPr>
              <a:t>https://canva.com</a:t>
            </a:r>
            <a:r>
              <a:rPr lang="ru-RU" sz="1400" dirty="0" smtClean="0">
                <a:solidFill>
                  <a:prstClr val="black"/>
                </a:solidFill>
                <a:latin typeface="Times New Roman" pitchFamily="18" charset="0"/>
                <a:cs typeface="Times New Roman" pitchFamily="18" charset="0"/>
              </a:rPr>
              <a:t> графика</a:t>
            </a:r>
          </a:p>
          <a:p>
            <a:pPr lvl="0">
              <a:spcBef>
                <a:spcPct val="20000"/>
              </a:spcBef>
            </a:pPr>
            <a:r>
              <a:rPr lang="en-US" sz="1400" dirty="0" err="1">
                <a:solidFill>
                  <a:prstClr val="black"/>
                </a:solidFill>
                <a:latin typeface="Times New Roman" pitchFamily="18" charset="0"/>
                <a:cs typeface="Times New Roman" pitchFamily="18" charset="0"/>
              </a:rPr>
              <a:t>vAcademia</a:t>
            </a:r>
            <a:r>
              <a:rPr lang="en-US" sz="1400" dirty="0">
                <a:solidFill>
                  <a:prstClr val="black"/>
                </a:solidFill>
                <a:latin typeface="Times New Roman" pitchFamily="18" charset="0"/>
                <a:cs typeface="Times New Roman" pitchFamily="18" charset="0"/>
              </a:rPr>
              <a:t> </a:t>
            </a:r>
            <a:r>
              <a:rPr lang="ru-RU" sz="1400" dirty="0">
                <a:solidFill>
                  <a:prstClr val="black"/>
                </a:solidFill>
                <a:latin typeface="Times New Roman" pitchFamily="18" charset="0"/>
                <a:cs typeface="Times New Roman" pitchFamily="18" charset="0"/>
              </a:rPr>
              <a:t>Виртуальная </a:t>
            </a:r>
            <a:r>
              <a:rPr lang="ru-RU" sz="1400" dirty="0" smtClean="0">
                <a:solidFill>
                  <a:prstClr val="black"/>
                </a:solidFill>
                <a:latin typeface="Times New Roman" pitchFamily="18" charset="0"/>
                <a:cs typeface="Times New Roman" pitchFamily="18" charset="0"/>
              </a:rPr>
              <a:t>академия способность </a:t>
            </a:r>
            <a:r>
              <a:rPr lang="ru-RU" sz="1400" dirty="0">
                <a:solidFill>
                  <a:prstClr val="black"/>
                </a:solidFill>
                <a:latin typeface="Times New Roman" pitchFamily="18" charset="0"/>
                <a:cs typeface="Times New Roman" pitchFamily="18" charset="0"/>
              </a:rPr>
              <a:t>делать 3D записи занятий (</a:t>
            </a:r>
            <a:r>
              <a:rPr lang="ru-RU" sz="1400" dirty="0" err="1" smtClean="0">
                <a:solidFill>
                  <a:prstClr val="black"/>
                </a:solidFill>
                <a:latin typeface="Times New Roman" pitchFamily="18" charset="0"/>
                <a:cs typeface="Times New Roman" pitchFamily="18" charset="0"/>
              </a:rPr>
              <a:t>вирткасты</a:t>
            </a:r>
            <a:r>
              <a:rPr lang="ru-RU" sz="1400" dirty="0" smtClean="0">
                <a:solidFill>
                  <a:prstClr val="black"/>
                </a:solidFill>
                <a:latin typeface="Times New Roman" pitchFamily="18" charset="0"/>
                <a:cs typeface="Times New Roman" pitchFamily="18" charset="0"/>
              </a:rPr>
              <a:t>)</a:t>
            </a:r>
            <a:endParaRPr lang="en-US" sz="1400" dirty="0" smtClean="0">
              <a:solidFill>
                <a:prstClr val="black"/>
              </a:solidFill>
              <a:latin typeface="Times New Roman" pitchFamily="18" charset="0"/>
              <a:cs typeface="Times New Roman" pitchFamily="18" charset="0"/>
            </a:endParaRPr>
          </a:p>
          <a:p>
            <a:pPr lvl="0">
              <a:spcBef>
                <a:spcPct val="20000"/>
              </a:spcBef>
            </a:pPr>
            <a:endParaRPr lang="ru-RU"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31751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820</Words>
  <Application>Microsoft Office PowerPoint</Application>
  <PresentationFormat>Экран (4:3)</PresentationFormat>
  <Paragraphs>109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Модели дистанционного обучения для формирования естественнонаучной грамотности</vt:lpstr>
      <vt:lpstr>Дистанционное обучение - </vt:lpstr>
      <vt:lpstr>Модели</vt:lpstr>
      <vt:lpstr>Дистанционное обучение - самостоятельная система, одна из форм обучения</vt:lpstr>
      <vt:lpstr>Три категории технологий дистанционного образования </vt:lpstr>
      <vt:lpstr>Интеграция очных и дистанционных форм обучения</vt:lpstr>
      <vt:lpstr>Модель сетевого обучения и кейс-технологий </vt:lpstr>
      <vt:lpstr>  Дидактические функциональные блоки «кейса»   </vt:lpstr>
      <vt:lpstr>   Дидактические функциональные блоки «кейса»   </vt:lpstr>
      <vt:lpstr>   Дидактические функциональные блоки «кейса»   </vt:lpstr>
      <vt:lpstr>Естественнонаучная грамотность</vt:lpstr>
      <vt:lpstr>Прием «ПОПС - формула» </vt:lpstr>
      <vt:lpstr>Прием «Алгоритм Цицерона» </vt:lpstr>
      <vt:lpstr>Прием «Пометки на полях» </vt:lpstr>
      <vt:lpstr>Прием «Опорный конспект» </vt:lpstr>
      <vt:lpstr>Прием «Карта сообщения» </vt:lpstr>
      <vt:lpstr>Тренды времени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Васильевна Еремеева</dc:creator>
  <cp:lastModifiedBy>metodist</cp:lastModifiedBy>
  <cp:revision>84</cp:revision>
  <dcterms:modified xsi:type="dcterms:W3CDTF">2020-08-24T07:06:57Z</dcterms:modified>
</cp:coreProperties>
</file>