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media/image1.png" ContentType="image/png"/>
  <Override PartName="/ppt/media/image2.jpeg" ContentType="image/jpeg"/>
  <Override PartName="/ppt/media/image3.jpeg" ContentType="image/jpeg"/>
  <Override PartName="/ppt/media/image6.png" ContentType="image/png"/>
  <Override PartName="/ppt/media/image4.png" ContentType="image/png"/>
  <Override PartName="/ppt/media/image5.jpeg" ContentType="image/jpeg"/>
  <Override PartName="/ppt/_rels/presentation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BEC83E-5D6D-4460-A9A7-4D9268F6683C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464871-73BA-4F86-B9C1-ADA771547A23}">
      <dgm:prSet phldrT="[Текст]"/>
      <dgm:spPr/>
      <dgm:t>
        <a:bodyPr/>
        <a:lstStyle/>
        <a:p>
          <a:r>
            <a:rPr lang="ru-RU" dirty="0" smtClean="0"/>
            <a:t>ФРП НОО</a:t>
          </a:r>
          <a:endParaRPr lang="ru-RU" dirty="0"/>
        </a:p>
      </dgm:t>
    </dgm:pt>
    <dgm:pt modelId="{117F068D-F2B1-44D9-86C1-8DF7B901B45D}" type="parTrans" cxnId="{7ECA135A-5723-4869-9AF8-BCA9CEFF1BC3}">
      <dgm:prSet/>
      <dgm:spPr/>
      <dgm:t>
        <a:bodyPr/>
        <a:lstStyle/>
        <a:p>
          <a:endParaRPr lang="ru-RU"/>
        </a:p>
      </dgm:t>
    </dgm:pt>
    <dgm:pt modelId="{71898E0C-BEEA-46A3-BBA8-B7C39F5206E3}" type="sibTrans" cxnId="{7ECA135A-5723-4869-9AF8-BCA9CEFF1BC3}">
      <dgm:prSet/>
      <dgm:spPr/>
      <dgm:t>
        <a:bodyPr/>
        <a:lstStyle/>
        <a:p>
          <a:endParaRPr lang="ru-RU"/>
        </a:p>
      </dgm:t>
    </dgm:pt>
    <dgm:pt modelId="{A91C60AD-8FA1-49B0-BEFD-933A39FE4E24}">
      <dgm:prSet phldrT="[Текст]"/>
      <dgm:spPr/>
      <dgm:t>
        <a:bodyPr/>
        <a:lstStyle/>
        <a:p>
          <a:r>
            <a:rPr lang="ru-RU" dirty="0" smtClean="0"/>
            <a:t>Русский язык</a:t>
          </a:r>
          <a:endParaRPr lang="ru-RU" dirty="0"/>
        </a:p>
      </dgm:t>
    </dgm:pt>
    <dgm:pt modelId="{9A316CFB-405D-4C65-8F8F-7F250EE6AA68}" type="parTrans" cxnId="{74DD46EF-CF62-4298-ACF7-B9EE2AF570BE}">
      <dgm:prSet/>
      <dgm:spPr/>
      <dgm:t>
        <a:bodyPr/>
        <a:lstStyle/>
        <a:p>
          <a:endParaRPr lang="ru-RU"/>
        </a:p>
      </dgm:t>
    </dgm:pt>
    <dgm:pt modelId="{5AC3E874-387E-4D1A-9507-B7CCF85954C3}" type="sibTrans" cxnId="{74DD46EF-CF62-4298-ACF7-B9EE2AF570BE}">
      <dgm:prSet/>
      <dgm:spPr/>
      <dgm:t>
        <a:bodyPr/>
        <a:lstStyle/>
        <a:p>
          <a:endParaRPr lang="ru-RU"/>
        </a:p>
      </dgm:t>
    </dgm:pt>
    <dgm:pt modelId="{51C7AE30-FF7A-44B5-978F-2954131FAC5B}">
      <dgm:prSet phldrT="[Текст]"/>
      <dgm:spPr/>
      <dgm:t>
        <a:bodyPr/>
        <a:lstStyle/>
        <a:p>
          <a:r>
            <a:rPr lang="ru-RU" dirty="0" smtClean="0"/>
            <a:t>Литературное чтение</a:t>
          </a:r>
          <a:endParaRPr lang="ru-RU" dirty="0"/>
        </a:p>
      </dgm:t>
    </dgm:pt>
    <dgm:pt modelId="{69E13396-41C5-47FA-9B3E-61A495C341C6}" type="parTrans" cxnId="{297D6660-4654-4B1E-8A38-C5A00BE49EA2}">
      <dgm:prSet/>
      <dgm:spPr/>
      <dgm:t>
        <a:bodyPr/>
        <a:lstStyle/>
        <a:p>
          <a:endParaRPr lang="ru-RU"/>
        </a:p>
      </dgm:t>
    </dgm:pt>
    <dgm:pt modelId="{C53E512E-DCF0-4578-A67E-276F2E0BEF43}" type="sibTrans" cxnId="{297D6660-4654-4B1E-8A38-C5A00BE49EA2}">
      <dgm:prSet/>
      <dgm:spPr/>
      <dgm:t>
        <a:bodyPr/>
        <a:lstStyle/>
        <a:p>
          <a:endParaRPr lang="ru-RU"/>
        </a:p>
      </dgm:t>
    </dgm:pt>
    <dgm:pt modelId="{75012C07-63F9-40CD-AB43-F08BC0786031}">
      <dgm:prSet phldrT="[Текст]"/>
      <dgm:spPr/>
      <dgm:t>
        <a:bodyPr/>
        <a:lstStyle/>
        <a:p>
          <a:r>
            <a:rPr lang="ru-RU" dirty="0" smtClean="0"/>
            <a:t>ФРП ООО и СОО</a:t>
          </a:r>
          <a:endParaRPr lang="ru-RU" dirty="0"/>
        </a:p>
      </dgm:t>
    </dgm:pt>
    <dgm:pt modelId="{AFA3EE1A-1F32-40B2-9467-5A71A4CF9CBF}" type="parTrans" cxnId="{5099C4EF-DC09-4C45-B03B-3632C5BD7DE7}">
      <dgm:prSet/>
      <dgm:spPr/>
      <dgm:t>
        <a:bodyPr/>
        <a:lstStyle/>
        <a:p>
          <a:endParaRPr lang="ru-RU"/>
        </a:p>
      </dgm:t>
    </dgm:pt>
    <dgm:pt modelId="{14EFBA0A-C32F-4ACA-8406-9C26C8ACB2BF}" type="sibTrans" cxnId="{5099C4EF-DC09-4C45-B03B-3632C5BD7DE7}">
      <dgm:prSet/>
      <dgm:spPr/>
      <dgm:t>
        <a:bodyPr/>
        <a:lstStyle/>
        <a:p>
          <a:endParaRPr lang="ru-RU"/>
        </a:p>
      </dgm:t>
    </dgm:pt>
    <dgm:pt modelId="{4C28A6C0-EC28-497F-ADC3-10CCAA9F4856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Русский язык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8C1E6C-49E2-40B1-9B74-F98EEB1B0685}" type="parTrans" cxnId="{912941B0-76BF-4318-BA32-C27DAD45CA24}">
      <dgm:prSet/>
      <dgm:spPr/>
      <dgm:t>
        <a:bodyPr/>
        <a:lstStyle/>
        <a:p>
          <a:endParaRPr lang="ru-RU"/>
        </a:p>
      </dgm:t>
    </dgm:pt>
    <dgm:pt modelId="{109C44B6-0F56-4F66-85EF-4701D3DB2F80}" type="sibTrans" cxnId="{912941B0-76BF-4318-BA32-C27DAD45CA24}">
      <dgm:prSet/>
      <dgm:spPr/>
      <dgm:t>
        <a:bodyPr/>
        <a:lstStyle/>
        <a:p>
          <a:endParaRPr lang="ru-RU"/>
        </a:p>
      </dgm:t>
    </dgm:pt>
    <dgm:pt modelId="{CFDF1FAC-E8D3-4343-BAFD-5EC71183CD32}">
      <dgm:prSet phldrT="[Текст]"/>
      <dgm:spPr/>
      <dgm:t>
        <a:bodyPr/>
        <a:lstStyle/>
        <a:p>
          <a:r>
            <a:rPr lang="ru-RU" dirty="0" smtClean="0"/>
            <a:t>Окружающий мир</a:t>
          </a:r>
          <a:endParaRPr lang="ru-RU" dirty="0"/>
        </a:p>
      </dgm:t>
    </dgm:pt>
    <dgm:pt modelId="{66BD0EB8-0C50-46B8-81E9-8CC4D6487A61}" type="parTrans" cxnId="{4B417936-13A3-48DA-9178-9707FF3B5B37}">
      <dgm:prSet/>
      <dgm:spPr/>
      <dgm:t>
        <a:bodyPr/>
        <a:lstStyle/>
        <a:p>
          <a:endParaRPr lang="ru-RU"/>
        </a:p>
      </dgm:t>
    </dgm:pt>
    <dgm:pt modelId="{4B9620F3-CB06-4F37-B85D-A0851678ECCB}" type="sibTrans" cxnId="{4B417936-13A3-48DA-9178-9707FF3B5B37}">
      <dgm:prSet/>
      <dgm:spPr/>
      <dgm:t>
        <a:bodyPr/>
        <a:lstStyle/>
        <a:p>
          <a:endParaRPr lang="ru-RU"/>
        </a:p>
      </dgm:t>
    </dgm:pt>
    <dgm:pt modelId="{7711FDCD-AB90-4D2E-8B20-0CBE50293840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Литература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388C035-33C1-445F-89AD-DEF54C0EF631}" type="parTrans" cxnId="{9F72ED70-2A98-4EB0-BEFB-3242EDDD3FA8}">
      <dgm:prSet/>
      <dgm:spPr/>
      <dgm:t>
        <a:bodyPr/>
        <a:lstStyle/>
        <a:p>
          <a:endParaRPr lang="ru-RU"/>
        </a:p>
      </dgm:t>
    </dgm:pt>
    <dgm:pt modelId="{B79C2868-8520-471E-8189-7E1BBF64E872}" type="sibTrans" cxnId="{9F72ED70-2A98-4EB0-BEFB-3242EDDD3FA8}">
      <dgm:prSet/>
      <dgm:spPr/>
      <dgm:t>
        <a:bodyPr/>
        <a:lstStyle/>
        <a:p>
          <a:endParaRPr lang="ru-RU"/>
        </a:p>
      </dgm:t>
    </dgm:pt>
    <dgm:pt modelId="{52F81EAA-D047-4BA2-8A6C-C6A9CD291C61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История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4E1F73-FAEF-4EB9-BF0B-99F654D5CF27}" type="parTrans" cxnId="{8D356E25-7100-4E35-B374-D06E5555D6DB}">
      <dgm:prSet/>
      <dgm:spPr/>
      <dgm:t>
        <a:bodyPr/>
        <a:lstStyle/>
        <a:p>
          <a:endParaRPr lang="ru-RU"/>
        </a:p>
      </dgm:t>
    </dgm:pt>
    <dgm:pt modelId="{961A6B23-C1CB-40F9-99C0-28BAD2B5874A}" type="sibTrans" cxnId="{8D356E25-7100-4E35-B374-D06E5555D6DB}">
      <dgm:prSet/>
      <dgm:spPr/>
      <dgm:t>
        <a:bodyPr/>
        <a:lstStyle/>
        <a:p>
          <a:endParaRPr lang="ru-RU"/>
        </a:p>
      </dgm:t>
    </dgm:pt>
    <dgm:pt modelId="{8782749E-C0E7-4573-BB23-8860A80C4334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Обществознание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FC18A7-840F-40DD-A931-FC12218F571F}" type="parTrans" cxnId="{5D16D42D-EA55-4A2C-A8F7-E50E0094ABD2}">
      <dgm:prSet/>
      <dgm:spPr/>
      <dgm:t>
        <a:bodyPr/>
        <a:lstStyle/>
        <a:p>
          <a:endParaRPr lang="ru-RU"/>
        </a:p>
      </dgm:t>
    </dgm:pt>
    <dgm:pt modelId="{550EF3EE-6861-4E46-8AED-3C02C56CCFA6}" type="sibTrans" cxnId="{5D16D42D-EA55-4A2C-A8F7-E50E0094ABD2}">
      <dgm:prSet/>
      <dgm:spPr/>
      <dgm:t>
        <a:bodyPr/>
        <a:lstStyle/>
        <a:p>
          <a:endParaRPr lang="ru-RU"/>
        </a:p>
      </dgm:t>
    </dgm:pt>
    <dgm:pt modelId="{EB8AF87D-A9B2-44C6-8E4A-DE35699DA0DF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География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8210C1-CAA0-4FA8-B636-B5B05E6CB3AF}" type="parTrans" cxnId="{92263036-9C56-4C89-9508-21F15291663F}">
      <dgm:prSet/>
      <dgm:spPr/>
      <dgm:t>
        <a:bodyPr/>
        <a:lstStyle/>
        <a:p>
          <a:endParaRPr lang="ru-RU"/>
        </a:p>
      </dgm:t>
    </dgm:pt>
    <dgm:pt modelId="{35FD1712-C656-44E8-899E-57DE72B4FF1B}" type="sibTrans" cxnId="{92263036-9C56-4C89-9508-21F15291663F}">
      <dgm:prSet/>
      <dgm:spPr/>
      <dgm:t>
        <a:bodyPr/>
        <a:lstStyle/>
        <a:p>
          <a:endParaRPr lang="ru-RU"/>
        </a:p>
      </dgm:t>
    </dgm:pt>
    <dgm:pt modelId="{D3958544-013D-496D-A3D2-17263A63531C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ОБЖ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F18A216-4A03-4326-AE59-F77E33A22181}" type="parTrans" cxnId="{41E3CAE0-934B-4AE6-AC10-A3352AAFC1CF}">
      <dgm:prSet/>
      <dgm:spPr/>
      <dgm:t>
        <a:bodyPr/>
        <a:lstStyle/>
        <a:p>
          <a:endParaRPr lang="ru-RU"/>
        </a:p>
      </dgm:t>
    </dgm:pt>
    <dgm:pt modelId="{C4432984-5E25-4264-9746-45AC43A7569F}" type="sibTrans" cxnId="{41E3CAE0-934B-4AE6-AC10-A3352AAFC1CF}">
      <dgm:prSet/>
      <dgm:spPr/>
      <dgm:t>
        <a:bodyPr/>
        <a:lstStyle/>
        <a:p>
          <a:endParaRPr lang="ru-RU"/>
        </a:p>
      </dgm:t>
    </dgm:pt>
    <dgm:pt modelId="{A1817ABC-772D-4184-80AC-B36F432E710C}" type="pres">
      <dgm:prSet presAssocID="{55BEC83E-5D6D-4460-A9A7-4D9268F6683C}" presName="Name0" presStyleCnt="0">
        <dgm:presLayoutVars>
          <dgm:dir/>
          <dgm:animLvl val="lvl"/>
          <dgm:resizeHandles/>
        </dgm:presLayoutVars>
      </dgm:prSet>
      <dgm:spPr/>
    </dgm:pt>
    <dgm:pt modelId="{2D9001ED-EC79-4F20-8858-2F9B9E1D4281}" type="pres">
      <dgm:prSet presAssocID="{40464871-73BA-4F86-B9C1-ADA771547A23}" presName="linNode" presStyleCnt="0"/>
      <dgm:spPr/>
    </dgm:pt>
    <dgm:pt modelId="{B1CBDED2-8484-4560-B1B7-DEFAE61B7796}" type="pres">
      <dgm:prSet presAssocID="{40464871-73BA-4F86-B9C1-ADA771547A23}" presName="parentShp" presStyleLbl="node1" presStyleIdx="0" presStyleCnt="2">
        <dgm:presLayoutVars>
          <dgm:bulletEnabled val="1"/>
        </dgm:presLayoutVars>
      </dgm:prSet>
      <dgm:spPr/>
    </dgm:pt>
    <dgm:pt modelId="{6E771B1F-DFE0-476C-92A5-FF8A1A05C7CA}" type="pres">
      <dgm:prSet presAssocID="{40464871-73BA-4F86-B9C1-ADA771547A23}" presName="childShp" presStyleLbl="bgAccFollowNode1" presStyleIdx="0" presStyleCnt="2">
        <dgm:presLayoutVars>
          <dgm:bulletEnabled val="1"/>
        </dgm:presLayoutVars>
      </dgm:prSet>
      <dgm:spPr/>
    </dgm:pt>
    <dgm:pt modelId="{9D7D2631-D098-4248-8B16-FE4293DD1E26}" type="pres">
      <dgm:prSet presAssocID="{71898E0C-BEEA-46A3-BBA8-B7C39F5206E3}" presName="spacing" presStyleCnt="0"/>
      <dgm:spPr/>
    </dgm:pt>
    <dgm:pt modelId="{8F4A2EEA-01CE-43F0-9188-18F15886E58F}" type="pres">
      <dgm:prSet presAssocID="{75012C07-63F9-40CD-AB43-F08BC0786031}" presName="linNode" presStyleCnt="0"/>
      <dgm:spPr/>
    </dgm:pt>
    <dgm:pt modelId="{597E0A41-D91D-4597-B676-07D54F3DE5DF}" type="pres">
      <dgm:prSet presAssocID="{75012C07-63F9-40CD-AB43-F08BC0786031}" presName="parentShp" presStyleLbl="node1" presStyleIdx="1" presStyleCnt="2">
        <dgm:presLayoutVars>
          <dgm:bulletEnabled val="1"/>
        </dgm:presLayoutVars>
      </dgm:prSet>
      <dgm:spPr/>
    </dgm:pt>
    <dgm:pt modelId="{C96F266E-C34D-4900-BEDE-5E75FEFB8A6C}" type="pres">
      <dgm:prSet presAssocID="{75012C07-63F9-40CD-AB43-F08BC0786031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4A6199-45E2-4706-84DC-F1A1A67889B5}" type="presOf" srcId="{51C7AE30-FF7A-44B5-978F-2954131FAC5B}" destId="{6E771B1F-DFE0-476C-92A5-FF8A1A05C7CA}" srcOrd="0" destOrd="1" presId="urn:microsoft.com/office/officeart/2005/8/layout/vList6"/>
    <dgm:cxn modelId="{74DD46EF-CF62-4298-ACF7-B9EE2AF570BE}" srcId="{40464871-73BA-4F86-B9C1-ADA771547A23}" destId="{A91C60AD-8FA1-49B0-BEFD-933A39FE4E24}" srcOrd="0" destOrd="0" parTransId="{9A316CFB-405D-4C65-8F8F-7F250EE6AA68}" sibTransId="{5AC3E874-387E-4D1A-9507-B7CCF85954C3}"/>
    <dgm:cxn modelId="{15DF2028-C988-416B-91C7-CF64FC348DCE}" type="presOf" srcId="{52F81EAA-D047-4BA2-8A6C-C6A9CD291C61}" destId="{C96F266E-C34D-4900-BEDE-5E75FEFB8A6C}" srcOrd="0" destOrd="2" presId="urn:microsoft.com/office/officeart/2005/8/layout/vList6"/>
    <dgm:cxn modelId="{0DDDECDF-9681-492A-89FB-A4576CFDB5FD}" type="presOf" srcId="{40464871-73BA-4F86-B9C1-ADA771547A23}" destId="{B1CBDED2-8484-4560-B1B7-DEFAE61B7796}" srcOrd="0" destOrd="0" presId="urn:microsoft.com/office/officeart/2005/8/layout/vList6"/>
    <dgm:cxn modelId="{92263036-9C56-4C89-9508-21F15291663F}" srcId="{75012C07-63F9-40CD-AB43-F08BC0786031}" destId="{EB8AF87D-A9B2-44C6-8E4A-DE35699DA0DF}" srcOrd="4" destOrd="0" parTransId="{378210C1-CAA0-4FA8-B636-B5B05E6CB3AF}" sibTransId="{35FD1712-C656-44E8-899E-57DE72B4FF1B}"/>
    <dgm:cxn modelId="{8D356E25-7100-4E35-B374-D06E5555D6DB}" srcId="{75012C07-63F9-40CD-AB43-F08BC0786031}" destId="{52F81EAA-D047-4BA2-8A6C-C6A9CD291C61}" srcOrd="2" destOrd="0" parTransId="{1C4E1F73-FAEF-4EB9-BF0B-99F654D5CF27}" sibTransId="{961A6B23-C1CB-40F9-99C0-28BAD2B5874A}"/>
    <dgm:cxn modelId="{297D6660-4654-4B1E-8A38-C5A00BE49EA2}" srcId="{40464871-73BA-4F86-B9C1-ADA771547A23}" destId="{51C7AE30-FF7A-44B5-978F-2954131FAC5B}" srcOrd="1" destOrd="0" parTransId="{69E13396-41C5-47FA-9B3E-61A495C341C6}" sibTransId="{C53E512E-DCF0-4578-A67E-276F2E0BEF43}"/>
    <dgm:cxn modelId="{7ECA135A-5723-4869-9AF8-BCA9CEFF1BC3}" srcId="{55BEC83E-5D6D-4460-A9A7-4D9268F6683C}" destId="{40464871-73BA-4F86-B9C1-ADA771547A23}" srcOrd="0" destOrd="0" parTransId="{117F068D-F2B1-44D9-86C1-8DF7B901B45D}" sibTransId="{71898E0C-BEEA-46A3-BBA8-B7C39F5206E3}"/>
    <dgm:cxn modelId="{9F72ED70-2A98-4EB0-BEFB-3242EDDD3FA8}" srcId="{75012C07-63F9-40CD-AB43-F08BC0786031}" destId="{7711FDCD-AB90-4D2E-8B20-0CBE50293840}" srcOrd="1" destOrd="0" parTransId="{3388C035-33C1-445F-89AD-DEF54C0EF631}" sibTransId="{B79C2868-8520-471E-8189-7E1BBF64E872}"/>
    <dgm:cxn modelId="{37E75FCD-0DE6-4476-ACB8-7C648A1C7CB4}" type="presOf" srcId="{D3958544-013D-496D-A3D2-17263A63531C}" destId="{C96F266E-C34D-4900-BEDE-5E75FEFB8A6C}" srcOrd="0" destOrd="5" presId="urn:microsoft.com/office/officeart/2005/8/layout/vList6"/>
    <dgm:cxn modelId="{AEACCDC3-86B9-47D0-87E3-E1823C9DADD4}" type="presOf" srcId="{75012C07-63F9-40CD-AB43-F08BC0786031}" destId="{597E0A41-D91D-4597-B676-07D54F3DE5DF}" srcOrd="0" destOrd="0" presId="urn:microsoft.com/office/officeart/2005/8/layout/vList6"/>
    <dgm:cxn modelId="{AF9FB34C-400C-418F-AA0C-6B1975A2040A}" type="presOf" srcId="{55BEC83E-5D6D-4460-A9A7-4D9268F6683C}" destId="{A1817ABC-772D-4184-80AC-B36F432E710C}" srcOrd="0" destOrd="0" presId="urn:microsoft.com/office/officeart/2005/8/layout/vList6"/>
    <dgm:cxn modelId="{8F1E6DEF-5F70-4A93-BF3B-03A8877DDB89}" type="presOf" srcId="{8782749E-C0E7-4573-BB23-8860A80C4334}" destId="{C96F266E-C34D-4900-BEDE-5E75FEFB8A6C}" srcOrd="0" destOrd="3" presId="urn:microsoft.com/office/officeart/2005/8/layout/vList6"/>
    <dgm:cxn modelId="{3F1807EC-6069-431D-8BE4-E67DBCB58FAD}" type="presOf" srcId="{CFDF1FAC-E8D3-4343-BAFD-5EC71183CD32}" destId="{6E771B1F-DFE0-476C-92A5-FF8A1A05C7CA}" srcOrd="0" destOrd="2" presId="urn:microsoft.com/office/officeart/2005/8/layout/vList6"/>
    <dgm:cxn modelId="{70E22764-53B4-4F8A-8544-525B71F50EAC}" type="presOf" srcId="{7711FDCD-AB90-4D2E-8B20-0CBE50293840}" destId="{C96F266E-C34D-4900-BEDE-5E75FEFB8A6C}" srcOrd="0" destOrd="1" presId="urn:microsoft.com/office/officeart/2005/8/layout/vList6"/>
    <dgm:cxn modelId="{4B417936-13A3-48DA-9178-9707FF3B5B37}" srcId="{40464871-73BA-4F86-B9C1-ADA771547A23}" destId="{CFDF1FAC-E8D3-4343-BAFD-5EC71183CD32}" srcOrd="2" destOrd="0" parTransId="{66BD0EB8-0C50-46B8-81E9-8CC4D6487A61}" sibTransId="{4B9620F3-CB06-4F37-B85D-A0851678ECCB}"/>
    <dgm:cxn modelId="{A70ABA43-6E8C-4A35-A43C-05D04B375DE6}" type="presOf" srcId="{EB8AF87D-A9B2-44C6-8E4A-DE35699DA0DF}" destId="{C96F266E-C34D-4900-BEDE-5E75FEFB8A6C}" srcOrd="0" destOrd="4" presId="urn:microsoft.com/office/officeart/2005/8/layout/vList6"/>
    <dgm:cxn modelId="{5099C4EF-DC09-4C45-B03B-3632C5BD7DE7}" srcId="{55BEC83E-5D6D-4460-A9A7-4D9268F6683C}" destId="{75012C07-63F9-40CD-AB43-F08BC0786031}" srcOrd="1" destOrd="0" parTransId="{AFA3EE1A-1F32-40B2-9467-5A71A4CF9CBF}" sibTransId="{14EFBA0A-C32F-4ACA-8406-9C26C8ACB2BF}"/>
    <dgm:cxn modelId="{41E3CAE0-934B-4AE6-AC10-A3352AAFC1CF}" srcId="{75012C07-63F9-40CD-AB43-F08BC0786031}" destId="{D3958544-013D-496D-A3D2-17263A63531C}" srcOrd="5" destOrd="0" parTransId="{DF18A216-4A03-4326-AE59-F77E33A22181}" sibTransId="{C4432984-5E25-4264-9746-45AC43A7569F}"/>
    <dgm:cxn modelId="{630931CA-69C9-4CAB-A13F-D524012DDC56}" type="presOf" srcId="{4C28A6C0-EC28-497F-ADC3-10CCAA9F4856}" destId="{C96F266E-C34D-4900-BEDE-5E75FEFB8A6C}" srcOrd="0" destOrd="0" presId="urn:microsoft.com/office/officeart/2005/8/layout/vList6"/>
    <dgm:cxn modelId="{912941B0-76BF-4318-BA32-C27DAD45CA24}" srcId="{75012C07-63F9-40CD-AB43-F08BC0786031}" destId="{4C28A6C0-EC28-497F-ADC3-10CCAA9F4856}" srcOrd="0" destOrd="0" parTransId="{E48C1E6C-49E2-40B1-9B74-F98EEB1B0685}" sibTransId="{109C44B6-0F56-4F66-85EF-4701D3DB2F80}"/>
    <dgm:cxn modelId="{5D16D42D-EA55-4A2C-A8F7-E50E0094ABD2}" srcId="{75012C07-63F9-40CD-AB43-F08BC0786031}" destId="{8782749E-C0E7-4573-BB23-8860A80C4334}" srcOrd="3" destOrd="0" parTransId="{6BFC18A7-840F-40DD-A931-FC12218F571F}" sibTransId="{550EF3EE-6861-4E46-8AED-3C02C56CCFA6}"/>
    <dgm:cxn modelId="{B8478521-4A6C-43B4-AB6A-49ACBD7AD232}" type="presOf" srcId="{A91C60AD-8FA1-49B0-BEFD-933A39FE4E24}" destId="{6E771B1F-DFE0-476C-92A5-FF8A1A05C7CA}" srcOrd="0" destOrd="0" presId="urn:microsoft.com/office/officeart/2005/8/layout/vList6"/>
    <dgm:cxn modelId="{57DBA5D9-AECF-4286-9700-830D9C4F6F02}" type="presParOf" srcId="{A1817ABC-772D-4184-80AC-B36F432E710C}" destId="{2D9001ED-EC79-4F20-8858-2F9B9E1D4281}" srcOrd="0" destOrd="0" presId="urn:microsoft.com/office/officeart/2005/8/layout/vList6"/>
    <dgm:cxn modelId="{07BD80CB-743E-4D25-9D82-26E89C4A0D73}" type="presParOf" srcId="{2D9001ED-EC79-4F20-8858-2F9B9E1D4281}" destId="{B1CBDED2-8484-4560-B1B7-DEFAE61B7796}" srcOrd="0" destOrd="0" presId="urn:microsoft.com/office/officeart/2005/8/layout/vList6"/>
    <dgm:cxn modelId="{54CAA035-F6DD-42CF-941E-9D02FBB6CFB4}" type="presParOf" srcId="{2D9001ED-EC79-4F20-8858-2F9B9E1D4281}" destId="{6E771B1F-DFE0-476C-92A5-FF8A1A05C7CA}" srcOrd="1" destOrd="0" presId="urn:microsoft.com/office/officeart/2005/8/layout/vList6"/>
    <dgm:cxn modelId="{85091E8B-84F5-458E-91CF-AC9F39913856}" type="presParOf" srcId="{A1817ABC-772D-4184-80AC-B36F432E710C}" destId="{9D7D2631-D098-4248-8B16-FE4293DD1E26}" srcOrd="1" destOrd="0" presId="urn:microsoft.com/office/officeart/2005/8/layout/vList6"/>
    <dgm:cxn modelId="{0E942798-E297-4980-AE3F-38F5865DDFDE}" type="presParOf" srcId="{A1817ABC-772D-4184-80AC-B36F432E710C}" destId="{8F4A2EEA-01CE-43F0-9188-18F15886E58F}" srcOrd="2" destOrd="0" presId="urn:microsoft.com/office/officeart/2005/8/layout/vList6"/>
    <dgm:cxn modelId="{C08A3E3D-91C5-4545-BE76-CD6F7D36CD88}" type="presParOf" srcId="{8F4A2EEA-01CE-43F0-9188-18F15886E58F}" destId="{597E0A41-D91D-4597-B676-07D54F3DE5DF}" srcOrd="0" destOrd="0" presId="urn:microsoft.com/office/officeart/2005/8/layout/vList6"/>
    <dgm:cxn modelId="{14984340-6C69-445C-9AAE-05F0C3CBB196}" type="presParOf" srcId="{8F4A2EEA-01CE-43F0-9188-18F15886E58F}" destId="{C96F266E-C34D-4900-BEDE-5E75FEFB8A6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71B1F-DFE0-476C-92A5-FF8A1A05C7CA}">
      <dsp:nvSpPr>
        <dsp:cNvPr id="0" name=""/>
        <dsp:cNvSpPr/>
      </dsp:nvSpPr>
      <dsp:spPr>
        <a:xfrm>
          <a:off x="4637404" y="607"/>
          <a:ext cx="6956107" cy="237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Русский язык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Литературное чтение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Окружающий мир</a:t>
          </a:r>
          <a:endParaRPr lang="ru-RU" sz="1800" kern="1200" dirty="0"/>
        </a:p>
      </dsp:txBody>
      <dsp:txXfrm>
        <a:off x="4637404" y="296962"/>
        <a:ext cx="6067041" cy="1778133"/>
      </dsp:txXfrm>
    </dsp:sp>
    <dsp:sp modelId="{B1CBDED2-8484-4560-B1B7-DEFAE61B7796}">
      <dsp:nvSpPr>
        <dsp:cNvPr id="0" name=""/>
        <dsp:cNvSpPr/>
      </dsp:nvSpPr>
      <dsp:spPr>
        <a:xfrm>
          <a:off x="0" y="607"/>
          <a:ext cx="4637404" cy="2370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ФРП НОО</a:t>
          </a:r>
          <a:endParaRPr lang="ru-RU" sz="6500" kern="1200" dirty="0"/>
        </a:p>
      </dsp:txBody>
      <dsp:txXfrm>
        <a:off x="115735" y="116342"/>
        <a:ext cx="4405934" cy="2139373"/>
      </dsp:txXfrm>
    </dsp:sp>
    <dsp:sp modelId="{C96F266E-C34D-4900-BEDE-5E75FEFB8A6C}">
      <dsp:nvSpPr>
        <dsp:cNvPr id="0" name=""/>
        <dsp:cNvSpPr/>
      </dsp:nvSpPr>
      <dsp:spPr>
        <a:xfrm>
          <a:off x="4637404" y="2608536"/>
          <a:ext cx="6956107" cy="237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Русский язык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Литература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История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Обществознание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География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ОБЖ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37404" y="2904891"/>
        <a:ext cx="6067041" cy="1778133"/>
      </dsp:txXfrm>
    </dsp:sp>
    <dsp:sp modelId="{597E0A41-D91D-4597-B676-07D54F3DE5DF}">
      <dsp:nvSpPr>
        <dsp:cNvPr id="0" name=""/>
        <dsp:cNvSpPr/>
      </dsp:nvSpPr>
      <dsp:spPr>
        <a:xfrm>
          <a:off x="0" y="2608536"/>
          <a:ext cx="4637404" cy="2370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ФРП ООО и СОО</a:t>
          </a:r>
          <a:endParaRPr lang="ru-RU" sz="6500" kern="1200" dirty="0"/>
        </a:p>
      </dsp:txBody>
      <dsp:txXfrm>
        <a:off x="115735" y="2724271"/>
        <a:ext cx="4405934" cy="2139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D93EBED-59B7-4846-A709-98B03091136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2C3B2B7-4AA5-4770-B75B-0114786639D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4A051CB-0905-404B-9F43-092C0C56928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CDF561C-40F2-462F-AA05-32B12F06995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929401F1-C01E-4715-AF81-3832C69011F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A6760F6-1849-4760-B298-8236B2F0B59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71FD1E26-6853-4DEC-9C5F-58F20DD62E5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23A08266-BCB4-4D1D-8EE9-3BC94AD71C8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035BE28-A16B-41EF-93AE-089051F4C97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64E5A960-F5AA-43D9-98A2-8556D194573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41960250-BF9E-41C3-8B09-1C8FE9B89ADD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19B4C8B-0CD2-4C1E-81CA-C5F282EB78E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01DFBE10-B5F0-40C5-A37B-E5F6FA486E6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59FDDD2F-C295-47A0-8024-344F29F4401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A277D2C6-3009-42EA-91B4-B231E2EDDB4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27604A3-1F1E-4E80-A072-3DFDFEEEA18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BA264AFA-4C27-4972-A963-0BD1456E2DA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F5F0A0C4-32AB-4832-ADC8-BB07EBB319D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979D8D2-6AB8-47B5-93F5-D74759DE75B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52EBC63-B2B2-40AE-81D8-C55AE2F8B63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2B784B3-D02A-449B-85EC-404A8EE2A87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40C54E3-7FF4-4346-A603-D1980FE5434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9C48356-0BEB-4FAB-AF70-88F749116AF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E19EA7D-1A40-420F-B843-D4F900FDC6D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6023A487-16E7-40F9-BF72-1D3D67B8A48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31246B45-4EDA-4646-8DE7-3DFF9C4A9C1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517917CD-56B8-44EE-A22C-A82506D8497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8C113F4B-691B-4C73-8F07-A961D8BDFE4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9595A3F1-9B20-4FA7-88E8-DB668FF2DB9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97DF1B6-1017-4185-B5E3-C9223F7269C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1ECF962D-FD2D-420E-BC13-E716C38806F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A1596C0-815B-4F40-8F26-A76A32EE108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826A5F7-AC1A-43E2-A864-B627C32A156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B7E5D7A-C40F-4CAC-8933-2046C97DEF3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803BE7A-90D9-4BE7-A6D8-5A621D2F8A6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BB2A594-99B9-4265-BC9D-A86CBF6506D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8BA678C9-B7D8-4144-943B-5897ABF32D16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1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0B303D2-70D2-4ED6-99DA-58E682523E23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ru-RU" sz="1800" spc="-1" strike="noStrike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ftr" idx="7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sldNum" idx="8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ru-R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BD549696-F9D8-45D4-BA19-B909B63D6B3E}" type="slidenum">
              <a:rPr b="0" lang="ru-RU" sz="1200" spc="-1" strike="noStrike">
                <a:solidFill>
                  <a:srgbClr val="8b8b8b"/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 idx="9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b="0" lang="ru-RU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hyperlink" Target="https://vk.com/video-215962627_456239072" TargetMode="External"/><Relationship Id="rId3" Type="http://schemas.openxmlformats.org/officeDocument/2006/relationships/hyperlink" Target="mailto:constructor@instrao.ru" TargetMode="External"/><Relationship Id="rId4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jpeg"/><Relationship Id="rId3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hyperlink" Target="http://www.consultant.ru/document/cons_doc_LAW_140174" TargetMode="External"/><Relationship Id="rId2" Type="http://schemas.openxmlformats.org/officeDocument/2006/relationships/hyperlink" Target="http://www.consultant.ru/document/cons_doc_LAW_140174" TargetMode="External"/><Relationship Id="rId3" Type="http://schemas.openxmlformats.org/officeDocument/2006/relationships/hyperlink" Target="https://edsoo.ru/" TargetMode="External"/><Relationship Id="rId4" Type="http://schemas.openxmlformats.org/officeDocument/2006/relationships/hyperlink" Target="https://edsoo.ru/" TargetMode="External"/><Relationship Id="rId5" Type="http://schemas.openxmlformats.org/officeDocument/2006/relationships/hyperlink" Target="https://instrao.ru/" TargetMode="External"/><Relationship Id="rId6" Type="http://schemas.openxmlformats.org/officeDocument/2006/relationships/hyperlink" Target="https://instrao.ru/" TargetMode="External"/><Relationship Id="rId7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hyperlink" Target="https://vk.com/video716245662_456239187" TargetMode="External"/><Relationship Id="rId2" Type="http://schemas.openxmlformats.org/officeDocument/2006/relationships/hyperlink" Target="https://vk.com/video716245662_456239187" TargetMode="External"/><Relationship Id="rId3" Type="http://schemas.openxmlformats.org/officeDocument/2006/relationships/hyperlink" Target="https://vk.com/video716245662_456239192" TargetMode="External"/><Relationship Id="rId4" Type="http://schemas.openxmlformats.org/officeDocument/2006/relationships/hyperlink" Target="https://vk.com/video716245662_456239191" TargetMode="External"/><Relationship Id="rId5" Type="http://schemas.openxmlformats.org/officeDocument/2006/relationships/hyperlink" Target="https://vk.com/video716245662_456239191" TargetMode="External"/><Relationship Id="rId6" Type="http://schemas.openxmlformats.org/officeDocument/2006/relationships/hyperlink" Target="https://instrao.ru/prog" TargetMode="External"/><Relationship Id="rId7" Type="http://schemas.openxmlformats.org/officeDocument/2006/relationships/hyperlink" Target="https://instrao.ru/prog" TargetMode="External"/><Relationship Id="rId8" Type="http://schemas.openxmlformats.org/officeDocument/2006/relationships/hyperlink" Target="https://edsoo.ru/Vserossijskie_prosvetite.htm" TargetMode="External"/><Relationship Id="rId9" Type="http://schemas.openxmlformats.org/officeDocument/2006/relationships/hyperlink" Target="https://edsoo.ru/Vserossijskie_prosvetite.htm" TargetMode="External"/><Relationship Id="rId10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Рисунок 16" descr=""/>
          <p:cNvPicPr/>
          <p:nvPr/>
        </p:nvPicPr>
        <p:blipFill>
          <a:blip r:embed="rId1"/>
          <a:stretch/>
        </p:blipFill>
        <p:spPr>
          <a:xfrm>
            <a:off x="74160" y="0"/>
            <a:ext cx="12191400" cy="6857280"/>
          </a:xfrm>
          <a:prstGeom prst="rect">
            <a:avLst/>
          </a:prstGeom>
          <a:ln w="0">
            <a:noFill/>
          </a:ln>
        </p:spPr>
      </p:pic>
      <p:sp>
        <p:nvSpPr>
          <p:cNvPr id="124" name="TextBox 8"/>
          <p:cNvSpPr/>
          <p:nvPr/>
        </p:nvSpPr>
        <p:spPr>
          <a:xfrm>
            <a:off x="6045840" y="5131440"/>
            <a:ext cx="5807160" cy="942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</a:pPr>
            <a:r>
              <a:rPr b="0" lang="ru-RU" sz="2800" spc="-1" strike="noStrike">
                <a:solidFill>
                  <a:srgbClr val="de4529"/>
                </a:solidFill>
                <a:latin typeface="Calibri"/>
                <a:ea typeface="DejaVu Sans"/>
              </a:rPr>
              <a:t>Гребенцова Галина Васильевна,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ru-RU" sz="2800" spc="-1" strike="noStrike">
                <a:solidFill>
                  <a:srgbClr val="de4529"/>
                </a:solidFill>
                <a:latin typeface="Calibri"/>
                <a:ea typeface="DejaVu Sans"/>
              </a:rPr>
              <a:t>заместитель директора КИМЦ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TextBox 5"/>
          <p:cNvSpPr/>
          <p:nvPr/>
        </p:nvSpPr>
        <p:spPr>
          <a:xfrm>
            <a:off x="651240" y="2146320"/>
            <a:ext cx="10320120" cy="460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627120" indent="-627120" algn="r">
              <a:lnSpc>
                <a:spcPct val="100000"/>
              </a:lnSpc>
              <a:tabLst>
                <a:tab algn="l" pos="0"/>
              </a:tabLst>
            </a:pPr>
            <a:endParaRPr b="1" lang="ru-RU" sz="2400" spc="-1" strike="noStrike">
              <a:solidFill>
                <a:srgbClr val="000000"/>
              </a:solidFill>
              <a:latin typeface="Calibri Light"/>
              <a:ea typeface="DejaVu Sans"/>
            </a:endParaRPr>
          </a:p>
        </p:txBody>
      </p:sp>
      <p:sp>
        <p:nvSpPr>
          <p:cNvPr id="126" name="Прямоугольник 1"/>
          <p:cNvSpPr/>
          <p:nvPr/>
        </p:nvSpPr>
        <p:spPr>
          <a:xfrm>
            <a:off x="651240" y="354960"/>
            <a:ext cx="10383120" cy="3990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</a:pPr>
            <a:r>
              <a:rPr b="1" lang="ru-RU" sz="5400" spc="296" strike="noStrike">
                <a:solidFill>
                  <a:srgbClr val="ff0000"/>
                </a:solidFill>
                <a:latin typeface="Calibri"/>
                <a:ea typeface="DejaVu Sans"/>
              </a:rPr>
              <a:t>СОВЕЩАНИЕ</a:t>
            </a:r>
            <a:r>
              <a:rPr b="1" lang="ru-RU" sz="5400" spc="296" strike="noStrike">
                <a:solidFill>
                  <a:srgbClr val="000000"/>
                </a:solidFill>
                <a:latin typeface="Calibri"/>
                <a:ea typeface="DejaVu Sans"/>
              </a:rPr>
              <a:t> «О результатах работы сети МО. Планирование деятельности на 2023-2024 учебный год»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000" spc="296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ru-RU" sz="3600" spc="-1" strike="noStrike">
                <a:solidFill>
                  <a:srgbClr val="2c72c6"/>
                </a:solidFill>
                <a:latin typeface="Calibri"/>
                <a:ea typeface="DejaVu Sans"/>
              </a:rPr>
              <a:t>27 апреля 2023г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328320" y="186480"/>
            <a:ext cx="11549160" cy="10292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76000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231f20"/>
                </a:solidFill>
                <a:latin typeface="AcademyC"/>
              </a:rPr>
              <a:t>Конструктор рабочих программ</a:t>
            </a:r>
            <a:br>
              <a:rPr sz="4400"/>
            </a:b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5" name="Picture 2" descr=""/>
          <p:cNvPicPr/>
          <p:nvPr/>
        </p:nvPicPr>
        <p:blipFill>
          <a:blip r:embed="rId1"/>
          <a:stretch/>
        </p:blipFill>
        <p:spPr>
          <a:xfrm>
            <a:off x="7954560" y="2370240"/>
            <a:ext cx="4078800" cy="3874680"/>
          </a:xfrm>
          <a:prstGeom prst="rect">
            <a:avLst/>
          </a:prstGeom>
          <a:ln w="0">
            <a:noFill/>
          </a:ln>
        </p:spPr>
      </p:pic>
      <p:sp>
        <p:nvSpPr>
          <p:cNvPr id="146" name="Прямоугольник 3"/>
          <p:cNvSpPr/>
          <p:nvPr/>
        </p:nvSpPr>
        <p:spPr>
          <a:xfrm>
            <a:off x="213120" y="889920"/>
            <a:ext cx="7607520" cy="503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285840" indent="-285840">
              <a:lnSpc>
                <a:spcPct val="100000"/>
              </a:lnSpc>
              <a:buClr>
                <a:srgbClr val="231f2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Конструктор рабочих программ обновлен в соответствии с ФООП в части шаблонов учебных программ по предметам </a:t>
            </a:r>
            <a:r>
              <a:rPr b="1" lang="ru-RU" sz="2000" spc="-1" strike="noStrike">
                <a:solidFill>
                  <a:srgbClr val="231f20"/>
                </a:solidFill>
                <a:latin typeface="inherit"/>
                <a:ea typeface="DejaVu Sans"/>
              </a:rPr>
              <a:t>непосредственного применения</a:t>
            </a: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: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НОО: Русский язык, Литературное чтение, Окружающий мир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ООО и СОО: Русский язык, Литература, История, Обществознание, География и ОБЖ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231f2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Шаблоны остальных предметов будут загружены в Конструктор после утверждения новой версии ФООП.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231f2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обновленная версия конструктора </a:t>
            </a:r>
            <a:r>
              <a:rPr b="1" lang="ru-RU" sz="2000" spc="-1" strike="noStrike">
                <a:solidFill>
                  <a:srgbClr val="231f20"/>
                </a:solidFill>
                <a:latin typeface="inherit"/>
                <a:ea typeface="DejaVu Sans"/>
              </a:rPr>
              <a:t>требует  регистрации</a:t>
            </a: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 (логины и пароли от предыдущей версии не работают)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231f2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Запись с </a:t>
            </a:r>
            <a:r>
              <a:rPr b="1" lang="ru-RU" sz="2000" spc="-1" strike="noStrike">
                <a:solidFill>
                  <a:srgbClr val="231f20"/>
                </a:solidFill>
                <a:latin typeface="inherit"/>
                <a:ea typeface="DejaVu Sans"/>
              </a:rPr>
              <a:t>обучающего вебинара (24.04.2023)</a:t>
            </a: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 доступна по ссылке </a:t>
            </a:r>
            <a:r>
              <a:rPr b="0" lang="ru-RU" sz="2000" spc="-1" strike="noStrike" u="sng">
                <a:solidFill>
                  <a:srgbClr val="0563c1"/>
                </a:solidFill>
                <a:uFillTx/>
                <a:latin typeface="AGLettericaC"/>
                <a:ea typeface="DejaVu Sans"/>
                <a:hlinkClick r:id="rId2"/>
              </a:rPr>
              <a:t>https://vk.com/video-215962627_456239072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231f2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231f20"/>
                </a:solidFill>
                <a:latin typeface="AGLettericaC"/>
                <a:ea typeface="DejaVu Sans"/>
              </a:rPr>
              <a:t>По всем вопросам можно обращаться на горячую линию по электронному адресу </a:t>
            </a:r>
            <a:r>
              <a:rPr b="0" lang="ru-RU" sz="2000" spc="-1" strike="noStrike" u="sng">
                <a:solidFill>
                  <a:srgbClr val="0563c1"/>
                </a:solidFill>
                <a:uFillTx/>
                <a:latin typeface="AGLettericaC"/>
                <a:ea typeface="DejaVu Sans"/>
                <a:hlinkClick r:id="rId3"/>
              </a:rPr>
              <a:t>constructor@instrao.ru</a:t>
            </a: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Рисунок 18" descr=""/>
          <p:cNvPicPr/>
          <p:nvPr/>
        </p:nvPicPr>
        <p:blipFill>
          <a:blip r:embed="rId1"/>
          <a:stretch/>
        </p:blipFill>
        <p:spPr>
          <a:xfrm flipH="1">
            <a:off x="-97200" y="0"/>
            <a:ext cx="12191400" cy="6857280"/>
          </a:xfrm>
          <a:prstGeom prst="rect">
            <a:avLst/>
          </a:prstGeom>
          <a:ln w="0">
            <a:noFill/>
          </a:ln>
        </p:spPr>
      </p:pic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967680" y="239760"/>
            <a:ext cx="10514880" cy="87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6000" spc="-1" strike="noStrike">
                <a:solidFill>
                  <a:srgbClr val="ff0000"/>
                </a:solidFill>
                <a:latin typeface="Arial"/>
              </a:rPr>
              <a:t>ВОПРОСЫ</a:t>
            </a:r>
            <a:endParaRPr b="0" lang="ru-RU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834480" y="1863360"/>
            <a:ext cx="10780920" cy="4752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2600" spc="-1" strike="noStrike">
                <a:solidFill>
                  <a:schemeClr val="accent2">
                    <a:lumMod val="75000"/>
                  </a:schemeClr>
                </a:solidFill>
                <a:latin typeface="Arial"/>
              </a:rPr>
              <a:t> </a:t>
            </a:r>
            <a:endParaRPr b="0" lang="ru-RU" sz="26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107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0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0" name="Объект 3" descr=""/>
          <p:cNvPicPr/>
          <p:nvPr/>
        </p:nvPicPr>
        <p:blipFill>
          <a:blip r:embed="rId2"/>
          <a:stretch/>
        </p:blipFill>
        <p:spPr>
          <a:xfrm>
            <a:off x="0" y="972720"/>
            <a:ext cx="9427320" cy="5389920"/>
          </a:xfrm>
          <a:prstGeom prst="rect">
            <a:avLst/>
          </a:prstGeom>
          <a:ln w="0">
            <a:noFill/>
          </a:ln>
        </p:spPr>
      </p:pic>
      <p:sp>
        <p:nvSpPr>
          <p:cNvPr id="151" name="Прямоугольник 3"/>
          <p:cNvSpPr/>
          <p:nvPr/>
        </p:nvSpPr>
        <p:spPr>
          <a:xfrm flipV="1" rot="10800000">
            <a:off x="7857360" y="3017520"/>
            <a:ext cx="4083120" cy="1796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00b0f0"/>
                </a:solidFill>
                <a:latin typeface="Calibri"/>
                <a:ea typeface="DejaVu Sans"/>
              </a:rPr>
              <a:t>Высказать свое мнение может каждый.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2800" spc="-1" strike="noStrike">
                <a:solidFill>
                  <a:srgbClr val="00b0f0"/>
                </a:solidFill>
                <a:latin typeface="Calibri"/>
                <a:ea typeface="DejaVu Sans"/>
              </a:rPr>
              <a:t> </a:t>
            </a:r>
            <a:r>
              <a:rPr b="1" lang="ru-RU" sz="2800" spc="-1" strike="noStrike">
                <a:solidFill>
                  <a:srgbClr val="00b0f0"/>
                </a:solidFill>
                <a:latin typeface="Calibri"/>
                <a:ea typeface="DejaVu Sans"/>
              </a:rPr>
              <a:t>Если вам есть что сказать, говорите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275040" y="230760"/>
            <a:ext cx="11735640" cy="940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5400" spc="-1" strike="noStrike">
                <a:solidFill>
                  <a:srgbClr val="000000"/>
                </a:solidFill>
                <a:latin typeface="Calibri Light"/>
              </a:rPr>
              <a:t>Электронные ресурсы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26240" y="1500480"/>
            <a:ext cx="11433600" cy="5015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Федеральный закон "Об образовании в Российской Федерации" от 29.12.2012 N 273-ФЗ (последняя редакция) // 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http://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www.consultant.ru/document/cons_doc_LAW_140174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•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Единое содержание общего образования // 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3"/>
              </a:rPr>
              <a:t>https://edsoo.ru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4"/>
              </a:rPr>
              <a:t>/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•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Институт стратегии развития образования Российской академии образования // 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5"/>
              </a:rPr>
              <a:t>https://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6"/>
              </a:rPr>
              <a:t>instrao.ru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275040" y="230760"/>
            <a:ext cx="11735640" cy="1100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 fontScale="69000"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5400" spc="-1" strike="noStrike">
                <a:solidFill>
                  <a:srgbClr val="000000"/>
                </a:solidFill>
                <a:latin typeface="Calibri Light"/>
              </a:rPr>
              <a:t>Всероссийские просветительские</a:t>
            </a:r>
            <a:br>
              <a:rPr sz="5400"/>
            </a:br>
            <a:r>
              <a:rPr b="1" lang="ru-RU" sz="5400" spc="-1" strike="noStrike">
                <a:solidFill>
                  <a:srgbClr val="000000"/>
                </a:solidFill>
                <a:latin typeface="Calibri Light"/>
              </a:rPr>
              <a:t>мероприятия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426240" y="1500480"/>
            <a:ext cx="11433600" cy="5015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72000"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23.11.2022 года "Особенности реализации федеральной основной общеобразовательной программы начального общего образования", ссылка на подключение: 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1"/>
              </a:rPr>
              <a:t>https://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2"/>
              </a:rPr>
              <a:t>vk.com/video716245662_456239187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25.11.2022 года "Особенности реализации федеральных основных общеобразовательных программ основного и среднего общего образования и рабочих программ по естественно-научным предметам, математике и информатике", ссылка на подключение: 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3"/>
              </a:rPr>
              <a:t>https://vk.com/video716245662_456239192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;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• 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29.11.2022 года "Особенности реализации федеральных основных общеобразовательных программы основного и среднего общего образования и федеральных рабочих программ по русскому языку, литературе и общественно-научным предметам", ссылка на подключение: 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4"/>
              </a:rPr>
              <a:t>https://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5"/>
              </a:rPr>
              <a:t>vk.com/video716245662_456239191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*Ссылки для подключения к мероприятиям, программа и подробная информация размещены на сайтах ФГБНУ "ИСРО РАО": 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6"/>
              </a:rPr>
              <a:t>https://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7"/>
              </a:rPr>
              <a:t>instrao.ru/prog</a:t>
            </a: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u-RU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8"/>
              </a:rPr>
              <a:t>https://</a:t>
            </a:r>
            <a:r>
              <a:rPr b="0" lang="ru-RU" sz="2800" spc="-1" strike="noStrike" u="sng">
                <a:solidFill>
                  <a:srgbClr val="0563c1"/>
                </a:solidFill>
                <a:uFillTx/>
                <a:latin typeface="Calibri"/>
                <a:hlinkClick r:id="rId9"/>
              </a:rPr>
              <a:t>edsoo.ru/Vserossijskie_prosvetite.htm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Рисунок 18" descr=""/>
          <p:cNvPicPr/>
          <p:nvPr/>
        </p:nvPicPr>
        <p:blipFill>
          <a:blip r:embed="rId1"/>
          <a:stretch/>
        </p:blipFill>
        <p:spPr>
          <a:xfrm flipH="1">
            <a:off x="720" y="0"/>
            <a:ext cx="12191400" cy="6857280"/>
          </a:xfrm>
          <a:prstGeom prst="rect">
            <a:avLst/>
          </a:prstGeom>
          <a:ln w="0">
            <a:noFill/>
          </a:ln>
        </p:spPr>
      </p:pic>
      <p:sp>
        <p:nvSpPr>
          <p:cNvPr id="157" name="PlaceHolder 1"/>
          <p:cNvSpPr>
            <a:spLocks noGrp="1"/>
          </p:cNvSpPr>
          <p:nvPr>
            <p:ph/>
          </p:nvPr>
        </p:nvSpPr>
        <p:spPr>
          <a:xfrm>
            <a:off x="838080" y="506160"/>
            <a:ext cx="10514880" cy="567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72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7200" spc="-1" strike="noStrike">
                <a:solidFill>
                  <a:srgbClr val="7030a0"/>
                </a:solidFill>
                <a:latin typeface="Arial"/>
              </a:rPr>
              <a:t>Спасибо за внимание!</a:t>
            </a:r>
            <a:endParaRPr b="0" lang="ru-RU" sz="72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7200" spc="-1" strike="noStrike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rgbClr val="7030a0"/>
                </a:solidFill>
                <a:latin typeface="Arial"/>
              </a:rPr>
              <a:t>Контактная информация: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rgbClr val="7030a0"/>
                </a:solidFill>
                <a:latin typeface="Arial"/>
              </a:rPr>
              <a:t>Гребенцова Галина Васильевна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rgbClr val="7030a0"/>
                </a:solidFill>
                <a:latin typeface="Arial"/>
              </a:rPr>
              <a:t>Тел.: +7 (3912) </a:t>
            </a:r>
            <a:r>
              <a:rPr b="1" lang="en-US" sz="3200" spc="-1" strike="noStrike">
                <a:solidFill>
                  <a:srgbClr val="7030a0"/>
                </a:solidFill>
                <a:latin typeface="Arial"/>
              </a:rPr>
              <a:t>68</a:t>
            </a:r>
            <a:r>
              <a:rPr b="1" lang="ru-RU" sz="3200" spc="-1" strike="noStrike">
                <a:solidFill>
                  <a:srgbClr val="7030a0"/>
                </a:solidFill>
                <a:latin typeface="Arial"/>
              </a:rPr>
              <a:t>-</a:t>
            </a:r>
            <a:r>
              <a:rPr b="1" lang="en-US" sz="3200" spc="-1" strike="noStrike">
                <a:solidFill>
                  <a:srgbClr val="7030a0"/>
                </a:solidFill>
                <a:latin typeface="Arial"/>
              </a:rPr>
              <a:t>73</a:t>
            </a:r>
            <a:r>
              <a:rPr b="1" lang="ru-RU" sz="3200" spc="-1" strike="noStrike">
                <a:solidFill>
                  <a:srgbClr val="7030a0"/>
                </a:solidFill>
                <a:latin typeface="Arial"/>
              </a:rPr>
              <a:t>-7</a:t>
            </a:r>
            <a:r>
              <a:rPr b="1" lang="en-US" sz="3200" spc="-1" strike="noStrike">
                <a:solidFill>
                  <a:srgbClr val="7030a0"/>
                </a:solidFill>
                <a:latin typeface="Arial"/>
              </a:rPr>
              <a:t>2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indent="0" algn="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3200" spc="-1" strike="noStrike">
                <a:solidFill>
                  <a:srgbClr val="7030a0"/>
                </a:solidFill>
                <a:latin typeface="Arial"/>
              </a:rPr>
              <a:t>E-mail: </a:t>
            </a:r>
            <a:r>
              <a:rPr b="1" lang="en-US" sz="3200" spc="-1" strike="noStrike">
                <a:solidFill>
                  <a:srgbClr val="7030a0"/>
                </a:solidFill>
                <a:latin typeface="Arial"/>
              </a:rPr>
              <a:t>grebencova.g</a:t>
            </a:r>
            <a:r>
              <a:rPr b="1" lang="ru-RU" sz="3200" spc="-1" strike="noStrike">
                <a:solidFill>
                  <a:srgbClr val="7030a0"/>
                </a:solidFill>
                <a:latin typeface="Arial"/>
              </a:rPr>
              <a:t>@</a:t>
            </a:r>
            <a:r>
              <a:rPr b="1" lang="en-US" sz="3200" spc="-1" strike="noStrike">
                <a:solidFill>
                  <a:srgbClr val="7030a0"/>
                </a:solidFill>
                <a:latin typeface="Arial"/>
              </a:rPr>
              <a:t>kimc.ms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8" name="Picture 2" descr=""/>
          <p:cNvPicPr/>
          <p:nvPr/>
        </p:nvPicPr>
        <p:blipFill>
          <a:blip r:embed="rId2"/>
          <a:stretch/>
        </p:blipFill>
        <p:spPr>
          <a:xfrm>
            <a:off x="400320" y="3189240"/>
            <a:ext cx="4419360" cy="3428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Рисунок 18" descr=""/>
          <p:cNvPicPr/>
          <p:nvPr/>
        </p:nvPicPr>
        <p:blipFill>
          <a:blip r:embed="rId1"/>
          <a:stretch/>
        </p:blipFill>
        <p:spPr>
          <a:xfrm flipH="1">
            <a:off x="258120" y="-158760"/>
            <a:ext cx="13253760" cy="7016040"/>
          </a:xfrm>
          <a:prstGeom prst="rect">
            <a:avLst/>
          </a:prstGeom>
          <a:ln w="0">
            <a:noFill/>
          </a:ln>
        </p:spPr>
      </p:pic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150840" y="506160"/>
            <a:ext cx="11202120" cy="5670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5400" spc="-1" strike="noStrike">
                <a:solidFill>
                  <a:srgbClr val="ff0000"/>
                </a:solidFill>
                <a:latin typeface="Calibri"/>
              </a:rPr>
              <a:t>Содержание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4000" spc="-1" strike="noStrike">
                <a:solidFill>
                  <a:srgbClr val="000000"/>
                </a:solidFill>
                <a:latin typeface="Calibri"/>
              </a:rPr>
              <a:t>Об итогах работы  за 2022-2023 учебный год. Форма отчёта;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4000" spc="-1" strike="noStrike">
                <a:solidFill>
                  <a:srgbClr val="000000"/>
                </a:solidFill>
                <a:latin typeface="Calibri"/>
              </a:rPr>
              <a:t>О переходе на обновленные ФГОС и ФООП;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1" lang="ru-RU" sz="4000" spc="-1" strike="noStrike">
                <a:solidFill>
                  <a:srgbClr val="000000"/>
                </a:solidFill>
                <a:latin typeface="Calibri"/>
              </a:rPr>
              <a:t>О планировании работы сети методических объединений на следующий 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4000" spc="-1" strike="noStrike">
                <a:solidFill>
                  <a:srgbClr val="000000"/>
                </a:solidFill>
                <a:latin typeface="Calibri"/>
              </a:rPr>
              <a:t>учебный год. Август 2023г</a:t>
            </a:r>
            <a:r>
              <a:rPr b="1" lang="ru-RU" sz="36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9" name="Рисунок 10" descr="Перо и чернильница"/>
          <p:cNvPicPr/>
          <p:nvPr/>
        </p:nvPicPr>
        <p:blipFill>
          <a:blip r:embed="rId2"/>
          <a:stretch/>
        </p:blipFill>
        <p:spPr>
          <a:xfrm>
            <a:off x="8531280" y="4048200"/>
            <a:ext cx="3281760" cy="2583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239760" y="204120"/>
            <a:ext cx="11717640" cy="1357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00b0f0"/>
                </a:solidFill>
                <a:latin typeface="Calibri Light"/>
              </a:rPr>
              <a:t>ИТОГИ работы сети МО в 2022-2023 уч. году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354960" y="1384920"/>
            <a:ext cx="11495880" cy="51307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2c72c6"/>
              </a:buClr>
              <a:buFont typeface="Arial"/>
              <a:buChar char="•"/>
            </a:pPr>
            <a:r>
              <a:rPr b="1" lang="ru-RU" sz="5400" spc="-1" strike="noStrike">
                <a:solidFill>
                  <a:srgbClr val="2c72c6"/>
                </a:solidFill>
                <a:latin typeface="Calibri"/>
              </a:rPr>
              <a:t>Форма отчёта;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2c72c6"/>
              </a:buClr>
              <a:buFont typeface="Arial"/>
              <a:buChar char="•"/>
            </a:pPr>
            <a:r>
              <a:rPr b="1" lang="ru-RU" sz="5400" spc="-1" strike="noStrike">
                <a:solidFill>
                  <a:srgbClr val="2c72c6"/>
                </a:solidFill>
                <a:latin typeface="Calibri"/>
              </a:rPr>
              <a:t>Протоколы заседаний МО;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2c72c6"/>
              </a:buClr>
              <a:buFont typeface="Arial"/>
              <a:buChar char="•"/>
            </a:pPr>
            <a:r>
              <a:rPr b="1" lang="ru-RU" sz="5400" spc="-1" strike="noStrike">
                <a:solidFill>
                  <a:srgbClr val="2c72c6"/>
                </a:solidFill>
                <a:latin typeface="Calibri"/>
              </a:rPr>
              <a:t>Сроки сдачи 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5400" spc="-1" strike="noStrike">
                <a:solidFill>
                  <a:srgbClr val="ff0000"/>
                </a:solidFill>
                <a:latin typeface="Calibri"/>
              </a:rPr>
              <a:t>До 22 мая 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2" name="Picture 2" descr=""/>
          <p:cNvPicPr/>
          <p:nvPr/>
        </p:nvPicPr>
        <p:blipFill>
          <a:blip r:embed="rId1"/>
          <a:stretch/>
        </p:blipFill>
        <p:spPr>
          <a:xfrm>
            <a:off x="4714200" y="3000600"/>
            <a:ext cx="7145640" cy="3856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Рисунок 18" descr=""/>
          <p:cNvPicPr/>
          <p:nvPr/>
        </p:nvPicPr>
        <p:blipFill>
          <a:blip r:embed="rId1"/>
          <a:stretch/>
        </p:blipFill>
        <p:spPr>
          <a:xfrm flipH="1">
            <a:off x="720" y="82800"/>
            <a:ext cx="12191400" cy="6857280"/>
          </a:xfrm>
          <a:prstGeom prst="rect">
            <a:avLst/>
          </a:prstGeom>
          <a:ln w="0">
            <a:noFill/>
          </a:ln>
        </p:spPr>
      </p:pic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6160" y="168840"/>
            <a:ext cx="10976400" cy="1091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00b050"/>
                </a:solidFill>
                <a:latin typeface="Calibri Light"/>
              </a:rPr>
              <a:t>О федеральных основных общеобразовательных программах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/>
          </p:nvPr>
        </p:nvSpPr>
        <p:spPr>
          <a:xfrm>
            <a:off x="168840" y="1331640"/>
            <a:ext cx="11762280" cy="54057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Федеральным законом </a:t>
            </a:r>
            <a:r>
              <a:rPr b="1" lang="ru-RU" sz="3200" spc="-1" strike="noStrike">
                <a:solidFill>
                  <a:srgbClr val="000000"/>
                </a:solidFill>
                <a:latin typeface="Calibri"/>
              </a:rPr>
              <a:t>от 24 сентября 2022 г № 371 - ФЗ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 «О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Федерации» (далее – Федеральный закон № 371 -ФЗ) введены единые для Российской Федерации </a:t>
            </a:r>
            <a:r>
              <a:rPr b="1" i="1" lang="ru-RU" sz="3200" spc="-1" strike="noStrike">
                <a:solidFill>
                  <a:srgbClr val="00b050"/>
                </a:solidFill>
                <a:latin typeface="Calibri"/>
              </a:rPr>
              <a:t>федеральные основные общеобразовательные программы </a:t>
            </a:r>
            <a:r>
              <a:rPr b="0" lang="ru-RU" sz="3200" spc="-1" strike="noStrike">
                <a:solidFill>
                  <a:srgbClr val="000000"/>
                </a:solidFill>
                <a:latin typeface="Calibri"/>
              </a:rPr>
              <a:t>(далее – ФООП) 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При этом согласно статьям 1, 2 Федерального закона № 371 - ФЗ </a:t>
            </a:r>
            <a:r>
              <a:rPr b="0" lang="ru-RU" sz="3200" spc="-1" strike="noStrike">
                <a:solidFill>
                  <a:srgbClr val="ff0000"/>
                </a:solidFill>
                <a:latin typeface="Arial"/>
                <a:ea typeface="Times New Roman"/>
              </a:rPr>
              <a:t>термин «примерные программы» </a:t>
            </a:r>
            <a:r>
              <a:rPr b="0" lang="ru-RU" sz="3200" spc="-1" strike="noStrike">
                <a:solidFill>
                  <a:srgbClr val="000000"/>
                </a:solidFill>
                <a:latin typeface="Arial"/>
                <a:ea typeface="Times New Roman"/>
              </a:rPr>
              <a:t>на уровне начального общего, основного общего и среднего общего образования </a:t>
            </a:r>
            <a:r>
              <a:rPr b="0" lang="ru-RU" sz="3200" spc="-1" strike="noStrike">
                <a:solidFill>
                  <a:srgbClr val="ff0000"/>
                </a:solidFill>
                <a:latin typeface="Arial"/>
                <a:ea typeface="Times New Roman"/>
              </a:rPr>
              <a:t>исключен из Федерального закона № 273-ФЗ.</a:t>
            </a: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2880" y="365040"/>
            <a:ext cx="11398320" cy="6105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0" lang="ru-RU" sz="6600" spc="-1" strike="noStrike">
                <a:solidFill>
                  <a:srgbClr val="ff0000"/>
                </a:solidFill>
                <a:latin typeface="Calibri Light"/>
              </a:rPr>
              <a:t>ВАЖНО</a:t>
            </a:r>
            <a:br>
              <a:rPr sz="4400"/>
            </a:br>
            <a:r>
              <a:rPr b="0" lang="ru-RU" sz="4400" spc="-1" strike="noStrike">
                <a:solidFill>
                  <a:srgbClr val="2c72c6"/>
                </a:solidFill>
                <a:latin typeface="Calibri Light"/>
              </a:rPr>
              <a:t>!!! В соответствии с п.4 статьи 3 Федерального закона № 371-ФЗ: </a:t>
            </a:r>
            <a:br>
              <a:rPr sz="4400"/>
            </a:br>
            <a:r>
              <a:rPr b="0" lang="ru-RU" sz="4400" spc="-1" strike="noStrike">
                <a:solidFill>
                  <a:srgbClr val="2c72c6"/>
                </a:solidFill>
                <a:latin typeface="Calibri Light"/>
              </a:rPr>
              <a:t>ООП всех  общеобразовательных организаций Российской Федерации подлежат приведению в соответствие с ФООП </a:t>
            </a:r>
            <a:r>
              <a:rPr b="1" lang="ru-RU" sz="4400" spc="-1" strike="noStrike">
                <a:solidFill>
                  <a:srgbClr val="2c72c6"/>
                </a:solidFill>
                <a:latin typeface="Calibri Light"/>
              </a:rPr>
              <a:t>не позднее 1 сентября 2023 года</a:t>
            </a:r>
            <a:r>
              <a:rPr b="0" lang="ru-RU" sz="4400" spc="-1" strike="noStrike">
                <a:solidFill>
                  <a:srgbClr val="2c72c6"/>
                </a:solidFill>
                <a:latin typeface="Calibri Light"/>
              </a:rPr>
              <a:t>. </a:t>
            </a:r>
            <a:br>
              <a:rPr sz="4400"/>
            </a:br>
            <a:br>
              <a:rPr sz="4400"/>
            </a:b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70920" y="239760"/>
            <a:ext cx="11850840" cy="1410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3600" spc="-1" strike="noStrike">
                <a:solidFill>
                  <a:srgbClr val="000000"/>
                </a:solidFill>
                <a:latin typeface="Calibri Light"/>
              </a:rPr>
              <a:t>О введении федеральных основных общеобразовательных программ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275040" y="1615680"/>
            <a:ext cx="11602440" cy="5032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 fontScale="97000"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i="1" lang="ru-RU" sz="2800" spc="-1" strike="noStrike">
                <a:solidFill>
                  <a:srgbClr val="000000"/>
                </a:solidFill>
                <a:latin typeface="Calibri"/>
              </a:rPr>
              <a:t>Приказы Министерства просвещения РФ:</a:t>
            </a: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i="1" lang="ru-RU" sz="2800" spc="-1" strike="noStrike">
                <a:solidFill>
                  <a:srgbClr val="000000"/>
                </a:solidFill>
                <a:latin typeface="Calibri"/>
              </a:rPr>
              <a:t> </a:t>
            </a:r>
            <a:r>
              <a:rPr b="0" i="1" lang="ru-RU" sz="3600" spc="-1" strike="noStrike">
                <a:solidFill>
                  <a:srgbClr val="000000"/>
                </a:solidFill>
                <a:latin typeface="Calibri"/>
              </a:rPr>
              <a:t>от 16 ноября 2022 г. № 992 «Об утверждении федеральной образовательной программы начального общего образования»,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i="1" lang="ru-RU" sz="3600" spc="-1" strike="noStrike">
                <a:solidFill>
                  <a:srgbClr val="000000"/>
                </a:solidFill>
                <a:latin typeface="Calibri"/>
              </a:rPr>
              <a:t> </a:t>
            </a:r>
            <a:r>
              <a:rPr b="0" i="1" lang="ru-RU" sz="3600" spc="-1" strike="noStrike">
                <a:solidFill>
                  <a:srgbClr val="000000"/>
                </a:solidFill>
                <a:latin typeface="Calibri"/>
              </a:rPr>
              <a:t>от 16 ноября 2022 г. № 993 «Об утверждении федеральной образовательной программы основного общего образования»,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i="1" lang="ru-RU" sz="3600" spc="-1" strike="noStrike">
                <a:solidFill>
                  <a:srgbClr val="000000"/>
                </a:solidFill>
                <a:latin typeface="Calibri"/>
              </a:rPr>
              <a:t> </a:t>
            </a:r>
            <a:r>
              <a:rPr b="0" i="1" lang="ru-RU" sz="3600" spc="-1" strike="noStrike">
                <a:solidFill>
                  <a:srgbClr val="000000"/>
                </a:solidFill>
                <a:latin typeface="Calibri"/>
              </a:rPr>
              <a:t>от 23 ноября 2022 г. № 1014 «Об утверждении федеральной образовательной программы среднего общего образования»</a:t>
            </a: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452880" y="150840"/>
            <a:ext cx="11460240" cy="1277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00b0f0"/>
                </a:solidFill>
                <a:latin typeface="Calibri Light"/>
              </a:rPr>
              <a:t>Содержательный раздел ФОП включает: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3065589737"/>
              </p:ext>
            </p:extLst>
          </p:nvPr>
        </p:nvGraphicFramePr>
        <p:xfrm>
          <a:off x="284040" y="1527120"/>
          <a:ext cx="11592720" cy="4979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301680" y="365040"/>
            <a:ext cx="11682360" cy="1324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4800" spc="-1" strike="noStrike">
                <a:solidFill>
                  <a:srgbClr val="ff0000"/>
                </a:solidFill>
                <a:latin typeface="Calibri Light"/>
              </a:rPr>
              <a:t>ПРОЕКТЫ федеральных рабочих программ</a:t>
            </a:r>
            <a:endParaRPr b="0" lang="ru-RU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284040" y="1825560"/>
            <a:ext cx="11486880" cy="4752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4000" spc="-1" strike="noStrike" u="sng">
                <a:solidFill>
                  <a:srgbClr val="000000"/>
                </a:solidFill>
                <a:uFillTx/>
                <a:latin typeface="Calibri"/>
              </a:rPr>
              <a:t>ПО всем остальным предметам:</a:t>
            </a:r>
            <a:endParaRPr b="0" lang="ru-RU" sz="4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Имеются разработанные проекты, которые находятся на общественном обсуждении;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ru-RU" sz="4400" spc="-1" strike="noStrike">
                <a:solidFill>
                  <a:srgbClr val="000000"/>
                </a:solidFill>
                <a:latin typeface="Calibri"/>
              </a:rPr>
              <a:t>Утверждение новой редакции ФООП всех уровней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ru-RU" sz="4400" spc="-1" strike="noStrike">
                <a:solidFill>
                  <a:srgbClr val="ff0000"/>
                </a:solidFill>
                <a:latin typeface="Calibri"/>
              </a:rPr>
              <a:t>после 1 июня 2023 года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ru-RU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346320" y="186480"/>
            <a:ext cx="11602440" cy="12153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rmAutofit/>
          </a:bodyPr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1" lang="ru-RU" sz="5400" spc="-1" strike="noStrike">
                <a:solidFill>
                  <a:srgbClr val="00b0f0"/>
                </a:solidFill>
                <a:latin typeface="Calibri Light"/>
              </a:rPr>
              <a:t>ЧТО  необходимо сделать?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/>
          </p:nvPr>
        </p:nvSpPr>
        <p:spPr>
          <a:xfrm>
            <a:off x="426240" y="1331640"/>
            <a:ext cx="11362680" cy="520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rmAutofit/>
          </a:bodyPr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b="1" lang="ru-RU" sz="5400" spc="-1" strike="noStrike">
                <a:solidFill>
                  <a:srgbClr val="ff0000"/>
                </a:solidFill>
                <a:latin typeface="Calibri"/>
              </a:rPr>
              <a:t>ДО 12 мая 2023г.</a:t>
            </a:r>
            <a:endParaRPr b="0" lang="ru-RU" sz="5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-"/>
            </a:pPr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провести заседания МО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Обсудить содержание ФРП;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ru-RU" sz="4400" spc="-1" strike="noStrike">
                <a:solidFill>
                  <a:srgbClr val="000000"/>
                </a:solidFill>
                <a:latin typeface="Calibri"/>
              </a:rPr>
              <a:t>Выработать единые подходы (варианты) перехода на ФРП с 1 по 10 класс по всем учебным предметам </a:t>
            </a:r>
            <a:endParaRPr b="0" lang="ru-R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4357</TotalTime>
  <Application>LibreOffice/7.5.1.2$Windows_X86_64 LibreOffice_project/fcbaee479e84c6cd81291587d2ee68cba099e129</Application>
  <AppVersion>15.0000</AppVersion>
  <Words>565</Words>
  <Paragraphs>83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2021-06-28T06:43:28Z</dcterms:created>
  <dc:creator>Пользователь</dc:creator>
  <dc:description/>
  <dc:language>ru-RU</dc:language>
  <cp:lastModifiedBy/>
  <dcterms:modified xsi:type="dcterms:W3CDTF">2023-04-28T14:55:37Z</dcterms:modified>
  <cp:revision>145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Произвольный</vt:lpwstr>
  </property>
  <property fmtid="{D5CDD505-2E9C-101B-9397-08002B2CF9AE}" pid="3" name="Slides">
    <vt:r8>14</vt:r8>
  </property>
</Properties>
</file>