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4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954" y="-3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F83D-9EAF-48A1-8098-9F9922996859}" type="datetimeFigureOut">
              <a:rPr lang="ru-RU" smtClean="0"/>
              <a:pPr/>
              <a:t>14.11.2024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040BE-CF18-430B-A96D-1A7E437111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4302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F83D-9EAF-48A1-8098-9F9922996859}" type="datetimeFigureOut">
              <a:rPr lang="ru-RU" smtClean="0"/>
              <a:pPr/>
              <a:t>14.11.2024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040BE-CF18-430B-A96D-1A7E437111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297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F83D-9EAF-48A1-8098-9F9922996859}" type="datetimeFigureOut">
              <a:rPr lang="ru-RU" smtClean="0"/>
              <a:pPr/>
              <a:t>14.11.2024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040BE-CF18-430B-A96D-1A7E437111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6569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F83D-9EAF-48A1-8098-9F9922996859}" type="datetimeFigureOut">
              <a:rPr lang="ru-RU" smtClean="0"/>
              <a:pPr/>
              <a:t>14.11.2024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040BE-CF18-430B-A96D-1A7E437111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9177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F83D-9EAF-48A1-8098-9F9922996859}" type="datetimeFigureOut">
              <a:rPr lang="ru-RU" smtClean="0"/>
              <a:pPr/>
              <a:t>14.11.2024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040BE-CF18-430B-A96D-1A7E437111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0033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F83D-9EAF-48A1-8098-9F9922996859}" type="datetimeFigureOut">
              <a:rPr lang="ru-RU" smtClean="0"/>
              <a:pPr/>
              <a:t>14.11.2024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040BE-CF18-430B-A96D-1A7E437111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3539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F83D-9EAF-48A1-8098-9F9922996859}" type="datetimeFigureOut">
              <a:rPr lang="ru-RU" smtClean="0"/>
              <a:pPr/>
              <a:t>14.11.2024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040BE-CF18-430B-A96D-1A7E437111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6526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F83D-9EAF-48A1-8098-9F9922996859}" type="datetimeFigureOut">
              <a:rPr lang="ru-RU" smtClean="0"/>
              <a:pPr/>
              <a:t>14.11.2024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040BE-CF18-430B-A96D-1A7E437111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2093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F83D-9EAF-48A1-8098-9F9922996859}" type="datetimeFigureOut">
              <a:rPr lang="ru-RU" smtClean="0"/>
              <a:pPr/>
              <a:t>14.11.2024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040BE-CF18-430B-A96D-1A7E437111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4603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F83D-9EAF-48A1-8098-9F9922996859}" type="datetimeFigureOut">
              <a:rPr lang="ru-RU" smtClean="0"/>
              <a:pPr/>
              <a:t>14.11.2024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040BE-CF18-430B-A96D-1A7E437111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9838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F83D-9EAF-48A1-8098-9F9922996859}" type="datetimeFigureOut">
              <a:rPr lang="ru-RU" smtClean="0"/>
              <a:pPr/>
              <a:t>14.11.2024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040BE-CF18-430B-A96D-1A7E437111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4520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61F83D-9EAF-48A1-8098-9F9922996859}" type="datetimeFigureOut">
              <a:rPr lang="ru-RU" smtClean="0"/>
              <a:pPr/>
              <a:t>14.11.2024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3040BE-CF18-430B-A96D-1A7E437111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9952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1266" name="Picture 2" descr="https://sun9-38.userapi.com/impf/c847216/v847216472/13da8f/dL_SO3DcClo.jpg?size=1280x853&amp;quality=96&amp;sign=fbbf29ccd8738e630009bd5fe138c5ff&amp;type=albu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4514" y="0"/>
            <a:ext cx="1227651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3984354" y="455192"/>
            <a:ext cx="7789190" cy="19527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000" b="1" dirty="0" smtClean="0">
                <a:solidFill>
                  <a:srgbClr val="002060"/>
                </a:solidFill>
              </a:rPr>
              <a:t>«Школа Министерства просвещения России»</a:t>
            </a:r>
          </a:p>
          <a:p>
            <a:pPr algn="ctr">
              <a:spcBef>
                <a:spcPts val="600"/>
              </a:spcBef>
            </a:pPr>
            <a:r>
              <a:rPr lang="ru-RU" sz="4000" b="1" dirty="0" smtClean="0">
                <a:solidFill>
                  <a:srgbClr val="002060"/>
                </a:solidFill>
              </a:rPr>
              <a:t>Муниципальные механизмы управления изменениями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811174" y="5890319"/>
            <a:ext cx="7282024" cy="9574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600" b="1" dirty="0" smtClean="0">
                <a:solidFill>
                  <a:schemeClr val="bg1">
                    <a:lumMod val="95000"/>
                  </a:schemeClr>
                </a:solidFill>
              </a:rPr>
              <a:t>г. Красноярск</a:t>
            </a:r>
            <a:endParaRPr lang="ru-RU" sz="3600" b="1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1026" name="Picture 2" descr="C:\Users\Rovnyh\Ровных М.Г\ГУО на прозрачном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603" y="89729"/>
            <a:ext cx="1379955" cy="1379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Rovnyh\Ровных М.Г\Лого_Администрация города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07" r="27204" b="33613"/>
          <a:stretch/>
        </p:blipFill>
        <p:spPr bwMode="auto">
          <a:xfrm>
            <a:off x="108605" y="51630"/>
            <a:ext cx="1130906" cy="1170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0086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https://sun9-38.userapi.com/impf/c847216/v847216472/13da8f/dL_SO3DcClo.jpg?size=1280x853&amp;quality=96&amp;sign=fbbf29ccd8738e630009bd5fe138c5ff&amp;type=album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14" b="58730"/>
          <a:stretch/>
        </p:blipFill>
        <p:spPr bwMode="auto">
          <a:xfrm>
            <a:off x="9547" y="-1"/>
            <a:ext cx="1218245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2578" y="1462766"/>
            <a:ext cx="11506844" cy="527549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rgbClr val="002060"/>
                </a:solidFill>
              </a:rPr>
              <a:t>Августовский педагогический </a:t>
            </a:r>
            <a:r>
              <a:rPr lang="ru-RU" dirty="0" smtClean="0">
                <a:solidFill>
                  <a:srgbClr val="002060"/>
                </a:solidFill>
              </a:rPr>
              <a:t>совет:</a:t>
            </a:r>
            <a:endParaRPr lang="ru-RU" dirty="0">
              <a:solidFill>
                <a:srgbClr val="002060"/>
              </a:solidFill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2400" dirty="0" smtClean="0">
                <a:solidFill>
                  <a:srgbClr val="002060"/>
                </a:solidFill>
              </a:rPr>
              <a:t>анализ деятельности общеобразовательных организаций по направлениям и ключевым условиям проекта «Школа Министерства просвещения России»;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2400" dirty="0" smtClean="0">
                <a:solidFill>
                  <a:srgbClr val="002060"/>
                </a:solidFill>
              </a:rPr>
              <a:t>постановка задач на новый учебный год в приоритетах развития МСО г. Красноярска согласно цели и задач проекта «Школа Министерства просвещения России».</a:t>
            </a: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buNone/>
            </a:pPr>
            <a:r>
              <a:rPr lang="ru-RU" dirty="0">
                <a:solidFill>
                  <a:srgbClr val="002060"/>
                </a:solidFill>
              </a:rPr>
              <a:t>Цикл семинаров </a:t>
            </a:r>
            <a:r>
              <a:rPr lang="ru-RU" sz="2400" dirty="0">
                <a:solidFill>
                  <a:srgbClr val="002060"/>
                </a:solidFill>
              </a:rPr>
              <a:t>инициативной группы директоров </a:t>
            </a:r>
            <a:r>
              <a:rPr lang="ru-RU" sz="2400" dirty="0" smtClean="0">
                <a:solidFill>
                  <a:srgbClr val="002060"/>
                </a:solidFill>
              </a:rPr>
              <a:t>образовательных организаций: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ru-RU" sz="2400" dirty="0" smtClean="0">
                <a:solidFill>
                  <a:srgbClr val="002060"/>
                </a:solidFill>
              </a:rPr>
              <a:t>разработка </a:t>
            </a:r>
            <a:r>
              <a:rPr lang="ru-RU" sz="2400" dirty="0">
                <a:solidFill>
                  <a:srgbClr val="002060"/>
                </a:solidFill>
              </a:rPr>
              <a:t>Дорожной карты </a:t>
            </a:r>
            <a:r>
              <a:rPr lang="ru-RU" sz="2400" dirty="0" smtClean="0">
                <a:solidFill>
                  <a:srgbClr val="002060"/>
                </a:solidFill>
              </a:rPr>
              <a:t>развития МСО г. Красноярска на учебный год;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ru-RU" sz="2400" dirty="0" smtClean="0">
                <a:solidFill>
                  <a:srgbClr val="002060"/>
                </a:solidFill>
              </a:rPr>
              <a:t>согласование </a:t>
            </a:r>
            <a:r>
              <a:rPr lang="ru-RU" sz="2400" dirty="0">
                <a:solidFill>
                  <a:srgbClr val="002060"/>
                </a:solidFill>
              </a:rPr>
              <a:t>показателей и критериев </a:t>
            </a:r>
            <a:r>
              <a:rPr lang="ru-RU" sz="2400" dirty="0" smtClean="0">
                <a:solidFill>
                  <a:srgbClr val="002060"/>
                </a:solidFill>
              </a:rPr>
              <a:t>реализации Дорожной карты развития МСО </a:t>
            </a:r>
            <a:br>
              <a:rPr lang="ru-RU" sz="2400" dirty="0" smtClean="0">
                <a:solidFill>
                  <a:srgbClr val="002060"/>
                </a:solidFill>
              </a:rPr>
            </a:br>
            <a:r>
              <a:rPr lang="ru-RU" sz="2400" dirty="0" smtClean="0">
                <a:solidFill>
                  <a:srgbClr val="002060"/>
                </a:solidFill>
              </a:rPr>
              <a:t>для выхода на базовый, основной, продвинутый уровень по магистральным направлениям с учётом приоритетов развития МСО г. Красноярска. </a:t>
            </a: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buNone/>
            </a:pPr>
            <a:r>
              <a:rPr lang="ru-RU" dirty="0" smtClean="0">
                <a:solidFill>
                  <a:srgbClr val="002060"/>
                </a:solidFill>
              </a:rPr>
              <a:t>Стратегическая сессия: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2400" dirty="0">
                <a:solidFill>
                  <a:srgbClr val="002060"/>
                </a:solidFill>
              </a:rPr>
              <a:t>ф</a:t>
            </a:r>
            <a:r>
              <a:rPr lang="ru-RU" sz="2400" dirty="0" smtClean="0">
                <a:solidFill>
                  <a:srgbClr val="002060"/>
                </a:solidFill>
              </a:rPr>
              <a:t>ормирование общих представлений о реализации проекта «Школа Министерства просвещения России»;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2400" dirty="0" smtClean="0">
                <a:solidFill>
                  <a:srgbClr val="002060"/>
                </a:solidFill>
              </a:rPr>
              <a:t>принятие к исполнению Дорожной карты развития МСО на учебный год.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53464" y="340891"/>
            <a:ext cx="11506844" cy="1072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000" b="1" dirty="0" smtClean="0">
                <a:solidFill>
                  <a:srgbClr val="002060"/>
                </a:solidFill>
              </a:rPr>
              <a:t>«Школа Министерства просвещения России»</a:t>
            </a:r>
          </a:p>
          <a:p>
            <a:pPr algn="ctr">
              <a:spcBef>
                <a:spcPts val="600"/>
              </a:spcBef>
            </a:pPr>
            <a:r>
              <a:rPr lang="ru-RU" sz="3600" b="1" dirty="0" smtClean="0">
                <a:solidFill>
                  <a:srgbClr val="002060"/>
                </a:solidFill>
              </a:rPr>
              <a:t>Муниципальные механизмы управления изменениями</a:t>
            </a:r>
            <a:endParaRPr lang="ru-RU" sz="3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465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s://sun9-38.userapi.com/impf/c847216/v847216472/13da8f/dL_SO3DcClo.jpg?size=1280x853&amp;quality=96&amp;sign=fbbf29ccd8738e630009bd5fe138c5ff&amp;type=album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14" b="58730"/>
          <a:stretch/>
        </p:blipFill>
        <p:spPr bwMode="auto">
          <a:xfrm>
            <a:off x="9547" y="-1"/>
            <a:ext cx="1218245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2578" y="1484538"/>
            <a:ext cx="11686136" cy="5172076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rgbClr val="002060"/>
                </a:solidFill>
              </a:rPr>
              <a:t>Муниципальные проекты развития </a:t>
            </a:r>
            <a:r>
              <a:rPr lang="ru-RU" dirty="0">
                <a:solidFill>
                  <a:srgbClr val="002060"/>
                </a:solidFill>
              </a:rPr>
              <a:t>МСО г. Красноярска:</a:t>
            </a:r>
          </a:p>
          <a:p>
            <a:pPr lvl="0" algn="just">
              <a:lnSpc>
                <a:spcPct val="100000"/>
              </a:lnSpc>
              <a:spcBef>
                <a:spcPts val="0"/>
              </a:spcBef>
            </a:pPr>
            <a:r>
              <a:rPr lang="ru-RU" dirty="0" smtClean="0">
                <a:solidFill>
                  <a:srgbClr val="002060"/>
                </a:solidFill>
              </a:rPr>
              <a:t>«Повышение качества математического образования»</a:t>
            </a:r>
            <a:endParaRPr lang="ru-RU" dirty="0">
              <a:solidFill>
                <a:srgbClr val="002060"/>
              </a:solidFill>
            </a:endParaRPr>
          </a:p>
          <a:p>
            <a:pPr lvl="0" algn="just">
              <a:lnSpc>
                <a:spcPct val="100000"/>
              </a:lnSpc>
              <a:spcBef>
                <a:spcPts val="0"/>
              </a:spcBef>
            </a:pPr>
            <a:r>
              <a:rPr lang="ru-RU" dirty="0">
                <a:solidFill>
                  <a:srgbClr val="002060"/>
                </a:solidFill>
              </a:rPr>
              <a:t>«С чего начинается </a:t>
            </a:r>
            <a:r>
              <a:rPr lang="ru-RU" dirty="0" smtClean="0">
                <a:solidFill>
                  <a:srgbClr val="002060"/>
                </a:solidFill>
              </a:rPr>
              <a:t>Родина!»</a:t>
            </a:r>
            <a:endParaRPr lang="ru-RU" dirty="0">
              <a:solidFill>
                <a:srgbClr val="002060"/>
              </a:solidFill>
            </a:endParaRPr>
          </a:p>
          <a:p>
            <a:pPr lvl="0" algn="just">
              <a:lnSpc>
                <a:spcPct val="100000"/>
              </a:lnSpc>
              <a:spcBef>
                <a:spcPts val="0"/>
              </a:spcBef>
            </a:pPr>
            <a:r>
              <a:rPr lang="ru-RU" dirty="0">
                <a:solidFill>
                  <a:srgbClr val="002060"/>
                </a:solidFill>
              </a:rPr>
              <a:t>«Я нужен городу, краю, стране!»</a:t>
            </a:r>
          </a:p>
          <a:p>
            <a:pPr lvl="0" algn="just">
              <a:lnSpc>
                <a:spcPct val="100000"/>
              </a:lnSpc>
              <a:spcBef>
                <a:spcPts val="0"/>
              </a:spcBef>
            </a:pPr>
            <a:r>
              <a:rPr lang="ru-RU" dirty="0">
                <a:solidFill>
                  <a:srgbClr val="002060"/>
                </a:solidFill>
              </a:rPr>
              <a:t>«Рациональное питание </a:t>
            </a:r>
            <a:r>
              <a:rPr lang="ru-RU" dirty="0" smtClean="0">
                <a:solidFill>
                  <a:srgbClr val="002060"/>
                </a:solidFill>
              </a:rPr>
              <a:t>– основа </a:t>
            </a:r>
            <a:r>
              <a:rPr lang="ru-RU" dirty="0">
                <a:solidFill>
                  <a:srgbClr val="002060"/>
                </a:solidFill>
              </a:rPr>
              <a:t>здорового образа жизни</a:t>
            </a:r>
            <a:r>
              <a:rPr lang="ru-RU" dirty="0" smtClean="0">
                <a:solidFill>
                  <a:srgbClr val="002060"/>
                </a:solidFill>
              </a:rPr>
              <a:t>»</a:t>
            </a:r>
          </a:p>
          <a:p>
            <a:pPr marL="0" lvl="0" indent="0" algn="just">
              <a:lnSpc>
                <a:spcPct val="100000"/>
              </a:lnSpc>
              <a:spcBef>
                <a:spcPts val="600"/>
              </a:spcBef>
              <a:buNone/>
            </a:pPr>
            <a:r>
              <a:rPr lang="ru-RU" i="1" dirty="0" smtClean="0">
                <a:solidFill>
                  <a:srgbClr val="002060"/>
                </a:solidFill>
              </a:rPr>
              <a:t>Проектно-ориентированная инициатива образовательных организаций.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</a:p>
          <a:p>
            <a:pPr marL="0" lvl="0" indent="0" algn="just">
              <a:lnSpc>
                <a:spcPct val="100000"/>
              </a:lnSpc>
              <a:spcBef>
                <a:spcPts val="1800"/>
              </a:spcBef>
              <a:buNone/>
            </a:pPr>
            <a:r>
              <a:rPr lang="ru-RU" dirty="0" smtClean="0">
                <a:solidFill>
                  <a:srgbClr val="002060"/>
                </a:solidFill>
              </a:rPr>
              <a:t>Семинары-совещания </a:t>
            </a:r>
            <a:r>
              <a:rPr lang="ru-RU" dirty="0">
                <a:solidFill>
                  <a:srgbClr val="002060"/>
                </a:solidFill>
              </a:rPr>
              <a:t>директоров общеобразовательных организаций </a:t>
            </a: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>с </a:t>
            </a:r>
            <a:r>
              <a:rPr lang="ru-RU" dirty="0">
                <a:solidFill>
                  <a:srgbClr val="002060"/>
                </a:solidFill>
              </a:rPr>
              <a:t>представлением механизмов управления реализацией проекта </a:t>
            </a: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>«</a:t>
            </a:r>
            <a:r>
              <a:rPr lang="ru-RU" dirty="0">
                <a:solidFill>
                  <a:srgbClr val="002060"/>
                </a:solidFill>
              </a:rPr>
              <a:t>Школа Министерства просвещения России» в каждом из </a:t>
            </a:r>
            <a:r>
              <a:rPr lang="ru-RU" dirty="0" smtClean="0">
                <a:solidFill>
                  <a:srgbClr val="002060"/>
                </a:solidFill>
              </a:rPr>
              <a:t>7 </a:t>
            </a:r>
            <a:r>
              <a:rPr lang="ru-RU" dirty="0">
                <a:solidFill>
                  <a:srgbClr val="002060"/>
                </a:solidFill>
              </a:rPr>
              <a:t>районов г. </a:t>
            </a:r>
            <a:r>
              <a:rPr lang="ru-RU" dirty="0" smtClean="0">
                <a:solidFill>
                  <a:srgbClr val="002060"/>
                </a:solidFill>
              </a:rPr>
              <a:t>Красноярска.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353464" y="340891"/>
            <a:ext cx="11506844" cy="1072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000" b="1" dirty="0" smtClean="0">
                <a:solidFill>
                  <a:srgbClr val="002060"/>
                </a:solidFill>
              </a:rPr>
              <a:t>«Школа Министерства просвещения России»</a:t>
            </a:r>
          </a:p>
          <a:p>
            <a:pPr algn="ctr">
              <a:spcBef>
                <a:spcPts val="600"/>
              </a:spcBef>
            </a:pPr>
            <a:r>
              <a:rPr lang="ru-RU" sz="3600" b="1" dirty="0" smtClean="0">
                <a:solidFill>
                  <a:srgbClr val="002060"/>
                </a:solidFill>
              </a:rPr>
              <a:t>Муниципальные механизмы управления изменениями</a:t>
            </a:r>
            <a:endParaRPr lang="ru-RU" sz="3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763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s://sun9-38.userapi.com/impf/c847216/v847216472/13da8f/dL_SO3DcClo.jpg?size=1280x853&amp;quality=96&amp;sign=fbbf29ccd8738e630009bd5fe138c5ff&amp;type=album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14" b="58730"/>
          <a:stretch/>
        </p:blipFill>
        <p:spPr bwMode="auto">
          <a:xfrm>
            <a:off x="9547" y="-1"/>
            <a:ext cx="1218245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2577" y="1495424"/>
            <a:ext cx="11642593" cy="5172076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rgbClr val="002060"/>
                </a:solidFill>
              </a:rPr>
              <a:t>Программно-проектировочные и рефлексивно-аналитические семинары управленческих команд общеобразовательных </a:t>
            </a:r>
            <a:r>
              <a:rPr lang="ru-RU" dirty="0" smtClean="0">
                <a:solidFill>
                  <a:srgbClr val="002060"/>
                </a:solidFill>
              </a:rPr>
              <a:t>организаций: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2400" dirty="0" smtClean="0">
                <a:solidFill>
                  <a:srgbClr val="002060"/>
                </a:solidFill>
              </a:rPr>
              <a:t>по реализации Дорожной карты развития МСО г. Красноярска;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2400" dirty="0" smtClean="0">
                <a:solidFill>
                  <a:srgbClr val="002060"/>
                </a:solidFill>
              </a:rPr>
              <a:t>по итогам самодиагностики.</a:t>
            </a:r>
          </a:p>
          <a:p>
            <a:pPr marL="0" indent="0" algn="just">
              <a:lnSpc>
                <a:spcPct val="100000"/>
              </a:lnSpc>
              <a:spcBef>
                <a:spcPts val="1200"/>
              </a:spcBef>
              <a:buNone/>
            </a:pPr>
            <a:r>
              <a:rPr lang="ru-RU" dirty="0" smtClean="0">
                <a:solidFill>
                  <a:srgbClr val="002060"/>
                </a:solidFill>
              </a:rPr>
              <a:t>Организация деятельности творческих и рабочих групп по решению задач проекта «Школы Министерства просвещения России».</a:t>
            </a:r>
          </a:p>
          <a:p>
            <a:pPr marL="0" indent="0" algn="just">
              <a:lnSpc>
                <a:spcPct val="100000"/>
              </a:lnSpc>
              <a:spcBef>
                <a:spcPts val="1200"/>
              </a:spcBef>
              <a:buNone/>
            </a:pPr>
            <a:r>
              <a:rPr lang="ru-RU" dirty="0" smtClean="0">
                <a:solidFill>
                  <a:srgbClr val="002060"/>
                </a:solidFill>
              </a:rPr>
              <a:t>Инициация разработки и реализации школьных проектов по реализации проекта «Школы Министерства просвещения России».</a:t>
            </a:r>
          </a:p>
          <a:p>
            <a:pPr marL="0" indent="0" algn="just">
              <a:lnSpc>
                <a:spcPct val="100000"/>
              </a:lnSpc>
              <a:spcBef>
                <a:spcPts val="1200"/>
              </a:spcBef>
              <a:buNone/>
            </a:pPr>
            <a:r>
              <a:rPr lang="ru-RU" dirty="0" smtClean="0">
                <a:solidFill>
                  <a:srgbClr val="002060"/>
                </a:solidFill>
              </a:rPr>
              <a:t>Муниципальный мониторинг реализации Дорожной карты развития МСО.</a:t>
            </a:r>
          </a:p>
          <a:p>
            <a:pPr marL="0" indent="0" algn="just">
              <a:lnSpc>
                <a:spcPct val="100000"/>
              </a:lnSpc>
              <a:spcBef>
                <a:spcPts val="1200"/>
              </a:spcBef>
              <a:buNone/>
            </a:pPr>
            <a:r>
              <a:rPr lang="ru-RU" dirty="0" smtClean="0">
                <a:solidFill>
                  <a:srgbClr val="002060"/>
                </a:solidFill>
              </a:rPr>
              <a:t>Стимулирующие выплаты за реализацию Дорожной карты развития МСО.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353464" y="340891"/>
            <a:ext cx="11506844" cy="1072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000" b="1" dirty="0" smtClean="0">
                <a:solidFill>
                  <a:srgbClr val="002060"/>
                </a:solidFill>
              </a:rPr>
              <a:t>«Школа Министерства просвещения России»</a:t>
            </a:r>
          </a:p>
          <a:p>
            <a:pPr algn="ctr">
              <a:spcBef>
                <a:spcPts val="600"/>
              </a:spcBef>
            </a:pPr>
            <a:r>
              <a:rPr lang="ru-RU" sz="3600" b="1" dirty="0" smtClean="0">
                <a:solidFill>
                  <a:srgbClr val="002060"/>
                </a:solidFill>
              </a:rPr>
              <a:t>Муниципальные механизмы управления изменениями</a:t>
            </a:r>
            <a:endParaRPr lang="ru-RU" sz="3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80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Picture 2" descr="https://sun9-38.userapi.com/impf/c847216/v847216472/13da8f/dL_SO3DcClo.jpg?size=1280x853&amp;quality=96&amp;sign=fbbf29ccd8738e630009bd5fe138c5ff&amp;type=album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14" b="58730"/>
          <a:stretch/>
        </p:blipFill>
        <p:spPr bwMode="auto">
          <a:xfrm>
            <a:off x="9547" y="-1"/>
            <a:ext cx="1218245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Овал 1"/>
          <p:cNvSpPr/>
          <p:nvPr/>
        </p:nvSpPr>
        <p:spPr>
          <a:xfrm>
            <a:off x="517753" y="1435100"/>
            <a:ext cx="2326136" cy="925286"/>
          </a:xfrm>
          <a:prstGeom prst="ellips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</a:rPr>
              <a:t>Августовский педсовет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42578" y="362663"/>
            <a:ext cx="11506844" cy="1072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000" b="1" dirty="0" smtClean="0">
                <a:solidFill>
                  <a:srgbClr val="002060"/>
                </a:solidFill>
              </a:rPr>
              <a:t>«Школа Министерства просвещения России»</a:t>
            </a:r>
          </a:p>
          <a:p>
            <a:pPr algn="ctr">
              <a:spcBef>
                <a:spcPts val="600"/>
              </a:spcBef>
            </a:pPr>
            <a:r>
              <a:rPr lang="ru-RU" sz="3600" b="1" dirty="0" smtClean="0">
                <a:solidFill>
                  <a:srgbClr val="002060"/>
                </a:solidFill>
              </a:rPr>
              <a:t>Муниципальные механизмы управления изменениями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77936" y="2311012"/>
            <a:ext cx="321127" cy="433937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2971334" y="2739801"/>
            <a:ext cx="48782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rgbClr val="002060"/>
                </a:solidFill>
              </a:rPr>
              <a:t>Семинары инициативной группы директоров</a:t>
            </a:r>
            <a:endParaRPr lang="ru-RU" sz="1600" dirty="0">
              <a:solidFill>
                <a:srgbClr val="002060"/>
              </a:solidFill>
            </a:endParaRPr>
          </a:p>
        </p:txBody>
      </p:sp>
      <p:grpSp>
        <p:nvGrpSpPr>
          <p:cNvPr id="13" name="Группа 12"/>
          <p:cNvGrpSpPr/>
          <p:nvPr/>
        </p:nvGrpSpPr>
        <p:grpSpPr>
          <a:xfrm>
            <a:off x="2743201" y="1567543"/>
            <a:ext cx="5148942" cy="674523"/>
            <a:chOff x="3352800" y="1491538"/>
            <a:chExt cx="4125686" cy="674523"/>
          </a:xfrm>
        </p:grpSpPr>
        <p:sp>
          <p:nvSpPr>
            <p:cNvPr id="10" name="TextBox 9"/>
            <p:cNvSpPr txBox="1"/>
            <p:nvPr/>
          </p:nvSpPr>
          <p:spPr>
            <a:xfrm>
              <a:off x="3369128" y="1665906"/>
              <a:ext cx="400594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i="1" dirty="0" smtClean="0">
                  <a:solidFill>
                    <a:srgbClr val="002060"/>
                  </a:solidFill>
                </a:rPr>
                <a:t>Задачи развития МСО г. Красноярска по ШМП</a:t>
              </a:r>
              <a:endParaRPr lang="ru-RU" sz="1600" i="1" dirty="0">
                <a:solidFill>
                  <a:srgbClr val="002060"/>
                </a:solidFill>
              </a:endParaRPr>
            </a:p>
          </p:txBody>
        </p:sp>
        <p:sp>
          <p:nvSpPr>
            <p:cNvPr id="12" name="Стрелка вправо 11"/>
            <p:cNvSpPr/>
            <p:nvPr/>
          </p:nvSpPr>
          <p:spPr>
            <a:xfrm>
              <a:off x="3352800" y="1491538"/>
              <a:ext cx="4125686" cy="674523"/>
            </a:xfrm>
            <a:prstGeom prst="rightArrow">
              <a:avLst/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" name="Группа 16"/>
          <p:cNvGrpSpPr/>
          <p:nvPr/>
        </p:nvGrpSpPr>
        <p:grpSpPr>
          <a:xfrm>
            <a:off x="4286063" y="2022618"/>
            <a:ext cx="4185746" cy="977704"/>
            <a:chOff x="6557673" y="2030485"/>
            <a:chExt cx="2933700" cy="1206946"/>
          </a:xfrm>
        </p:grpSpPr>
        <p:sp>
          <p:nvSpPr>
            <p:cNvPr id="15" name="TextBox 14"/>
            <p:cNvSpPr txBox="1"/>
            <p:nvPr/>
          </p:nvSpPr>
          <p:spPr>
            <a:xfrm>
              <a:off x="6600247" y="2322286"/>
              <a:ext cx="284855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i="1" dirty="0" smtClean="0">
                  <a:solidFill>
                    <a:srgbClr val="002060"/>
                  </a:solidFill>
                </a:rPr>
                <a:t>Дорожная карта развития   	Показатели </a:t>
              </a:r>
              <a:br>
                <a:rPr lang="ru-RU" sz="1400" i="1" dirty="0" smtClean="0">
                  <a:solidFill>
                    <a:srgbClr val="002060"/>
                  </a:solidFill>
                </a:rPr>
              </a:br>
              <a:r>
                <a:rPr lang="ru-RU" sz="1400" i="1" dirty="0" smtClean="0">
                  <a:solidFill>
                    <a:srgbClr val="002060"/>
                  </a:solidFill>
                </a:rPr>
                <a:t>по направлениям ШМП		и критерии</a:t>
              </a:r>
              <a:endParaRPr lang="ru-RU" sz="1400" i="1" dirty="0">
                <a:solidFill>
                  <a:srgbClr val="002060"/>
                </a:solidFill>
              </a:endParaRPr>
            </a:p>
          </p:txBody>
        </p:sp>
        <p:sp>
          <p:nvSpPr>
            <p:cNvPr id="16" name="Стрелка вправо 15"/>
            <p:cNvSpPr/>
            <p:nvPr/>
          </p:nvSpPr>
          <p:spPr>
            <a:xfrm>
              <a:off x="6557673" y="2030485"/>
              <a:ext cx="2933700" cy="1206946"/>
            </a:xfrm>
            <a:prstGeom prst="rightArrow">
              <a:avLst/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19" name="Прямая соединительная линия 18"/>
          <p:cNvCxnSpPr/>
          <p:nvPr/>
        </p:nvCxnSpPr>
        <p:spPr>
          <a:xfrm>
            <a:off x="7769679" y="1615365"/>
            <a:ext cx="1364174" cy="1509518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Скругленный прямоугольник 20"/>
          <p:cNvSpPr/>
          <p:nvPr/>
        </p:nvSpPr>
        <p:spPr>
          <a:xfrm rot="18967779">
            <a:off x="8858885" y="1802791"/>
            <a:ext cx="1487834" cy="1023257"/>
          </a:xfrm>
          <a:prstGeom prst="round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2060"/>
                </a:solidFill>
              </a:rPr>
              <a:t>Городской Совет директоров ОУ</a:t>
            </a:r>
            <a:endParaRPr lang="ru-RU" sz="1600" dirty="0">
              <a:solidFill>
                <a:srgbClr val="002060"/>
              </a:solidFill>
            </a:endParaRPr>
          </a:p>
        </p:txBody>
      </p:sp>
      <p:sp>
        <p:nvSpPr>
          <p:cNvPr id="24" name="Овал 23"/>
          <p:cNvSpPr/>
          <p:nvPr/>
        </p:nvSpPr>
        <p:spPr>
          <a:xfrm>
            <a:off x="10618232" y="1973733"/>
            <a:ext cx="522514" cy="450427"/>
          </a:xfrm>
          <a:prstGeom prst="ellips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002060"/>
                </a:solidFill>
              </a:rPr>
              <a:t>ОУ</a:t>
            </a:r>
            <a:endParaRPr lang="ru-RU" sz="1200" dirty="0">
              <a:solidFill>
                <a:srgbClr val="002060"/>
              </a:solidFill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11052965" y="1988150"/>
            <a:ext cx="522514" cy="450427"/>
          </a:xfrm>
          <a:prstGeom prst="ellips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002060"/>
                </a:solidFill>
              </a:rPr>
              <a:t>ОУ</a:t>
            </a:r>
            <a:endParaRPr lang="ru-RU" sz="1200" dirty="0">
              <a:solidFill>
                <a:srgbClr val="002060"/>
              </a:solidFill>
            </a:endParaRPr>
          </a:p>
        </p:txBody>
      </p:sp>
      <p:sp>
        <p:nvSpPr>
          <p:cNvPr id="26" name="Овал 25"/>
          <p:cNvSpPr/>
          <p:nvPr/>
        </p:nvSpPr>
        <p:spPr>
          <a:xfrm>
            <a:off x="10534649" y="2316294"/>
            <a:ext cx="522514" cy="450427"/>
          </a:xfrm>
          <a:prstGeom prst="ellips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002060"/>
                </a:solidFill>
              </a:rPr>
              <a:t>ОУ</a:t>
            </a:r>
            <a:endParaRPr lang="ru-RU" sz="1200" dirty="0">
              <a:solidFill>
                <a:srgbClr val="002060"/>
              </a:solidFill>
            </a:endParaRPr>
          </a:p>
        </p:txBody>
      </p:sp>
      <p:sp>
        <p:nvSpPr>
          <p:cNvPr id="27" name="Овал 26"/>
          <p:cNvSpPr/>
          <p:nvPr/>
        </p:nvSpPr>
        <p:spPr>
          <a:xfrm>
            <a:off x="10999231" y="2358879"/>
            <a:ext cx="522514" cy="450427"/>
          </a:xfrm>
          <a:prstGeom prst="ellips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002060"/>
                </a:solidFill>
              </a:rPr>
              <a:t>ОУ</a:t>
            </a:r>
            <a:endParaRPr lang="ru-RU" sz="1200" dirty="0">
              <a:solidFill>
                <a:srgbClr val="002060"/>
              </a:solidFill>
            </a:endParaRPr>
          </a:p>
        </p:txBody>
      </p:sp>
      <p:sp>
        <p:nvSpPr>
          <p:cNvPr id="28" name="Овал 27"/>
          <p:cNvSpPr/>
          <p:nvPr/>
        </p:nvSpPr>
        <p:spPr>
          <a:xfrm>
            <a:off x="10719887" y="2626677"/>
            <a:ext cx="522514" cy="450427"/>
          </a:xfrm>
          <a:prstGeom prst="ellips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002060"/>
                </a:solidFill>
              </a:rPr>
              <a:t>ОУ</a:t>
            </a:r>
            <a:endParaRPr lang="ru-RU" sz="1200" dirty="0">
              <a:solidFill>
                <a:srgbClr val="002060"/>
              </a:solidFill>
            </a:endParaRPr>
          </a:p>
        </p:txBody>
      </p:sp>
      <p:sp>
        <p:nvSpPr>
          <p:cNvPr id="29" name="Овал 28"/>
          <p:cNvSpPr/>
          <p:nvPr/>
        </p:nvSpPr>
        <p:spPr>
          <a:xfrm>
            <a:off x="11176905" y="2667072"/>
            <a:ext cx="522514" cy="450427"/>
          </a:xfrm>
          <a:prstGeom prst="ellips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002060"/>
                </a:solidFill>
              </a:rPr>
              <a:t>ОУ</a:t>
            </a:r>
            <a:endParaRPr lang="ru-RU" sz="1200" dirty="0">
              <a:solidFill>
                <a:srgbClr val="002060"/>
              </a:solidFill>
            </a:endParaRPr>
          </a:p>
        </p:txBody>
      </p:sp>
      <p:sp>
        <p:nvSpPr>
          <p:cNvPr id="30" name="Овал 29"/>
          <p:cNvSpPr/>
          <p:nvPr/>
        </p:nvSpPr>
        <p:spPr>
          <a:xfrm>
            <a:off x="10305414" y="2626091"/>
            <a:ext cx="522514" cy="450427"/>
          </a:xfrm>
          <a:prstGeom prst="ellips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002060"/>
                </a:solidFill>
              </a:rPr>
              <a:t>ОУ</a:t>
            </a:r>
            <a:endParaRPr lang="ru-RU" sz="1200" dirty="0">
              <a:solidFill>
                <a:srgbClr val="002060"/>
              </a:solidFill>
            </a:endParaRPr>
          </a:p>
        </p:txBody>
      </p:sp>
      <p:sp>
        <p:nvSpPr>
          <p:cNvPr id="36" name="Стрелка вниз 35"/>
          <p:cNvSpPr/>
          <p:nvPr/>
        </p:nvSpPr>
        <p:spPr>
          <a:xfrm>
            <a:off x="1047739" y="3469178"/>
            <a:ext cx="456573" cy="410687"/>
          </a:xfrm>
          <a:prstGeom prst="downArrow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TextBox 40"/>
          <p:cNvSpPr txBox="1"/>
          <p:nvPr/>
        </p:nvSpPr>
        <p:spPr>
          <a:xfrm>
            <a:off x="9953642" y="1367817"/>
            <a:ext cx="19154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rgbClr val="002060"/>
                </a:solidFill>
              </a:rPr>
              <a:t>Советы директоров </a:t>
            </a:r>
            <a:br>
              <a:rPr lang="ru-RU" sz="1600" dirty="0" smtClean="0">
                <a:solidFill>
                  <a:srgbClr val="002060"/>
                </a:solidFill>
              </a:rPr>
            </a:br>
            <a:r>
              <a:rPr lang="ru-RU" sz="1600" dirty="0" smtClean="0">
                <a:solidFill>
                  <a:srgbClr val="002060"/>
                </a:solidFill>
              </a:rPr>
              <a:t>районов</a:t>
            </a:r>
            <a:endParaRPr lang="ru-RU" sz="1600" dirty="0">
              <a:solidFill>
                <a:srgbClr val="002060"/>
              </a:solidFill>
            </a:endParaRPr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>
            <a:off x="2597249" y="3198814"/>
            <a:ext cx="8161374" cy="0"/>
          </a:xfrm>
          <a:prstGeom prst="line">
            <a:avLst/>
          </a:prstGeom>
          <a:ln w="63500" cmpd="dbl">
            <a:solidFill>
              <a:srgbClr val="00206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53206" y="3792419"/>
            <a:ext cx="17411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rgbClr val="002060"/>
                </a:solidFill>
              </a:rPr>
              <a:t>Проектно-ориентированная инициатива</a:t>
            </a:r>
            <a:endParaRPr lang="ru-RU" sz="1600" dirty="0">
              <a:solidFill>
                <a:srgbClr val="002060"/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3467008" y="2311011"/>
            <a:ext cx="321127" cy="4339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Прямоугольник 45"/>
          <p:cNvSpPr/>
          <p:nvPr/>
        </p:nvSpPr>
        <p:spPr>
          <a:xfrm>
            <a:off x="3856080" y="2311011"/>
            <a:ext cx="321127" cy="43393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Стрелка вправо 50"/>
          <p:cNvSpPr/>
          <p:nvPr/>
        </p:nvSpPr>
        <p:spPr>
          <a:xfrm>
            <a:off x="1795095" y="3332562"/>
            <a:ext cx="9087263" cy="964281"/>
          </a:xfrm>
          <a:prstGeom prst="rightArrow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>
                <a:solidFill>
                  <a:srgbClr val="002060"/>
                </a:solidFill>
              </a:rPr>
              <a:t>Приоритетное направление «</a:t>
            </a:r>
            <a:r>
              <a:rPr lang="ru-RU" sz="1600" b="1" dirty="0" smtClean="0">
                <a:solidFill>
                  <a:srgbClr val="002060"/>
                </a:solidFill>
              </a:rPr>
              <a:t>ЗНАНИЕ</a:t>
            </a:r>
            <a:r>
              <a:rPr lang="ru-RU" sz="1600" dirty="0" smtClean="0">
                <a:solidFill>
                  <a:srgbClr val="002060"/>
                </a:solidFill>
              </a:rPr>
              <a:t>» (МП «Повышение качества математического образования»)</a:t>
            </a:r>
          </a:p>
        </p:txBody>
      </p:sp>
      <p:sp>
        <p:nvSpPr>
          <p:cNvPr id="55" name="Прямоугольник 54"/>
          <p:cNvSpPr/>
          <p:nvPr/>
        </p:nvSpPr>
        <p:spPr>
          <a:xfrm>
            <a:off x="517752" y="2642692"/>
            <a:ext cx="2051679" cy="826487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</a:rPr>
              <a:t>Стратегическая сессия</a:t>
            </a:r>
          </a:p>
        </p:txBody>
      </p:sp>
      <p:sp>
        <p:nvSpPr>
          <p:cNvPr id="57" name="Стрелка вправо 56"/>
          <p:cNvSpPr/>
          <p:nvPr/>
        </p:nvSpPr>
        <p:spPr>
          <a:xfrm>
            <a:off x="1795094" y="4096710"/>
            <a:ext cx="8739555" cy="964281"/>
          </a:xfrm>
          <a:prstGeom prst="rightArrow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>
                <a:solidFill>
                  <a:srgbClr val="002060"/>
                </a:solidFill>
              </a:rPr>
              <a:t>Направление «ВОСПИТАНИЕ + ТВОРЧЕСТВО» (МП«С чего начинается Родина!»)</a:t>
            </a:r>
          </a:p>
        </p:txBody>
      </p:sp>
      <p:sp>
        <p:nvSpPr>
          <p:cNvPr id="58" name="Стрелка вправо 57"/>
          <p:cNvSpPr/>
          <p:nvPr/>
        </p:nvSpPr>
        <p:spPr>
          <a:xfrm>
            <a:off x="897894" y="4862972"/>
            <a:ext cx="9315298" cy="964281"/>
          </a:xfrm>
          <a:prstGeom prst="rightArrow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>
                <a:solidFill>
                  <a:srgbClr val="002060"/>
                </a:solidFill>
              </a:rPr>
              <a:t>Направление «ПРОФОРИЕНТАЦИЯ» (МП «Я нужен городу, краю, стране!»)</a:t>
            </a:r>
          </a:p>
        </p:txBody>
      </p:sp>
      <p:sp>
        <p:nvSpPr>
          <p:cNvPr id="59" name="Стрелка вправо 58"/>
          <p:cNvSpPr/>
          <p:nvPr/>
        </p:nvSpPr>
        <p:spPr>
          <a:xfrm>
            <a:off x="452924" y="5621228"/>
            <a:ext cx="9398647" cy="964281"/>
          </a:xfrm>
          <a:prstGeom prst="rightArrow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>
                <a:solidFill>
                  <a:srgbClr val="002060"/>
                </a:solidFill>
              </a:rPr>
              <a:t>Направление «ЗДОРОВЬЕ» (МП «Рациональное питание – основа здорового образа жизни!»)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342578" y="6385225"/>
            <a:ext cx="90104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rgbClr val="002060"/>
                </a:solidFill>
              </a:rPr>
              <a:t>Муниципальный мониторинг реализации Дорожной карты развития МСО г. Красноярска</a:t>
            </a:r>
            <a:endParaRPr lang="ru-RU" sz="1600" dirty="0">
              <a:solidFill>
                <a:srgbClr val="002060"/>
              </a:solidFill>
            </a:endParaRPr>
          </a:p>
        </p:txBody>
      </p:sp>
      <p:sp>
        <p:nvSpPr>
          <p:cNvPr id="64" name="Овал 63"/>
          <p:cNvSpPr/>
          <p:nvPr/>
        </p:nvSpPr>
        <p:spPr>
          <a:xfrm>
            <a:off x="8326875" y="1519162"/>
            <a:ext cx="621364" cy="570309"/>
          </a:xfrm>
          <a:prstGeom prst="ellips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002060"/>
                </a:solidFill>
              </a:rPr>
              <a:t>ГУО</a:t>
            </a:r>
            <a:endParaRPr lang="ru-RU" sz="1200" dirty="0">
              <a:solidFill>
                <a:srgbClr val="002060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 rot="17512727">
            <a:off x="9499170" y="4836706"/>
            <a:ext cx="2702120" cy="584775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rgbClr val="002060"/>
                </a:solidFill>
              </a:rPr>
              <a:t>Рефлексивно-аналитические семинары</a:t>
            </a:r>
            <a:endParaRPr lang="ru-RU" sz="1600" dirty="0">
              <a:solidFill>
                <a:srgbClr val="002060"/>
              </a:solidFill>
            </a:endParaRPr>
          </a:p>
        </p:txBody>
      </p:sp>
      <p:cxnSp>
        <p:nvCxnSpPr>
          <p:cNvPr id="66" name="Прямая соединительная линия 65"/>
          <p:cNvCxnSpPr/>
          <p:nvPr/>
        </p:nvCxnSpPr>
        <p:spPr>
          <a:xfrm flipV="1">
            <a:off x="9961917" y="3614121"/>
            <a:ext cx="1108698" cy="2771104"/>
          </a:xfrm>
          <a:prstGeom prst="line">
            <a:avLst/>
          </a:prstGeom>
          <a:ln w="34925" cmpd="dbl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1882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11" grpId="0"/>
      <p:bldP spid="21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6" grpId="0" animBg="1"/>
      <p:bldP spid="41" grpId="0"/>
      <p:bldP spid="44" grpId="0"/>
      <p:bldP spid="45" grpId="0" animBg="1"/>
      <p:bldP spid="46" grpId="0" animBg="1"/>
      <p:bldP spid="51" grpId="0" animBg="1"/>
      <p:bldP spid="55" grpId="0" animBg="1"/>
      <p:bldP spid="57" grpId="0" animBg="1"/>
      <p:bldP spid="58" grpId="0" animBg="1"/>
      <p:bldP spid="59" grpId="0" animBg="1"/>
      <p:bldP spid="60" grpId="0"/>
      <p:bldP spid="64" grpId="0" animBg="1"/>
      <p:bldP spid="6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1266" name="Picture 2" descr="https://sun9-38.userapi.com/impf/c847216/v847216472/13da8f/dL_SO3DcClo.jpg?size=1280x853&amp;quality=96&amp;sign=fbbf29ccd8738e630009bd5fe138c5ff&amp;type=albu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4514" y="0"/>
            <a:ext cx="1227651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3984354" y="455192"/>
            <a:ext cx="7789190" cy="19527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000" b="1" dirty="0" smtClean="0">
                <a:solidFill>
                  <a:srgbClr val="002060"/>
                </a:solidFill>
              </a:rPr>
              <a:t>«Школа Министерства просвещения России»</a:t>
            </a:r>
          </a:p>
          <a:p>
            <a:pPr algn="ctr">
              <a:spcBef>
                <a:spcPts val="600"/>
              </a:spcBef>
            </a:pPr>
            <a:r>
              <a:rPr lang="ru-RU" sz="4000" b="1" dirty="0" smtClean="0">
                <a:solidFill>
                  <a:srgbClr val="002060"/>
                </a:solidFill>
              </a:rPr>
              <a:t>Муниципальные механизмы управления изменениями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811174" y="5890319"/>
            <a:ext cx="7282024" cy="9574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600" b="1" dirty="0" smtClean="0">
                <a:solidFill>
                  <a:schemeClr val="bg1">
                    <a:lumMod val="95000"/>
                  </a:schemeClr>
                </a:solidFill>
              </a:rPr>
              <a:t>г. Красноярск</a:t>
            </a:r>
            <a:endParaRPr lang="ru-RU" sz="3600" b="1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1026" name="Picture 2" descr="C:\Users\Rovnyh\Ровных М.Г\ГУО на прозрачном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603" y="89729"/>
            <a:ext cx="1379955" cy="1379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Rovnyh\Ровных М.Г\Лого_Администрация города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07" r="27204" b="33613"/>
          <a:stretch/>
        </p:blipFill>
        <p:spPr bwMode="auto">
          <a:xfrm>
            <a:off x="108605" y="51630"/>
            <a:ext cx="1130906" cy="1170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9366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440</TotalTime>
  <Words>277</Words>
  <Application>Microsoft Office PowerPoint</Application>
  <PresentationFormat>Произвольный</PresentationFormat>
  <Paragraphs>59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Горностаев Александр Октавьевич</dc:creator>
  <cp:lastModifiedBy>Марина Геннадьевна Ровных</cp:lastModifiedBy>
  <cp:revision>47</cp:revision>
  <dcterms:created xsi:type="dcterms:W3CDTF">2024-11-11T06:35:46Z</dcterms:created>
  <dcterms:modified xsi:type="dcterms:W3CDTF">2024-11-14T07:46:51Z</dcterms:modified>
</cp:coreProperties>
</file>