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50.jpeg" ContentType="image/jpeg"/>
  <Override PartName="/ppt/media/image1.jpeg" ContentType="image/jpeg"/>
  <Override PartName="/ppt/media/image51.jpeg" ContentType="image/jpeg"/>
  <Override PartName="/ppt/media/image2.jpeg" ContentType="image/jpeg"/>
  <Override PartName="/ppt/media/image52.jpeg" ContentType="image/jpeg"/>
  <Override PartName="/ppt/media/image30.jpeg" ContentType="image/jpeg"/>
  <Override PartName="/ppt/media/image3.jpeg" ContentType="image/jpeg"/>
  <Override PartName="/ppt/media/image4.jpeg" ContentType="image/jpeg"/>
  <Override PartName="/ppt/media/image31.jpeg" ContentType="image/jpeg"/>
  <Override PartName="/ppt/media/image53.jpeg" ContentType="image/jpeg"/>
  <Override PartName="/ppt/media/image5.jpeg" ContentType="image/jpeg"/>
  <Override PartName="/ppt/media/image10.jpeg" ContentType="image/jpeg"/>
  <Override PartName="/ppt/media/image32.jpeg" ContentType="image/jpeg"/>
  <Override PartName="/ppt/media/image6.jpeg" ContentType="image/jpeg"/>
  <Override PartName="/ppt/media/image11.jpeg" ContentType="image/jpeg"/>
  <Override PartName="/ppt/media/image33.jpeg" ContentType="image/jpeg"/>
  <Override PartName="/ppt/media/image7.jpeg" ContentType="image/jpeg"/>
  <Override PartName="/ppt/media/image12.jpeg" ContentType="image/jpeg"/>
  <Override PartName="/ppt/media/image34.jpeg" ContentType="image/jpeg"/>
  <Override PartName="/ppt/media/image56.jpeg" ContentType="image/jpeg"/>
  <Override PartName="/ppt/media/image8.jpeg" ContentType="image/jpeg"/>
  <Override PartName="/ppt/media/image13.jpeg" ContentType="image/jpeg"/>
  <Override PartName="/ppt/media/image35.jpeg" ContentType="image/jpeg"/>
  <Override PartName="/ppt/media/image57.jpeg" ContentType="image/jpeg"/>
  <Override PartName="/ppt/media/image58.png" ContentType="image/png"/>
  <Override PartName="/ppt/media/image9.jpeg" ContentType="image/jpeg"/>
  <Override PartName="/ppt/media/image14.jpeg" ContentType="image/jpeg"/>
  <Override PartName="/ppt/media/image36.jpeg" ContentType="image/jpeg"/>
  <Override PartName="/ppt/media/image15.jpeg" ContentType="image/jpeg"/>
  <Override PartName="/ppt/media/image37.jpeg" ContentType="image/jpeg"/>
  <Override PartName="/ppt/media/image59.jpeg" ContentType="image/jpeg"/>
  <Override PartName="/ppt/media/image16.jpeg" ContentType="image/jpeg"/>
  <Override PartName="/ppt/media/image38.jpeg" ContentType="image/jpeg"/>
  <Override PartName="/ppt/media/image17.jpeg" ContentType="image/jpeg"/>
  <Override PartName="/ppt/media/image39.jpeg" ContentType="image/jpeg"/>
  <Override PartName="/ppt/media/image54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42.jpeg" ContentType="image/jpeg"/>
  <Override PartName="/ppt/media/image21.jpeg" ContentType="image/jpeg"/>
  <Override PartName="/ppt/media/image43.jpeg" ContentType="image/jpeg"/>
  <Override PartName="/ppt/media/image22.jpeg" ContentType="image/jpeg"/>
  <Override PartName="/ppt/media/image27.png" ContentType="image/png"/>
  <Override PartName="/ppt/media/image44.jpeg" ContentType="image/jpeg"/>
  <Override PartName="/ppt/media/image23.jpeg" ContentType="image/jpeg"/>
  <Override PartName="/ppt/media/image45.jpeg" ContentType="image/jpeg"/>
  <Override PartName="/ppt/media/image24.jpeg" ContentType="image/jpeg"/>
  <Override PartName="/ppt/media/image46.jpeg" ContentType="image/jpeg"/>
  <Override PartName="/ppt/media/image25.jpeg" ContentType="image/jpeg"/>
  <Override PartName="/ppt/media/image47.jpeg" ContentType="image/jpeg"/>
  <Override PartName="/ppt/media/media26.pdf" ContentType="application/vnd.sun.star.media"/>
  <Override PartName="/ppt/media/image28.jpeg" ContentType="image/jpeg"/>
  <Override PartName="/ppt/media/image29.jpeg" ContentType="image/jpeg"/>
  <Override PartName="/ppt/media/image40.jpeg" ContentType="image/jpeg"/>
  <Override PartName="/ppt/media/image41.jpeg" ContentType="image/jpeg"/>
  <Override PartName="/ppt/media/image48.jpeg" ContentType="image/jpeg"/>
  <Override PartName="/ppt/media/image49.jpeg" ContentType="image/jpeg"/>
  <Override PartName="/ppt/media/image5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8E2E00-0B72-49CC-89C1-248642C849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66D139-8BAD-466A-8F91-0589A2B3C5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865A8F-48AF-46FA-83AF-C79D94960CB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B7DF95-C6E8-4CE9-A83A-1CA2E3ED11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F5373E-87D9-4CA9-86F9-1E6C8D2AF7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2EF299-D049-4121-B34E-657B06DD48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2449376-DFD9-4480-8812-65D52C57CF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638A10-7FCA-4604-988F-C8E10E6343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C3984E-B736-4769-B025-567325DEB2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00D59A-3745-4274-BBAA-043755DF8D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72E1F2-B865-44EB-88AC-2588B6E8DD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5B1866-448C-45BF-8F4E-A10C2B1566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BEDCC1D-CF6F-48EE-9A51-8D3BE4E875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890517-F7D2-40A2-86DA-0F391BA150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66E54AC-4D65-4F4C-B7BF-CD1951C4E3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765738-BF4E-4B95-9C55-3CD02375A8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94424BD-FA30-47BB-92CE-0D49D705D36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D761F4-ED11-4009-A51E-EA0D255969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D2136A-20E4-41B5-9CA5-95E47A3931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51968F-9038-4944-9862-0AD7B761AA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7EF829-9C30-4E90-B8F0-CC9A30625B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3B87A0-F951-4FD7-9719-45CD91A52E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24D388-92B9-4F50-9E24-2F5B0806DF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1EA19E-7D98-45AE-9ADE-139E3AB122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1E8F7A-7855-4FCF-9416-53C49CED7AA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469DC1-1991-4F8D-BC91-8539739982A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3.xml"/><Relationship Id="rId2" Type="http://schemas.openxmlformats.org/officeDocument/2006/relationships/image" Target="../media/image1.jpeg"/><Relationship Id="rId3" Type="http://schemas.openxmlformats.org/officeDocument/2006/relationships/slide" Target="slide5.xml"/><Relationship Id="rId4" Type="http://schemas.openxmlformats.org/officeDocument/2006/relationships/image" Target="../media/image2.jpeg"/><Relationship Id="rId5" Type="http://schemas.openxmlformats.org/officeDocument/2006/relationships/slide" Target="slide4.xml"/><Relationship Id="rId6" Type="http://schemas.openxmlformats.org/officeDocument/2006/relationships/image" Target="../media/image3.jpeg"/><Relationship Id="rId7" Type="http://schemas.openxmlformats.org/officeDocument/2006/relationships/slide" Target="slide2.xml"/><Relationship Id="rId8" Type="http://schemas.openxmlformats.org/officeDocument/2006/relationships/image" Target="../media/image4.jpeg"/><Relationship Id="rId9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" Target="slide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" Target="slide9.xml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" Target="slide7.xml"/><Relationship Id="rId5" Type="http://schemas.openxmlformats.org/officeDocument/2006/relationships/slide" Target="slide7.xml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slide" Target="slide1.xml"/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" Target="slide1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" Target="slide6.xml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1" Type="http://schemas.openxmlformats.org/officeDocument/2006/relationships/video" Target="../media/media26.pdf"/><Relationship Id="rId12" Type="http://schemas.microsoft.com/office/2007/relationships/media" Target="../media/media26.pdf"/><Relationship Id="rId13" Type="http://schemas.openxmlformats.org/officeDocument/2006/relationships/image" Target="../media/image27.png"/><Relationship Id="rId1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" Target="slide8.xml"/><Relationship Id="rId3" Type="http://schemas.openxmlformats.org/officeDocument/2006/relationships/slide" Target="slide8.xml"/><Relationship Id="rId4" Type="http://schemas.openxmlformats.org/officeDocument/2006/relationships/slide" Target="slide1.xml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Relationship Id="rId1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slide" Target="slide4.xml"/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" Target="slide3.xml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" Target="slide5.xml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png"/><Relationship Id="rId6" Type="http://schemas.openxmlformats.org/officeDocument/2006/relationships/image" Target="../media/image8.jpeg"/><Relationship Id="rId7" Type="http://schemas.openxmlformats.org/officeDocument/2006/relationships/slide" Target="slide2.xml"/><Relationship Id="rId8" Type="http://schemas.openxmlformats.org/officeDocument/2006/relationships/image" Target="../media/image59.jpe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99400" y="-360360"/>
            <a:ext cx="11240280" cy="12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37a4"/>
                </a:solidFill>
                <a:latin typeface="Franklin Gothic Demi Cond"/>
              </a:rPr>
              <a:t>Проект «Школа  Минпросвещения России»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108080" y="680400"/>
            <a:ext cx="10564560" cy="16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7a4"/>
                </a:solidFill>
                <a:latin typeface="Calibri"/>
              </a:rPr>
              <a:t>Муниципальное автономное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7a4"/>
                </a:solidFill>
                <a:latin typeface="Calibri"/>
              </a:rPr>
              <a:t>общеобразовательное учреждение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7a4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37a4"/>
                </a:solidFill>
                <a:latin typeface="Calibri"/>
              </a:rPr>
              <a:t>«Средняя школа № 137»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Рисунок 7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5993280" y="364860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8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341640" y="36255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10" descr="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8656920" y="150840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3" descr="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3085200" y="1922400"/>
            <a:ext cx="2879280" cy="28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22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10751400" y="5766120"/>
            <a:ext cx="1325880" cy="132588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20" descr=""/>
          <p:cNvPicPr/>
          <p:nvPr/>
        </p:nvPicPr>
        <p:blipFill>
          <a:blip r:embed="rId3"/>
          <a:stretch/>
        </p:blipFill>
        <p:spPr>
          <a:xfrm>
            <a:off x="4344480" y="9360"/>
            <a:ext cx="5953680" cy="154944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21" descr=""/>
          <p:cNvPicPr/>
          <p:nvPr/>
        </p:nvPicPr>
        <p:blipFill>
          <a:blip r:embed="rId4"/>
          <a:stretch/>
        </p:blipFill>
        <p:spPr>
          <a:xfrm>
            <a:off x="9300960" y="-18288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91" name="Объект 17" descr=""/>
          <p:cNvPicPr/>
          <p:nvPr/>
        </p:nvPicPr>
        <p:blipFill>
          <a:blip r:embed="rId5"/>
          <a:stretch/>
        </p:blipFill>
        <p:spPr>
          <a:xfrm>
            <a:off x="-3612600" y="-6706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82880" y="1921680"/>
            <a:ext cx="12428280" cy="497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6000"/>
          </a:bodyPr>
          <a:p>
            <a:pPr indent="0">
              <a:lnSpc>
                <a:spcPct val="107000"/>
              </a:lnSpc>
              <a:buNone/>
              <a:tabLst>
                <a:tab algn="l" pos="0"/>
              </a:tabLst>
            </a:pP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1. Образовательный процесс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</a:t>
            </a:r>
            <a:r>
              <a:rPr b="1" lang="ru-RU" sz="3100" spc="-1" strike="noStrike" u="sng">
                <a:solidFill>
                  <a:srgbClr val="0563c1"/>
                </a:solidFill>
                <a:uFillTx/>
                <a:latin typeface="Calibri Light"/>
                <a:hlinkClick r:id="rId6" action="ppaction://hlinksldjump"/>
              </a:rPr>
              <a:t>Исследовательская и проектная деятельность с 1 по 11 класс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Реализация федеральных рабочих программ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2. Функционирование объективной внутренней оценки качества образования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Локальные акты, регламентирующую ВСОКО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Годовой план мероприятий, направленных на повышение объективности результатов образовательной деятельности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Программа работы со слабоуспевающими обучающимися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3. Интересы и потребности обучающихся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Программы внеурочной деятельности для одаренных обучающихся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Всероссийская олимпиада школьников, НОУ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     Инклюзивное образовательное пространство</a:t>
            </a:r>
            <a:br>
              <a:rPr sz="3100"/>
            </a:b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Подзаголовок 2"/>
          <p:cNvSpPr/>
          <p:nvPr/>
        </p:nvSpPr>
        <p:spPr>
          <a:xfrm>
            <a:off x="182880" y="308160"/>
            <a:ext cx="5829840" cy="9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4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Муниципальное автономное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общеобразовательное учреждение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«Средняя школа № 137»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3" descr=""/>
          <p:cNvPicPr/>
          <p:nvPr/>
        </p:nvPicPr>
        <p:blipFill>
          <a:blip r:embed="rId1"/>
          <a:stretch/>
        </p:blipFill>
        <p:spPr>
          <a:xfrm>
            <a:off x="7043040" y="5030280"/>
            <a:ext cx="2844000" cy="170388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1" descr=""/>
          <p:cNvPicPr/>
          <p:nvPr/>
        </p:nvPicPr>
        <p:blipFill>
          <a:blip r:embed="rId2"/>
          <a:stretch/>
        </p:blipFill>
        <p:spPr>
          <a:xfrm>
            <a:off x="9206640" y="-28152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96" name="Объект 17" descr=""/>
          <p:cNvPicPr/>
          <p:nvPr/>
        </p:nvPicPr>
        <p:blipFill>
          <a:blip r:embed="rId3"/>
          <a:stretch/>
        </p:blipFill>
        <p:spPr>
          <a:xfrm>
            <a:off x="-4274280" y="-628200"/>
            <a:ext cx="8547840" cy="854784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-28440" y="1158480"/>
            <a:ext cx="13529520" cy="598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</a:rPr>
              <a:t>1. </a:t>
            </a: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Дополнительное образование в области физической культуры и спорта.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       ШСК «Олимпиец» (волейбол, мини-футбол, шахматы,</a:t>
            </a:r>
            <a:br>
              <a:rPr sz="3000"/>
            </a:b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спортивная борьба, ОФП «Спортландия»)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       Спортивные мероприятия и праздники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       Нормы ГТО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2. Питание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       Программа «Правильное питание»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       </a:t>
            </a:r>
            <a:r>
              <a:rPr b="0" lang="ru-RU" sz="3000" spc="-1" strike="noStrike" u="sng">
                <a:solidFill>
                  <a:srgbClr val="0563c1"/>
                </a:solidFill>
                <a:uFillTx/>
                <a:latin typeface="Calibri Light"/>
                <a:hlinkClick r:id="rId4" action="ppaction://hlinksldjump"/>
              </a:rPr>
              <a:t>Проект «Спроси у повара</a:t>
            </a:r>
            <a:r>
              <a:rPr b="0" lang="ru-RU" sz="3000" spc="-1" strike="noStrike" u="sng">
                <a:solidFill>
                  <a:srgbClr val="0563c1"/>
                </a:solidFill>
                <a:uFillTx/>
                <a:latin typeface="Calibri Light"/>
                <a:hlinkClick r:id="rId5" action="ppaction://hlinksldjump"/>
              </a:rPr>
              <a:t>»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3. Уроки здоровья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4. Клуб «Точка здоровья»</a:t>
            </a:r>
            <a:br>
              <a:rPr sz="3000"/>
            </a:b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 (занятия по йоге, стретчингу</a:t>
            </a: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)</a:t>
            </a:r>
            <a:br>
              <a:rPr sz="3100"/>
            </a:b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Рисунок 20" descr=""/>
          <p:cNvPicPr/>
          <p:nvPr/>
        </p:nvPicPr>
        <p:blipFill>
          <a:blip r:embed="rId6"/>
          <a:stretch/>
        </p:blipFill>
        <p:spPr>
          <a:xfrm>
            <a:off x="3860640" y="-26280"/>
            <a:ext cx="5953680" cy="158148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4" descr=""/>
          <p:cNvPicPr/>
          <p:nvPr/>
        </p:nvPicPr>
        <p:blipFill>
          <a:blip r:embed="rId7"/>
          <a:stretch/>
        </p:blipFill>
        <p:spPr>
          <a:xfrm>
            <a:off x="6512400" y="3270600"/>
            <a:ext cx="2879280" cy="148176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11" descr=""/>
          <p:cNvPicPr/>
          <p:nvPr/>
        </p:nvPicPr>
        <p:blipFill>
          <a:blip r:embed="rId8"/>
          <a:stretch/>
        </p:blipFill>
        <p:spPr>
          <a:xfrm>
            <a:off x="4801320" y="5042520"/>
            <a:ext cx="2108520" cy="158148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13" descr=""/>
          <p:cNvPicPr/>
          <p:nvPr/>
        </p:nvPicPr>
        <p:blipFill>
          <a:blip r:embed="rId9"/>
          <a:stretch/>
        </p:blipFill>
        <p:spPr>
          <a:xfrm>
            <a:off x="9464760" y="4151880"/>
            <a:ext cx="2726640" cy="148176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22" descr="">
            <a:hlinkClick r:id="rId10" action="ppaction://hlinksldjump"/>
          </p:cNvPr>
          <p:cNvPicPr/>
          <p:nvPr/>
        </p:nvPicPr>
        <p:blipFill>
          <a:blip r:embed="rId11"/>
          <a:stretch/>
        </p:blipFill>
        <p:spPr>
          <a:xfrm>
            <a:off x="10771920" y="5634360"/>
            <a:ext cx="1328400" cy="132840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18" descr=""/>
          <p:cNvPicPr/>
          <p:nvPr/>
        </p:nvPicPr>
        <p:blipFill>
          <a:blip r:embed="rId12"/>
          <a:stretch/>
        </p:blipFill>
        <p:spPr>
          <a:xfrm>
            <a:off x="9470880" y="2491200"/>
            <a:ext cx="2615040" cy="1546560"/>
          </a:xfrm>
          <a:prstGeom prst="rect">
            <a:avLst/>
          </a:prstGeom>
          <a:ln w="0">
            <a:noFill/>
          </a:ln>
        </p:spPr>
      </p:pic>
      <p:sp>
        <p:nvSpPr>
          <p:cNvPr id="104" name="Подзаголовок 2"/>
          <p:cNvSpPr/>
          <p:nvPr/>
        </p:nvSpPr>
        <p:spPr>
          <a:xfrm>
            <a:off x="-82080" y="282600"/>
            <a:ext cx="5829840" cy="9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4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Муниципальное автономное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общеобразовательное учреждение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«Средняя школа № 137»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2" descr=""/>
          <p:cNvPicPr/>
          <p:nvPr/>
        </p:nvPicPr>
        <p:blipFill>
          <a:blip r:embed="rId1"/>
          <a:stretch/>
        </p:blipFill>
        <p:spPr>
          <a:xfrm>
            <a:off x="3531240" y="-24480"/>
            <a:ext cx="6857280" cy="168300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765800" y="5720760"/>
            <a:ext cx="1425240" cy="1425240"/>
          </a:xfrm>
          <a:prstGeom prst="rect">
            <a:avLst/>
          </a:prstGeom>
          <a:ln w="0">
            <a:noFill/>
          </a:ln>
        </p:spPr>
      </p:pic>
      <p:pic>
        <p:nvPicPr>
          <p:cNvPr id="107" name="Объект 17" descr=""/>
          <p:cNvPicPr/>
          <p:nvPr/>
        </p:nvPicPr>
        <p:blipFill>
          <a:blip r:embed="rId4"/>
          <a:stretch/>
        </p:blipFill>
        <p:spPr>
          <a:xfrm>
            <a:off x="-3580200" y="-164880"/>
            <a:ext cx="7484760" cy="7484760"/>
          </a:xfrm>
          <a:prstGeom prst="rect">
            <a:avLst/>
          </a:prstGeom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62360" y="2185920"/>
            <a:ext cx="14488200" cy="460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64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1. </a:t>
            </a: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Детские общественные объединения: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 Совет старшеклассников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 Орлята России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 Движение первых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2. Творческие коллективы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</a:t>
            </a:r>
            <a:r>
              <a:rPr b="0" lang="ru-RU" sz="3600" spc="-1" strike="noStrike" u="sng">
                <a:solidFill>
                  <a:srgbClr val="0563c1"/>
                </a:solidFill>
                <a:uFillTx/>
                <a:latin typeface="Calibri Light"/>
                <a:hlinkClick r:id="rId5" action="ppaction://hlinksldjump"/>
              </a:rPr>
              <a:t>Школьный музей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Школьный театр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Школьный хор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Пресс-центр 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3. Урок в пространстве города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Проект «Школа в зоопарке» (1-4 классы)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    Проект «Школа в городе. Учебный день в музее» (5-11 классы)</a:t>
            </a:r>
            <a:br>
              <a:rPr sz="4000"/>
            </a:br>
            <a:br>
              <a:rPr sz="4400"/>
            </a:b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    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3" descr=""/>
          <p:cNvPicPr/>
          <p:nvPr/>
        </p:nvPicPr>
        <p:blipFill>
          <a:blip r:embed="rId6"/>
          <a:stretch/>
        </p:blipFill>
        <p:spPr>
          <a:xfrm>
            <a:off x="9312120" y="-3135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4" descr=""/>
          <p:cNvPicPr/>
          <p:nvPr/>
        </p:nvPicPr>
        <p:blipFill>
          <a:blip r:embed="rId7"/>
          <a:stretch/>
        </p:blipFill>
        <p:spPr>
          <a:xfrm>
            <a:off x="9433440" y="1747080"/>
            <a:ext cx="2490840" cy="186804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1" descr=""/>
          <p:cNvPicPr/>
          <p:nvPr/>
        </p:nvPicPr>
        <p:blipFill>
          <a:blip r:embed="rId8"/>
          <a:stretch/>
        </p:blipFill>
        <p:spPr>
          <a:xfrm>
            <a:off x="6513120" y="1747080"/>
            <a:ext cx="2802240" cy="186804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5" descr=""/>
          <p:cNvPicPr/>
          <p:nvPr/>
        </p:nvPicPr>
        <p:blipFill>
          <a:blip r:embed="rId9"/>
          <a:stretch/>
        </p:blipFill>
        <p:spPr>
          <a:xfrm>
            <a:off x="6663600" y="3700080"/>
            <a:ext cx="2554200" cy="191520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6" descr=""/>
          <p:cNvPicPr/>
          <p:nvPr/>
        </p:nvPicPr>
        <p:blipFill>
          <a:blip r:embed="rId10"/>
          <a:stretch/>
        </p:blipFill>
        <p:spPr>
          <a:xfrm>
            <a:off x="9515880" y="3684240"/>
            <a:ext cx="2325960" cy="188496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>
            <a:hlinkClick r:id="" action="ppaction://media"/>
          </p:cNvPr>
          <p:cNvPicPr/>
          <p:nvPr>
            <a:videoFile r:link="rId11"/>
            <p:extLst>
              <p:ext uri="{DAA4B4D4-6D71-4841-9C94-3DE7FCFB9230}">
                <p14:media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0680" y="3362760"/>
            <a:ext cx="1329120" cy="1880280"/>
          </a:xfrm>
          <a:prstGeom prst="rect">
            <a:avLst/>
          </a:prstGeom>
          <a:ln w="0">
            <a:noFill/>
          </a:ln>
        </p:spPr>
      </p:pic>
      <p:sp>
        <p:nvSpPr>
          <p:cNvPr id="115" name="Подзаголовок 2"/>
          <p:cNvSpPr/>
          <p:nvPr/>
        </p:nvSpPr>
        <p:spPr>
          <a:xfrm>
            <a:off x="-74160" y="335520"/>
            <a:ext cx="5829840" cy="9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4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Муниципальное автономное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общеобразовательное учреждение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«Средняя школа № 137»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14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14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Объект 17" descr=""/>
          <p:cNvPicPr/>
          <p:nvPr/>
        </p:nvPicPr>
        <p:blipFill>
          <a:blip r:embed="rId1"/>
          <a:stretch/>
        </p:blipFill>
        <p:spPr>
          <a:xfrm>
            <a:off x="-3612600" y="-6706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36040" y="2530440"/>
            <a:ext cx="10954440" cy="444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60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Курс внеурочной деятельности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«Россия – мои горизонты»</a:t>
            </a:r>
            <a:br>
              <a:rPr sz="3100"/>
            </a:b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Проект «Билет в будущее»</a:t>
            </a:r>
            <a:br>
              <a:rPr sz="3100"/>
            </a:b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Сетевая школа «Лидер+»</a:t>
            </a:r>
            <a:br>
              <a:rPr sz="3100"/>
            </a:b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Проект «Ученые в школу»</a:t>
            </a:r>
            <a:br>
              <a:rPr sz="3100"/>
            </a:b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Экскурсии на производства</a:t>
            </a:r>
            <a:br>
              <a:rPr sz="3100"/>
            </a:br>
            <a:br>
              <a:rPr sz="3100"/>
            </a:br>
            <a:r>
              <a:rPr b="0" lang="ru-RU" sz="3100" spc="-1" strike="noStrike" u="sng">
                <a:solidFill>
                  <a:srgbClr val="0563c1"/>
                </a:solidFill>
                <a:uFillTx/>
                <a:latin typeface="Calibri Light"/>
                <a:hlinkClick r:id="rId2" action="ppaction://hlinksldjump"/>
              </a:rPr>
              <a:t>Мастер-классы и </a:t>
            </a:r>
            <a:r>
              <a:rPr b="0" lang="ru-RU" sz="3100" spc="-1" strike="noStrike" u="sng">
                <a:solidFill>
                  <a:srgbClr val="0563c1"/>
                </a:solidFill>
                <a:uFillTx/>
                <a:latin typeface="Calibri Light"/>
                <a:hlinkClick r:id="rId3" action="ppaction://hlinksldjump"/>
              </a:rPr>
              <a:t>профпробы</a:t>
            </a:r>
            <a:br>
              <a:rPr sz="3100"/>
            </a:b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Профориентационный проект «Профессия моих родителей»</a:t>
            </a:r>
            <a:br>
              <a:rPr sz="3100"/>
            </a:br>
            <a:br>
              <a:rPr sz="4400"/>
            </a:br>
            <a:br>
              <a:rPr sz="3100"/>
            </a:b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22" descr="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0822320" y="5718600"/>
            <a:ext cx="1138680" cy="11386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" descr=""/>
          <p:cNvPicPr/>
          <p:nvPr/>
        </p:nvPicPr>
        <p:blipFill>
          <a:blip r:embed="rId6"/>
          <a:stretch/>
        </p:blipFill>
        <p:spPr>
          <a:xfrm>
            <a:off x="9712440" y="-12600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2" descr=""/>
          <p:cNvPicPr/>
          <p:nvPr/>
        </p:nvPicPr>
        <p:blipFill>
          <a:blip r:embed="rId7"/>
          <a:stretch/>
        </p:blipFill>
        <p:spPr>
          <a:xfrm>
            <a:off x="3324240" y="0"/>
            <a:ext cx="6857280" cy="124344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8" descr=""/>
          <p:cNvPicPr/>
          <p:nvPr/>
        </p:nvPicPr>
        <p:blipFill>
          <a:blip r:embed="rId8"/>
          <a:stretch/>
        </p:blipFill>
        <p:spPr>
          <a:xfrm>
            <a:off x="6518880" y="1888200"/>
            <a:ext cx="2873160" cy="173088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9" descr=""/>
          <p:cNvPicPr/>
          <p:nvPr/>
        </p:nvPicPr>
        <p:blipFill>
          <a:blip r:embed="rId9"/>
          <a:stretch/>
        </p:blipFill>
        <p:spPr>
          <a:xfrm>
            <a:off x="6466680" y="3995640"/>
            <a:ext cx="2866320" cy="171000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3" descr=""/>
          <p:cNvPicPr/>
          <p:nvPr/>
        </p:nvPicPr>
        <p:blipFill>
          <a:blip r:embed="rId10"/>
          <a:stretch/>
        </p:blipFill>
        <p:spPr>
          <a:xfrm>
            <a:off x="9590400" y="2247480"/>
            <a:ext cx="2370240" cy="3160800"/>
          </a:xfrm>
          <a:prstGeom prst="rect">
            <a:avLst/>
          </a:prstGeom>
          <a:ln w="0">
            <a:noFill/>
          </a:ln>
        </p:spPr>
      </p:pic>
      <p:sp>
        <p:nvSpPr>
          <p:cNvPr id="124" name="Подзаголовок 2"/>
          <p:cNvSpPr/>
          <p:nvPr/>
        </p:nvSpPr>
        <p:spPr>
          <a:xfrm>
            <a:off x="-957240" y="140040"/>
            <a:ext cx="5829840" cy="9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4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Муниципальное автономное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общеобразовательное учреждение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37a4"/>
                </a:solidFill>
                <a:latin typeface="Calibri"/>
                <a:ea typeface="DejaVu Sans"/>
              </a:rPr>
              <a:t>«Средняя школа № 137»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Объект 17" descr=""/>
          <p:cNvPicPr/>
          <p:nvPr/>
        </p:nvPicPr>
        <p:blipFill>
          <a:blip r:embed="rId1"/>
          <a:stretch/>
        </p:blipFill>
        <p:spPr>
          <a:xfrm>
            <a:off x="-4278600" y="-54936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0" y="804240"/>
            <a:ext cx="14488200" cy="558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8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900" spc="-1" strike="noStrike">
                <a:solidFill>
                  <a:srgbClr val="0037a4"/>
                </a:solidFill>
                <a:latin typeface="Calibri Light"/>
              </a:rPr>
              <a:t>Школьный музей Боевой Славы</a:t>
            </a:r>
            <a:br>
              <a:rPr sz="49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Программа ДО «Школа юного экскурсовода»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(экскурсии в музее школы, проведение телемоста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Красноярск-Санкт-Петербург, Красноярск-Ижевск)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Исследовательская деятельность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Поисковый отряд «Витязь»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(участие во Всероссийской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Вахте  Памяти)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Пост № 1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(</a:t>
            </a:r>
            <a:r>
              <a:rPr b="0" lang="en-US" sz="3100" spc="-1" strike="noStrike">
                <a:solidFill>
                  <a:srgbClr val="000000"/>
                </a:solidFill>
                <a:latin typeface="Calibri Light"/>
              </a:rPr>
              <a:t> I </a:t>
            </a: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место в рейтинге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почетных 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караулов-</a:t>
            </a:r>
            <a:r>
              <a:rPr b="0" lang="ru-RU" sz="2700" spc="-1" strike="noStrike">
                <a:solidFill>
                  <a:srgbClr val="000000"/>
                </a:solidFill>
                <a:latin typeface="Calibri Light"/>
              </a:rPr>
              <a:t>2023)</a:t>
            </a:r>
            <a:br>
              <a:rPr sz="4400"/>
            </a:b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    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Рисунок 4" descr=""/>
          <p:cNvPicPr/>
          <p:nvPr/>
        </p:nvPicPr>
        <p:blipFill>
          <a:blip r:embed="rId2"/>
          <a:stretch/>
        </p:blipFill>
        <p:spPr>
          <a:xfrm>
            <a:off x="7902360" y="13320"/>
            <a:ext cx="1680480" cy="250236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10" descr=""/>
          <p:cNvPicPr/>
          <p:nvPr/>
        </p:nvPicPr>
        <p:blipFill>
          <a:blip r:embed="rId3"/>
          <a:stretch/>
        </p:blipFill>
        <p:spPr>
          <a:xfrm>
            <a:off x="9678600" y="141120"/>
            <a:ext cx="2371320" cy="17784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12" descr=""/>
          <p:cNvPicPr/>
          <p:nvPr/>
        </p:nvPicPr>
        <p:blipFill>
          <a:blip r:embed="rId4"/>
          <a:stretch/>
        </p:blipFill>
        <p:spPr>
          <a:xfrm>
            <a:off x="3412080" y="4950720"/>
            <a:ext cx="1984680" cy="13284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14" descr=""/>
          <p:cNvPicPr/>
          <p:nvPr/>
        </p:nvPicPr>
        <p:blipFill>
          <a:blip r:embed="rId5"/>
          <a:stretch/>
        </p:blipFill>
        <p:spPr>
          <a:xfrm>
            <a:off x="5439240" y="5058720"/>
            <a:ext cx="1863360" cy="158724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6" descr=""/>
          <p:cNvPicPr/>
          <p:nvPr/>
        </p:nvPicPr>
        <p:blipFill>
          <a:blip r:embed="rId6"/>
          <a:stretch/>
        </p:blipFill>
        <p:spPr>
          <a:xfrm>
            <a:off x="10109520" y="2059920"/>
            <a:ext cx="1889280" cy="251928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20" descr=""/>
          <p:cNvPicPr/>
          <p:nvPr/>
        </p:nvPicPr>
        <p:blipFill>
          <a:blip r:embed="rId7"/>
          <a:stretch/>
        </p:blipFill>
        <p:spPr>
          <a:xfrm>
            <a:off x="7508520" y="4932720"/>
            <a:ext cx="2468520" cy="184536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23" descr=""/>
          <p:cNvPicPr/>
          <p:nvPr/>
        </p:nvPicPr>
        <p:blipFill>
          <a:blip r:embed="rId8"/>
          <a:stretch/>
        </p:blipFill>
        <p:spPr>
          <a:xfrm>
            <a:off x="4213800" y="3146040"/>
            <a:ext cx="2367000" cy="177480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25" descr=""/>
          <p:cNvPicPr/>
          <p:nvPr/>
        </p:nvPicPr>
        <p:blipFill>
          <a:blip r:embed="rId9"/>
          <a:stretch/>
        </p:blipFill>
        <p:spPr>
          <a:xfrm>
            <a:off x="10162800" y="4656240"/>
            <a:ext cx="1437840" cy="19173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22" descr="">
            <a:hlinkClick r:id="rId10" action="ppaction://hlinksldjump"/>
          </p:cNvPr>
          <p:cNvPicPr/>
          <p:nvPr/>
        </p:nvPicPr>
        <p:blipFill>
          <a:blip r:embed="rId11"/>
          <a:stretch/>
        </p:blipFill>
        <p:spPr>
          <a:xfrm>
            <a:off x="11632320" y="61113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1" descr=""/>
          <p:cNvPicPr/>
          <p:nvPr/>
        </p:nvPicPr>
        <p:blipFill>
          <a:blip r:embed="rId12"/>
          <a:stretch/>
        </p:blipFill>
        <p:spPr>
          <a:xfrm>
            <a:off x="6649920" y="2616840"/>
            <a:ext cx="3393000" cy="226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" descr=""/>
          <p:cNvPicPr/>
          <p:nvPr/>
        </p:nvPicPr>
        <p:blipFill>
          <a:blip r:embed="rId1"/>
          <a:stretch/>
        </p:blipFill>
        <p:spPr>
          <a:xfrm>
            <a:off x="9206640" y="-28152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138" name="Объект 17" descr=""/>
          <p:cNvPicPr/>
          <p:nvPr/>
        </p:nvPicPr>
        <p:blipFill>
          <a:blip r:embed="rId2"/>
          <a:stretch/>
        </p:blipFill>
        <p:spPr>
          <a:xfrm>
            <a:off x="-4274280" y="-633240"/>
            <a:ext cx="8547840" cy="854784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120040" y="-803880"/>
            <a:ext cx="11343600" cy="349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</a:t>
            </a:r>
            <a:br>
              <a:rPr sz="3100"/>
            </a:br>
            <a:r>
              <a:rPr b="1" lang="ru-RU" sz="4400" spc="-1" strike="noStrike">
                <a:solidFill>
                  <a:srgbClr val="0037a4"/>
                </a:solidFill>
                <a:latin typeface="Calibri Light"/>
              </a:rPr>
              <a:t>Проект «Спроси у повара»</a:t>
            </a:r>
            <a:br>
              <a:rPr sz="3100"/>
            </a:b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310120" y="6094080"/>
            <a:ext cx="775800" cy="775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9" descr=""/>
          <p:cNvPicPr/>
          <p:nvPr/>
        </p:nvPicPr>
        <p:blipFill>
          <a:blip r:embed="rId5"/>
          <a:stretch/>
        </p:blipFill>
        <p:spPr>
          <a:xfrm>
            <a:off x="8946720" y="1996560"/>
            <a:ext cx="2997720" cy="224784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3" descr=""/>
          <p:cNvPicPr/>
          <p:nvPr/>
        </p:nvPicPr>
        <p:blipFill>
          <a:blip r:embed="rId6"/>
          <a:stretch/>
        </p:blipFill>
        <p:spPr>
          <a:xfrm>
            <a:off x="584280" y="1401840"/>
            <a:ext cx="3170160" cy="469152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8" descr=""/>
          <p:cNvPicPr/>
          <p:nvPr/>
        </p:nvPicPr>
        <p:blipFill>
          <a:blip r:embed="rId7"/>
          <a:stretch/>
        </p:blipFill>
        <p:spPr>
          <a:xfrm>
            <a:off x="7792200" y="4355280"/>
            <a:ext cx="2997720" cy="22478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2" descr=""/>
          <p:cNvPicPr/>
          <p:nvPr/>
        </p:nvPicPr>
        <p:blipFill>
          <a:blip r:embed="rId8"/>
          <a:stretch/>
        </p:blipFill>
        <p:spPr>
          <a:xfrm>
            <a:off x="4640760" y="1158480"/>
            <a:ext cx="3735720" cy="280188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4" descr=""/>
          <p:cNvPicPr/>
          <p:nvPr/>
        </p:nvPicPr>
        <p:blipFill>
          <a:blip r:embed="rId9"/>
          <a:stretch/>
        </p:blipFill>
        <p:spPr>
          <a:xfrm>
            <a:off x="3996000" y="4359240"/>
            <a:ext cx="3049200" cy="228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Объект 17" descr=""/>
          <p:cNvPicPr/>
          <p:nvPr/>
        </p:nvPicPr>
        <p:blipFill>
          <a:blip r:embed="rId1"/>
          <a:stretch/>
        </p:blipFill>
        <p:spPr>
          <a:xfrm>
            <a:off x="-3612600" y="-6706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56560" y="2211480"/>
            <a:ext cx="10954440" cy="444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3600"/>
            </a:br>
            <a:br>
              <a:rPr sz="4400"/>
            </a:b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822320" y="5718600"/>
            <a:ext cx="1138680" cy="113868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1" descr=""/>
          <p:cNvPicPr/>
          <p:nvPr/>
        </p:nvPicPr>
        <p:blipFill>
          <a:blip r:embed="rId4"/>
          <a:stretch/>
        </p:blipFill>
        <p:spPr>
          <a:xfrm>
            <a:off x="9712440" y="-12600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4" descr=""/>
          <p:cNvPicPr/>
          <p:nvPr/>
        </p:nvPicPr>
        <p:blipFill>
          <a:blip r:embed="rId5"/>
          <a:stretch/>
        </p:blipFill>
        <p:spPr>
          <a:xfrm>
            <a:off x="9930960" y="2179440"/>
            <a:ext cx="1950840" cy="2601360"/>
          </a:xfrm>
          <a:prstGeom prst="rect">
            <a:avLst/>
          </a:prstGeom>
          <a:ln w="0">
            <a:noFill/>
          </a:ln>
        </p:spPr>
      </p:pic>
      <p:sp>
        <p:nvSpPr>
          <p:cNvPr id="151" name="TextBox 8"/>
          <p:cNvSpPr/>
          <p:nvPr/>
        </p:nvSpPr>
        <p:spPr>
          <a:xfrm>
            <a:off x="1732680" y="221760"/>
            <a:ext cx="810144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37a4"/>
                </a:solidFill>
                <a:latin typeface="Calibri Light"/>
                <a:ea typeface="DejaVu Sans"/>
              </a:rPr>
              <a:t>Мастер-классы и профпробы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9"/>
          <p:cNvSpPr/>
          <p:nvPr/>
        </p:nvSpPr>
        <p:spPr>
          <a:xfrm>
            <a:off x="556920" y="1314000"/>
            <a:ext cx="8286840" cy="52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37a4"/>
                </a:solidFill>
                <a:latin typeface="Calibri Light"/>
                <a:ea typeface="바탕"/>
              </a:rPr>
              <a:t>Партнерство: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  <a:ea typeface="바탕"/>
              </a:rPr>
              <a:t>Красноярский техникум сварочных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  <a:ea typeface="바탕"/>
              </a:rPr>
              <a:t>технологий и энергетики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  <a:ea typeface="바탕"/>
              </a:rPr>
              <a:t>Красноярский политехнический техникум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  <a:ea typeface="바탕"/>
              </a:rPr>
              <a:t>Красноярский государственный 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  <a:ea typeface="바탕"/>
              </a:rPr>
              <a:t>педагогический университет им. В.П. Астафьева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6" descr=""/>
          <p:cNvPicPr/>
          <p:nvPr/>
        </p:nvPicPr>
        <p:blipFill>
          <a:blip r:embed="rId6"/>
          <a:stretch/>
        </p:blipFill>
        <p:spPr>
          <a:xfrm>
            <a:off x="7854120" y="3065040"/>
            <a:ext cx="1979640" cy="214884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10" descr=""/>
          <p:cNvPicPr/>
          <p:nvPr/>
        </p:nvPicPr>
        <p:blipFill>
          <a:blip r:embed="rId7"/>
          <a:stretch/>
        </p:blipFill>
        <p:spPr>
          <a:xfrm>
            <a:off x="6934320" y="5331600"/>
            <a:ext cx="3156840" cy="1472760"/>
          </a:xfrm>
          <a:prstGeom prst="rect">
            <a:avLst/>
          </a:prstGeom>
          <a:ln w="0">
            <a:noFill/>
          </a:ln>
        </p:spPr>
      </p:pic>
      <p:pic>
        <p:nvPicPr>
          <p:cNvPr id="155" name="Рисунок 2" descr=""/>
          <p:cNvPicPr/>
          <p:nvPr/>
        </p:nvPicPr>
        <p:blipFill>
          <a:blip r:embed="rId8"/>
          <a:stretch/>
        </p:blipFill>
        <p:spPr>
          <a:xfrm>
            <a:off x="6810480" y="930960"/>
            <a:ext cx="2669760" cy="200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9540000" y="72720"/>
            <a:ext cx="2877480" cy="287748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8" descr=""/>
          <p:cNvPicPr/>
          <p:nvPr/>
        </p:nvPicPr>
        <p:blipFill>
          <a:blip r:embed="rId2"/>
          <a:stretch/>
        </p:blipFill>
        <p:spPr>
          <a:xfrm>
            <a:off x="9934560" y="2489400"/>
            <a:ext cx="2347920" cy="187128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6" descr=""/>
          <p:cNvPicPr/>
          <p:nvPr/>
        </p:nvPicPr>
        <p:blipFill>
          <a:blip r:embed="rId3"/>
          <a:stretch/>
        </p:blipFill>
        <p:spPr>
          <a:xfrm>
            <a:off x="6553440" y="1886040"/>
            <a:ext cx="3519360" cy="202176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5" descr=""/>
          <p:cNvPicPr/>
          <p:nvPr/>
        </p:nvPicPr>
        <p:blipFill>
          <a:blip r:embed="rId4"/>
          <a:stretch/>
        </p:blipFill>
        <p:spPr>
          <a:xfrm>
            <a:off x="9509760" y="4086000"/>
            <a:ext cx="2866320" cy="182196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7" descr=""/>
          <p:cNvPicPr/>
          <p:nvPr/>
        </p:nvPicPr>
        <p:blipFill>
          <a:blip r:embed="rId5"/>
          <a:stretch/>
        </p:blipFill>
        <p:spPr>
          <a:xfrm>
            <a:off x="7311240" y="3968640"/>
            <a:ext cx="2866320" cy="2075400"/>
          </a:xfrm>
          <a:prstGeom prst="rect">
            <a:avLst/>
          </a:prstGeom>
          <a:ln w="0">
            <a:noFill/>
          </a:ln>
        </p:spPr>
      </p:pic>
      <p:pic>
        <p:nvPicPr>
          <p:cNvPr id="161" name="Объект 17" descr=""/>
          <p:cNvPicPr/>
          <p:nvPr/>
        </p:nvPicPr>
        <p:blipFill>
          <a:blip r:embed="rId6"/>
          <a:stretch/>
        </p:blipFill>
        <p:spPr>
          <a:xfrm>
            <a:off x="-4278600" y="-54936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4880" y="472320"/>
            <a:ext cx="14007960" cy="591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6000"/>
          </a:bodyPr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ru-RU" sz="3100" spc="-1" strike="noStrike">
                <a:solidFill>
                  <a:srgbClr val="000000"/>
                </a:solidFill>
                <a:latin typeface="Calibri Light"/>
              </a:rPr>
              <a:t>Исследовательская и проектная деятельность с 1 по 11 класс</a:t>
            </a:r>
            <a:br>
              <a:rPr sz="49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u-RU" sz="3100" spc="-1" strike="noStrike" u="sng">
                <a:solidFill>
                  <a:srgbClr val="000000"/>
                </a:solidFill>
                <a:uFillTx/>
                <a:latin typeface="Calibri Light"/>
              </a:rPr>
              <a:t>Начальная школа: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- 1 – 4 классы курс «Я - исследователь»</a:t>
            </a:r>
            <a:r>
              <a:rPr b="0" lang="ru-RU" sz="1800" spc="-1" strike="noStrike">
                <a:solidFill>
                  <a:srgbClr val="000000"/>
                </a:solidFill>
                <a:latin typeface="Calibri Light"/>
              </a:rPr>
              <a:t>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 Light"/>
              </a:rPr>
              <a:t>(сотрудничество с «Роевым ручьем»);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- 4 класс «Групповой проект».</a:t>
            </a:r>
            <a:br>
              <a:rPr sz="3100"/>
            </a:br>
            <a:br>
              <a:rPr sz="3100"/>
            </a:br>
            <a:r>
              <a:rPr b="0" lang="ru-RU" sz="3100" spc="-1" strike="noStrike" u="sng">
                <a:solidFill>
                  <a:srgbClr val="000000"/>
                </a:solidFill>
                <a:uFillTx/>
                <a:latin typeface="Calibri Light"/>
              </a:rPr>
              <a:t>Основная школа: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- 5-6 классы курс «Наблюдай и исследуй»</a:t>
            </a:r>
            <a:br>
              <a:rPr sz="3100"/>
            </a:br>
            <a:r>
              <a:rPr b="0" lang="ru-RU" sz="1800" spc="-1" strike="noStrike">
                <a:solidFill>
                  <a:srgbClr val="000000"/>
                </a:solidFill>
                <a:latin typeface="Calibri Light"/>
              </a:rPr>
              <a:t>(сотрудничество с Краевой дворец пионеров, Геологическим музеем);</a:t>
            </a:r>
            <a:br>
              <a:rPr sz="18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- 7-8 классы курс «Проектная четверть»</a:t>
            </a:r>
            <a:br>
              <a:rPr sz="3100"/>
            </a:br>
            <a:r>
              <a:rPr b="0" lang="ru-RU" sz="1800" spc="-1" strike="noStrike">
                <a:solidFill>
                  <a:srgbClr val="000000"/>
                </a:solidFill>
                <a:latin typeface="Calibri Light"/>
              </a:rPr>
              <a:t>(сотрудничество с учреждениями города, школьным Музеем Боевой Славы);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- 9 классы курс «Мой выбор»</a:t>
            </a:r>
            <a:br>
              <a:rPr sz="3100"/>
            </a:br>
            <a:r>
              <a:rPr b="0" lang="ru-RU" sz="1800" spc="-1" strike="noStrike">
                <a:solidFill>
                  <a:srgbClr val="000000"/>
                </a:solidFill>
                <a:latin typeface="Calibri Light"/>
              </a:rPr>
              <a:t>(сотрудничество с профессиональными учебными заведениями города).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ru-RU" sz="3100" spc="-1" strike="noStrike" u="sng">
                <a:solidFill>
                  <a:srgbClr val="000000"/>
                </a:solidFill>
                <a:uFillTx/>
                <a:latin typeface="Calibri Light"/>
              </a:rPr>
              <a:t>Средняя школа: </a:t>
            </a: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курс «Индивидуальный проект».</a:t>
            </a:r>
            <a:br>
              <a:rPr sz="3100"/>
            </a:br>
            <a:r>
              <a:rPr b="0" lang="ru-RU" sz="3100" spc="-1" strike="noStrike">
                <a:solidFill>
                  <a:srgbClr val="000000"/>
                </a:solidFill>
                <a:latin typeface="Calibri Light"/>
              </a:rPr>
              <a:t>  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Рисунок 22" descr="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42800" y="5908680"/>
            <a:ext cx="948600" cy="94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Application>LibreOffice/7.5.4.2$Windows_X86_64 LibreOffice_project/36ccfdc35048b057fd9854c757a8b67ec53977b6</Application>
  <AppVersion>15.0000</AppVersion>
  <Words>114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2024-01-21T15:13:44Z</dcterms:created>
  <dc:creator>2</dc:creator>
  <dc:description/>
  <dc:language>ru-RU</dc:language>
  <cp:lastModifiedBy/>
  <dcterms:modified xsi:type="dcterms:W3CDTF">2024-05-07T18:17:13Z</dcterms:modified>
  <cp:revision>32</cp:revision>
  <dc:subject/>
  <dc:title>Проект «Школа  Минпросвещения России»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1</vt:r8>
  </property>
  <property fmtid="{D5CDD505-2E9C-101B-9397-08002B2CF9AE}" pid="3" name="PresentationFormat">
    <vt:lpwstr>Произвольный</vt:lpwstr>
  </property>
  <property fmtid="{D5CDD505-2E9C-101B-9397-08002B2CF9AE}" pid="4" name="Slides">
    <vt:r8>9</vt:r8>
  </property>
</Properties>
</file>