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jpeg" ContentType="image/jpeg"/>
  <Override PartName="/ppt/media/image47.jpeg" ContentType="image/jpeg"/>
  <Override PartName="/ppt/media/image25.jpeg" ContentType="image/jpeg"/>
  <Override PartName="/ppt/media/image8.png" ContentType="image/png"/>
  <Override PartName="/ppt/media/image2.jpeg" ContentType="image/jpeg"/>
  <Override PartName="/ppt/media/image30.jpeg" ContentType="image/jpeg"/>
  <Override PartName="/ppt/media/image3.jpeg" ContentType="image/jpeg"/>
  <Override PartName="/ppt/media/image4.jpeg" ContentType="image/jpeg"/>
  <Override PartName="/ppt/media/image31.jpeg" ContentType="image/jpeg"/>
  <Override PartName="/ppt/media/image5.jpeg" ContentType="image/jpeg"/>
  <Override PartName="/ppt/media/image10.jpeg" ContentType="image/jpeg"/>
  <Override PartName="/ppt/media/image28.png" ContentType="image/png"/>
  <Override PartName="/ppt/media/image32.jpeg" ContentType="image/jpeg"/>
  <Override PartName="/ppt/media/image6.jpeg" ContentType="image/jpeg"/>
  <Override PartName="/ppt/media/image11.jpeg" ContentType="image/jpeg"/>
  <Override PartName="/ppt/media/image33.jpeg" ContentType="image/jpeg"/>
  <Override PartName="/ppt/media/image7.jpeg" ContentType="image/jpeg"/>
  <Override PartName="/ppt/media/image12.jpeg" ContentType="image/jpeg"/>
  <Override PartName="/ppt/media/image34.jpeg" ContentType="image/jpeg"/>
  <Override PartName="/ppt/media/image9.jpeg" ContentType="image/jpeg"/>
  <Override PartName="/ppt/media/image14.jpeg" ContentType="image/jpeg"/>
  <Override PartName="/ppt/media/image36.jpeg" ContentType="image/jpeg"/>
  <Override PartName="/ppt/media/image13.jpeg" ContentType="image/jpeg"/>
  <Override PartName="/ppt/media/image35.jpeg" ContentType="image/jpeg"/>
  <Override PartName="/ppt/media/image15.jpeg" ContentType="image/jpeg"/>
  <Override PartName="/ppt/media/image37.jpeg" ContentType="image/jpeg"/>
  <Override PartName="/ppt/media/image16.jpeg" ContentType="image/jpeg"/>
  <Override PartName="/ppt/media/image38.jpeg" ContentType="image/jpeg"/>
  <Override PartName="/ppt/media/image17.jpeg" ContentType="image/jpeg"/>
  <Override PartName="/ppt/media/image39.jpeg" ContentType="image/jpeg"/>
  <Override PartName="/ppt/media/image18.jpeg" ContentType="image/jpeg"/>
  <Override PartName="/ppt/media/image19.png" ContentType="image/png"/>
  <Override PartName="/ppt/media/image41.jpeg" ContentType="image/jpeg"/>
  <Override PartName="/ppt/media/image20.jpeg" ContentType="image/jpeg"/>
  <Override PartName="/ppt/media/image42.jpeg" ContentType="image/jpeg"/>
  <Override PartName="/ppt/media/image21.jpeg" ContentType="image/jpeg"/>
  <Override PartName="/ppt/media/image43.jpeg" ContentType="image/jpeg"/>
  <Override PartName="/ppt/media/image22.jpeg" ContentType="image/jpeg"/>
  <Override PartName="/ppt/media/image44.jpeg" ContentType="image/jpeg"/>
  <Override PartName="/ppt/media/image23.jpeg" ContentType="image/jpeg"/>
  <Override PartName="/ppt/media/image24.jpeg" ContentType="image/jpeg"/>
  <Override PartName="/ppt/media/image46.jpeg" ContentType="image/jpeg"/>
  <Override PartName="/ppt/media/image26.jpeg" ContentType="image/jpeg"/>
  <Override PartName="/ppt/media/image45.png" ContentType="image/png"/>
  <Override PartName="/ppt/media/image48.jpeg" ContentType="image/jpeg"/>
  <Override PartName="/ppt/media/image27.jpeg" ContentType="image/jpeg"/>
  <Override PartName="/ppt/media/image49.jpeg" ContentType="image/jpeg"/>
  <Override PartName="/ppt/media/image29.jpeg" ContentType="image/jpeg"/>
  <Override PartName="/ppt/media/image40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2B960A-458F-4997-9738-C1AB1AE67F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220DB0-D98E-498F-8AF8-9F3A06FFBE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FF997D-7B78-482B-AA09-9D784A7B0D3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0B3A73-E59E-4F3A-A6C3-81BE3AD5B76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52B28A-9C57-48A5-AB6A-B0699CDF1A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EF1EC61-CDF6-40B5-8CC9-8EBC6CD4E4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593511-3396-4CC5-B91C-BB9E69969E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C733B3-CA0A-4ABF-A85D-27254C3FBA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F5684BD-9A7C-44FA-87CB-8365CA6AFE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A5C56E-F605-4920-B9D2-BA0526A63A1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709175-340B-4EB3-AD5F-91DA628C0D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AEC524-8D54-4D1A-91E9-7D85A14EC7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9C8A23-FF48-4AEA-ADD0-CBAB7F6677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2673A51-F9E6-45B5-B18D-BD00E10D09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DD4B87-A99A-43CC-9ED8-8F56DD0882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2E12A0-9244-422C-A6A0-8954E2EF268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4B4E7C-3D31-4A98-8087-611DBD85D75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8693B6-99AA-4B4B-9CFE-A727313D569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D0775B-F3B8-456B-8812-9D2AA4B9D2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F06B71-141C-47F7-8E3C-907798D0E5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2E6227-8E16-4094-BB77-6DC4DA6A9D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E7453E-C412-4040-917A-2C997D5193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C32012-1325-4876-ABDB-30A59477E0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242CB4-A354-417A-BD3D-CF81C5F877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73A7E0-B59A-415B-8A43-F4AF25D68FC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67A389-B754-4383-AEB1-112A321A690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1.jpeg"/><Relationship Id="rId3" Type="http://schemas.openxmlformats.org/officeDocument/2006/relationships/slide" Target="slide4.xml"/><Relationship Id="rId4" Type="http://schemas.openxmlformats.org/officeDocument/2006/relationships/image" Target="../media/image2.jpeg"/><Relationship Id="rId5" Type="http://schemas.openxmlformats.org/officeDocument/2006/relationships/slide" Target="slide8.xml"/><Relationship Id="rId6" Type="http://schemas.openxmlformats.org/officeDocument/2006/relationships/image" Target="../media/image3.jpeg"/><Relationship Id="rId7" Type="http://schemas.openxmlformats.org/officeDocument/2006/relationships/slide" Target="slide6.xml"/><Relationship Id="rId8" Type="http://schemas.openxmlformats.org/officeDocument/2006/relationships/image" Target="../media/image4.jpeg"/><Relationship Id="rId9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" Target="slide1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" Target="slide1.xml"/><Relationship Id="rId4" Type="http://schemas.openxmlformats.org/officeDocument/2006/relationships/image" Target="../media/image7.jpeg"/><Relationship Id="rId5" Type="http://schemas.openxmlformats.org/officeDocument/2006/relationships/image" Target="../media/image9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6.jpeg"/><Relationship Id="rId3" Type="http://schemas.openxmlformats.org/officeDocument/2006/relationships/slide" Target="slide1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6.jpeg"/><Relationship Id="rId3" Type="http://schemas.openxmlformats.org/officeDocument/2006/relationships/slide" Target="slide1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5.jpeg"/><Relationship Id="rId3" Type="http://schemas.openxmlformats.org/officeDocument/2006/relationships/slide" Target="slide1.xml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5.jpeg"/><Relationship Id="rId3" Type="http://schemas.openxmlformats.org/officeDocument/2006/relationships/slide" Target="slide1.xml"/><Relationship Id="rId4" Type="http://schemas.openxmlformats.org/officeDocument/2006/relationships/image" Target="../media/image31.jpeg"/><Relationship Id="rId5" Type="http://schemas.openxmlformats.org/officeDocument/2006/relationships/image" Target="../media/image27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5.jpeg"/><Relationship Id="rId3" Type="http://schemas.openxmlformats.org/officeDocument/2006/relationships/slide" Target="slide1.xml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" Target="slide1.xml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5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6880" y="132840"/>
            <a:ext cx="11240280" cy="12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37a4"/>
                </a:solidFill>
                <a:latin typeface="Franklin Gothic Demi Cond"/>
              </a:rPr>
              <a:t>Проект «Школа  Минпросвещения России»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Рисунок 3" descr="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2858040" y="144036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7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5993280" y="362556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8" descr="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341640" y="3625560"/>
            <a:ext cx="2879280" cy="287928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10" descr="">
            <a:hlinkClick r:id="rId7" action="ppaction://hlinksldjump"/>
          </p:cNvPr>
          <p:cNvPicPr/>
          <p:nvPr/>
        </p:nvPicPr>
        <p:blipFill>
          <a:blip r:embed="rId8"/>
          <a:stretch/>
        </p:blipFill>
        <p:spPr>
          <a:xfrm>
            <a:off x="8779320" y="1377720"/>
            <a:ext cx="2879280" cy="28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823360" y="2551320"/>
            <a:ext cx="6178320" cy="149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92d050"/>
                </a:solidFill>
                <a:latin typeface="Bahnschrift"/>
              </a:rPr>
              <a:t>Формирование экологического мышления современного школьника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427440" y="4049640"/>
            <a:ext cx="5171760" cy="43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595959"/>
                </a:solidFill>
                <a:latin typeface="Bahnschrift"/>
              </a:rPr>
              <a:t>Экология в профессии будущего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Рисунок 4" descr=""/>
          <p:cNvPicPr/>
          <p:nvPr/>
        </p:nvPicPr>
        <p:blipFill>
          <a:blip r:embed="rId1"/>
          <a:stretch/>
        </p:blipFill>
        <p:spPr>
          <a:xfrm>
            <a:off x="-295920" y="-99000"/>
            <a:ext cx="5653440" cy="7099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0" name="Рисунок 6" descr=""/>
          <p:cNvPicPr/>
          <p:nvPr/>
        </p:nvPicPr>
        <p:blipFill>
          <a:blip r:embed="rId2"/>
          <a:stretch/>
        </p:blipFill>
        <p:spPr>
          <a:xfrm>
            <a:off x="9451440" y="637560"/>
            <a:ext cx="1909440" cy="167904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8" descr=""/>
          <p:cNvPicPr/>
          <p:nvPr/>
        </p:nvPicPr>
        <p:blipFill>
          <a:blip r:embed="rId3"/>
          <a:stretch/>
        </p:blipFill>
        <p:spPr>
          <a:xfrm>
            <a:off x="6140880" y="655560"/>
            <a:ext cx="2771280" cy="166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/>
          </p:nvPr>
        </p:nvSpPr>
        <p:spPr>
          <a:xfrm>
            <a:off x="6095880" y="889560"/>
            <a:ext cx="4928400" cy="14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92d050"/>
                </a:solidFill>
                <a:latin typeface="Bahnschrift"/>
              </a:rPr>
              <a:t>Экологическое воспитание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Box 4"/>
          <p:cNvSpPr/>
          <p:nvPr/>
        </p:nvSpPr>
        <p:spPr>
          <a:xfrm>
            <a:off x="6095880" y="2858760"/>
            <a:ext cx="569052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5d647b"/>
                </a:solidFill>
                <a:latin typeface="SuperscriptNumbersFontFix"/>
                <a:ea typeface="DejaVu Sans"/>
              </a:rPr>
              <a:t>Формирование экологической культуры, ответственного, бережного отношения к природе, окружающей среде на основе российских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5d647b"/>
                </a:solidFill>
                <a:latin typeface="SuperscriptNumbersFontFix"/>
                <a:ea typeface="DejaVu Sans"/>
              </a:rPr>
              <a:t>традиционных духовных ценностей, навыков охраны, защиты, восстановления</a:t>
            </a:r>
            <a:r>
              <a:rPr b="0" lang="en-US" sz="2400" spc="-1" strike="noStrike">
                <a:solidFill>
                  <a:srgbClr val="5d647b"/>
                </a:solidFill>
                <a:latin typeface="SuperscriptNumbersFontFix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5d647b"/>
                </a:solidFill>
                <a:latin typeface="SuperscriptNumbersFontFix"/>
                <a:ea typeface="DejaVu Sans"/>
              </a:rPr>
              <a:t>природы, окружающей среды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Рисунок 6" descr=""/>
          <p:cNvPicPr/>
          <p:nvPr/>
        </p:nvPicPr>
        <p:blipFill>
          <a:blip r:embed="rId1"/>
          <a:stretch/>
        </p:blipFill>
        <p:spPr>
          <a:xfrm>
            <a:off x="404640" y="1105200"/>
            <a:ext cx="5319000" cy="44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Объект 6" descr=""/>
          <p:cNvPicPr/>
          <p:nvPr/>
        </p:nvPicPr>
        <p:blipFill>
          <a:blip r:embed="rId1"/>
          <a:stretch/>
        </p:blipFill>
        <p:spPr>
          <a:xfrm>
            <a:off x="-432000" y="-188640"/>
            <a:ext cx="6370560" cy="7234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-166320" y="3423240"/>
            <a:ext cx="6000480" cy="255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ffffff"/>
                </a:solidFill>
                <a:latin typeface="Bahnschrift"/>
              </a:rPr>
              <a:t>Экологическое</a:t>
            </a:r>
            <a:br>
              <a:rPr sz="6000"/>
            </a:br>
            <a:r>
              <a:rPr b="1" lang="ru-RU" sz="6000" spc="-1" strike="noStrike">
                <a:solidFill>
                  <a:srgbClr val="ffffff"/>
                </a:solidFill>
                <a:latin typeface="Bahnschrift"/>
              </a:rPr>
              <a:t>мышление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8"/>
          <p:cNvSpPr/>
          <p:nvPr/>
        </p:nvSpPr>
        <p:spPr>
          <a:xfrm>
            <a:off x="6095880" y="3429000"/>
            <a:ext cx="6069240" cy="39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SuperscriptNumbersFontFix"/>
                <a:ea typeface="DejaVu Sans"/>
              </a:rPr>
              <a:t>Понимание ценности каждого элемента живого мира вокруг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SuperscriptNumbersFontFix"/>
                <a:ea typeface="DejaVu Sans"/>
              </a:rPr>
              <a:t>и оценка свих действий с точки зрения возможных последствий для благополучия планеты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Объект 6" descr=""/>
          <p:cNvPicPr/>
          <p:nvPr/>
        </p:nvPicPr>
        <p:blipFill>
          <a:blip r:embed="rId1"/>
          <a:stretch/>
        </p:blipFill>
        <p:spPr>
          <a:xfrm>
            <a:off x="-112320" y="0"/>
            <a:ext cx="12303720" cy="6857280"/>
          </a:xfrm>
          <a:prstGeom prst="rect">
            <a:avLst/>
          </a:prstGeom>
          <a:ln w="0">
            <a:noFill/>
          </a:ln>
        </p:spPr>
      </p:pic>
      <p:sp>
        <p:nvSpPr>
          <p:cNvPr id="190" name="Овал 7"/>
          <p:cNvSpPr/>
          <p:nvPr/>
        </p:nvSpPr>
        <p:spPr>
          <a:xfrm>
            <a:off x="472320" y="3842280"/>
            <a:ext cx="2740320" cy="2740320"/>
          </a:xfrm>
          <a:prstGeom prst="ellipse">
            <a:avLst/>
          </a:prstGeom>
          <a:solidFill>
            <a:srgbClr val="70ad47"/>
          </a:solidFill>
          <a:ln>
            <a:solidFill>
              <a:srgbClr val="9ac87a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1" name="TextBox 4"/>
          <p:cNvSpPr/>
          <p:nvPr/>
        </p:nvSpPr>
        <p:spPr>
          <a:xfrm>
            <a:off x="620280" y="4258080"/>
            <a:ext cx="2334240" cy="19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ffffff"/>
                </a:solidFill>
                <a:latin typeface="SuperscriptNumbersFontFix"/>
                <a:ea typeface="DejaVu Sans"/>
              </a:rPr>
              <a:t>В начальной школе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ffffff"/>
                </a:solidFill>
                <a:latin typeface="SuperscriptNumbersFontFix"/>
                <a:ea typeface="DejaVu Sans"/>
              </a:rPr>
              <a:t>(1-4 классы) предусмотрен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ffffff"/>
                </a:solidFill>
                <a:latin typeface="SuperscriptNumbersFontFix"/>
                <a:ea typeface="DejaVu Sans"/>
              </a:rPr>
              <a:t>курс внеурочной деятельности « Загадки природы»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ffffff"/>
                </a:solidFill>
                <a:latin typeface="SuperscriptNumbersFontFix"/>
                <a:ea typeface="DejaVu Sans"/>
              </a:rPr>
              <a:t>34 часа.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Овал 8"/>
          <p:cNvSpPr/>
          <p:nvPr/>
        </p:nvSpPr>
        <p:spPr>
          <a:xfrm>
            <a:off x="8440920" y="3847680"/>
            <a:ext cx="2740320" cy="2740320"/>
          </a:xfrm>
          <a:prstGeom prst="ellipse">
            <a:avLst/>
          </a:prstGeom>
          <a:solidFill>
            <a:srgbClr val="70ad47"/>
          </a:solidFill>
          <a:ln>
            <a:solidFill>
              <a:srgbClr val="9ac87a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ffffff"/>
                </a:solidFill>
                <a:latin typeface="SuperscriptNumbersFontFix"/>
                <a:ea typeface="DejaVu Sans"/>
              </a:rPr>
              <a:t>Старшая школа (10 -11 классы). Формирование 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ffffff"/>
                </a:solidFill>
                <a:latin typeface="SuperscriptNumbersFontFix"/>
                <a:ea typeface="DejaVu Sans"/>
              </a:rPr>
              <a:t>профильного класса эколого-географической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700" spc="-1" strike="noStrike">
                <a:solidFill>
                  <a:srgbClr val="ffffff"/>
                </a:solidFill>
                <a:latin typeface="SuperscriptNumbersFontFix"/>
                <a:ea typeface="DejaVu Sans"/>
              </a:rPr>
              <a:t>направленности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Овал 9"/>
          <p:cNvSpPr/>
          <p:nvPr/>
        </p:nvSpPr>
        <p:spPr>
          <a:xfrm>
            <a:off x="4550400" y="3842280"/>
            <a:ext cx="2740320" cy="274032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SuperscriptNumbersFontFix"/>
                <a:ea typeface="DejaVu Sans"/>
              </a:rPr>
              <a:t>5-8 классы факультатив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SuperscriptNumbersFontFix"/>
                <a:ea typeface="DejaVu Sans"/>
              </a:rPr>
              <a:t>«Экология».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SuperscriptNumbersFontFix"/>
                <a:ea typeface="DejaVu Sans"/>
              </a:rPr>
              <a:t>5-9 классы Экошкола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SuperscriptNumbersFontFix"/>
                <a:ea typeface="DejaVu Sans"/>
              </a:rPr>
              <a:t>НП «Красноярские Столбы».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SuperscriptNumbersFontFix"/>
                <a:ea typeface="DejaVu Sans"/>
              </a:rPr>
              <a:t>9 класс предпрофильные  занятия с преподавателями института экологии и географии СФУ и сотрудниками национального парка «Красноярские Столбы».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Стрелка: вправо 10"/>
          <p:cNvSpPr/>
          <p:nvPr/>
        </p:nvSpPr>
        <p:spPr>
          <a:xfrm>
            <a:off x="3537720" y="4929120"/>
            <a:ext cx="687240" cy="46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5" name="Стрелка: вправо 11"/>
          <p:cNvSpPr/>
          <p:nvPr/>
        </p:nvSpPr>
        <p:spPr>
          <a:xfrm>
            <a:off x="7610040" y="4929120"/>
            <a:ext cx="687240" cy="46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6479280" y="722880"/>
            <a:ext cx="4876200" cy="558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SuperscriptNumbersFontFix"/>
              </a:rPr>
              <a:t>В работе класса эколого-географического направления принимают участие, помимо учителей МАОУ СШ № 23, преподаватели, студенты и аспиранты института экологии и географии СФУ, сотрудники национального парка «Красноярские Столбы».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SuperscriptNumbersFontFix"/>
              </a:rPr>
              <a:t>Поступление в институт экологии и географии СФУ по целевому договору.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Рисунок 5" descr=""/>
          <p:cNvPicPr/>
          <p:nvPr/>
        </p:nvPicPr>
        <p:blipFill>
          <a:blip r:embed="rId1"/>
          <a:stretch/>
        </p:blipFill>
        <p:spPr>
          <a:xfrm>
            <a:off x="-174240" y="-102240"/>
            <a:ext cx="5343120" cy="7061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12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9" name="Объект 3"/>
          <p:cNvGraphicFramePr/>
          <p:nvPr/>
        </p:nvGraphicFramePr>
        <p:xfrm>
          <a:off x="1907280" y="1489320"/>
          <a:ext cx="8011080" cy="5187600"/>
        </p:xfrm>
        <a:graphic>
          <a:graphicData uri="http://schemas.openxmlformats.org/drawingml/2006/table">
            <a:tbl>
              <a:tblPr/>
              <a:tblGrid>
                <a:gridCol w="4005360"/>
                <a:gridCol w="4006080"/>
              </a:tblGrid>
              <a:tr h="370800"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70ad47"/>
                          </a:solidFill>
                          <a:latin typeface="Calibri"/>
                        </a:rPr>
                        <a:t>Карта профессий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70ad47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Экология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География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Эколог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7588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Инженер по охране окружающей среды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Экскурсовод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Эколог-аудитор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Ландшафтный дизайнер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7588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Менеджер отдела инженерной экологии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Менеджер по туризму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Специалист по переработке отходов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Гид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Урбанист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Учитель географии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Лесник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Event-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менеджер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7080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Эколог-проектировщик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70ad47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Логист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70ad47"/>
                      </a:solidFill>
                      <a:prstDash val="solid"/>
                    </a:lnB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0" name="TextBox 5"/>
          <p:cNvSpPr/>
          <p:nvPr/>
        </p:nvSpPr>
        <p:spPr>
          <a:xfrm>
            <a:off x="270000" y="504720"/>
            <a:ext cx="12025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9ac87a"/>
                </a:solidFill>
                <a:latin typeface="Bahnschrift"/>
                <a:ea typeface="DejaVu Sans"/>
              </a:rPr>
              <a:t>Вакансии федерального и регионального рынка труда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Объект 17" descr=""/>
          <p:cNvPicPr/>
          <p:nvPr/>
        </p:nvPicPr>
        <p:blipFill>
          <a:blip r:embed="rId1"/>
          <a:stretch/>
        </p:blipFill>
        <p:spPr>
          <a:xfrm>
            <a:off x="-6840" y="0"/>
            <a:ext cx="4343760" cy="685728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080160" y="1499760"/>
            <a:ext cx="7935120" cy="528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Углубленное изучение русского языка и литературы в 5-9 класса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Индивидуальные учебные планы для обучающихся 10-11 классов с углубленным изучением отдельных предметов (физики, химии, биологии, литературы)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Школа – организатор районной научно-практической конференции для 1-4 классов «УМКА»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Обязательная проектная деятельность для обучающихся 5-11 классов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Проведение школьного этапа научно-практической конференции «Интересное рядом»; высокая вовлеченность (75%) обучающихся в научно-исследовательскую деятельность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Участие в реализации проекта «Ученые – в школы»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Участие обучающихся на всех уровнях научно-практической конференции 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Стабильно высокие результаты на муниципальном и региональном этапе ВсОШ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Организация мероприятий муниципального и краевого уровней</a:t>
            </a: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(«Родная старина», «Архимед» ,«Геоэрудит»,  Квиз «Астафьев и современность»)</a:t>
            </a:r>
            <a:br>
              <a:rPr sz="1400"/>
            </a:br>
            <a:br>
              <a:rPr sz="1400"/>
            </a:b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Ежегодный школьный </a:t>
            </a:r>
            <a:r>
              <a:rPr b="0" lang="en-US" sz="1400" spc="-1" strike="noStrike">
                <a:solidFill>
                  <a:srgbClr val="0070c0"/>
                </a:solidFill>
                <a:latin typeface="Comic Sans MS"/>
              </a:rPr>
              <a:t>IQ</a:t>
            </a: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-фестиваль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Рисунок 21" descr=""/>
          <p:cNvPicPr/>
          <p:nvPr/>
        </p:nvPicPr>
        <p:blipFill>
          <a:blip r:embed="rId2"/>
          <a:stretch/>
        </p:blipFill>
        <p:spPr>
          <a:xfrm>
            <a:off x="10281240" y="-34920"/>
            <a:ext cx="1913040" cy="178992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0765800" y="5830560"/>
            <a:ext cx="1425240" cy="102276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 descr="C:\Users\Director\Downloads\generatedQrCode(1).png"/>
          <p:cNvPicPr/>
          <p:nvPr/>
        </p:nvPicPr>
        <p:blipFill>
          <a:blip r:embed="rId5"/>
          <a:stretch/>
        </p:blipFill>
        <p:spPr>
          <a:xfrm>
            <a:off x="0" y="5749560"/>
            <a:ext cx="1103760" cy="110376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 5"/>
          <p:cNvSpPr/>
          <p:nvPr/>
        </p:nvSpPr>
        <p:spPr>
          <a:xfrm>
            <a:off x="191880" y="110520"/>
            <a:ext cx="3463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Прямоугольник 12"/>
          <p:cNvSpPr/>
          <p:nvPr/>
        </p:nvSpPr>
        <p:spPr>
          <a:xfrm>
            <a:off x="4813200" y="209160"/>
            <a:ext cx="48258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Comic Sans MS"/>
                <a:ea typeface="DejaVu Sans"/>
              </a:rPr>
              <a:t>Реализация магистрального направления осуществляется чрез программу «Умная школа»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13" descr=""/>
          <p:cNvPicPr/>
          <p:nvPr/>
        </p:nvPicPr>
        <p:blipFill>
          <a:blip r:embed="rId6"/>
          <a:stretch/>
        </p:blipFill>
        <p:spPr>
          <a:xfrm>
            <a:off x="5804640" y="780480"/>
            <a:ext cx="2843280" cy="97236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7" descr=""/>
          <p:cNvPicPr/>
          <p:nvPr/>
        </p:nvPicPr>
        <p:blipFill>
          <a:blip r:embed="rId7"/>
          <a:stretch/>
        </p:blipFill>
        <p:spPr>
          <a:xfrm>
            <a:off x="718560" y="2690640"/>
            <a:ext cx="2077920" cy="13748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97" name="Рисунок 8" descr=""/>
          <p:cNvPicPr/>
          <p:nvPr/>
        </p:nvPicPr>
        <p:blipFill>
          <a:blip r:embed="rId8"/>
          <a:stretch/>
        </p:blipFill>
        <p:spPr>
          <a:xfrm>
            <a:off x="718560" y="1094040"/>
            <a:ext cx="2077920" cy="13878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98" name="Рисунок 9" descr=""/>
          <p:cNvPicPr/>
          <p:nvPr/>
        </p:nvPicPr>
        <p:blipFill>
          <a:blip r:embed="rId9"/>
          <a:stretch/>
        </p:blipFill>
        <p:spPr>
          <a:xfrm>
            <a:off x="718560" y="4274280"/>
            <a:ext cx="2077920" cy="13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Объект 17" descr=""/>
          <p:cNvPicPr/>
          <p:nvPr/>
        </p:nvPicPr>
        <p:blipFill>
          <a:blip r:embed="rId1"/>
          <a:stretch/>
        </p:blipFill>
        <p:spPr>
          <a:xfrm>
            <a:off x="-49320" y="-21960"/>
            <a:ext cx="4343760" cy="685728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268520" y="1299240"/>
            <a:ext cx="4032360" cy="220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1400"/>
            </a:br>
            <a:r>
              <a:rPr b="0" lang="ru-RU" sz="2400" spc="-1" strike="noStrike">
                <a:solidFill>
                  <a:srgbClr val="0070c0"/>
                </a:solidFill>
                <a:latin typeface="Comic Sans MS"/>
              </a:rPr>
              <a:t>Организация мероприятий муниципального и краевого уровней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Рисунок 21" descr=""/>
          <p:cNvPicPr/>
          <p:nvPr/>
        </p:nvPicPr>
        <p:blipFill>
          <a:blip r:embed="rId2"/>
          <a:stretch/>
        </p:blipFill>
        <p:spPr>
          <a:xfrm>
            <a:off x="10281240" y="-34920"/>
            <a:ext cx="1913040" cy="178992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0765800" y="5830560"/>
            <a:ext cx="1425240" cy="1022760"/>
          </a:xfrm>
          <a:prstGeom prst="rect">
            <a:avLst/>
          </a:prstGeom>
          <a:ln w="0">
            <a:noFill/>
          </a:ln>
        </p:spPr>
      </p:pic>
      <p:sp>
        <p:nvSpPr>
          <p:cNvPr id="103" name="Прямоугольник 5"/>
          <p:cNvSpPr/>
          <p:nvPr/>
        </p:nvSpPr>
        <p:spPr>
          <a:xfrm>
            <a:off x="433080" y="36720"/>
            <a:ext cx="3463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Прямоугольник 12"/>
          <p:cNvSpPr/>
          <p:nvPr/>
        </p:nvSpPr>
        <p:spPr>
          <a:xfrm>
            <a:off x="3897720" y="147600"/>
            <a:ext cx="48258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Comic Sans MS"/>
                <a:ea typeface="DejaVu Sans"/>
              </a:rPr>
              <a:t>Реализация магистрального направления осуществляется чрез программу «Умная школа»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13" descr=""/>
          <p:cNvPicPr/>
          <p:nvPr/>
        </p:nvPicPr>
        <p:blipFill>
          <a:blip r:embed="rId5"/>
          <a:stretch/>
        </p:blipFill>
        <p:spPr>
          <a:xfrm>
            <a:off x="4863240" y="798480"/>
            <a:ext cx="2843280" cy="97236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14" descr=""/>
          <p:cNvPicPr/>
          <p:nvPr/>
        </p:nvPicPr>
        <p:blipFill>
          <a:blip r:embed="rId6"/>
          <a:stretch/>
        </p:blipFill>
        <p:spPr>
          <a:xfrm>
            <a:off x="151200" y="1087560"/>
            <a:ext cx="3939480" cy="24098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07" name="Прямоугольник 1"/>
          <p:cNvSpPr/>
          <p:nvPr/>
        </p:nvSpPr>
        <p:spPr>
          <a:xfrm>
            <a:off x="151200" y="3558240"/>
            <a:ext cx="393948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273350"/>
                </a:solidFill>
                <a:latin typeface="Comic Sans MS"/>
                <a:ea typeface="DejaVu Sans"/>
              </a:rPr>
              <a:t>36 учеников психолого-педагогических классов поборолись за звание знатоков фактов из жизни писателя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2"/>
          <p:cNvSpPr/>
          <p:nvPr/>
        </p:nvSpPr>
        <p:spPr>
          <a:xfrm>
            <a:off x="8469720" y="4364640"/>
            <a:ext cx="3622680" cy="15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Повышение интереса учащихся к истории своей малой Родины, Отечества, выявление творческих способностей школьников, развитие познавательной деятельности школьников Свердловского района г. Красноярска.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Рисунок 15" descr=""/>
          <p:cNvPicPr/>
          <p:nvPr/>
        </p:nvPicPr>
        <p:blipFill>
          <a:blip r:embed="rId7"/>
          <a:stretch/>
        </p:blipFill>
        <p:spPr>
          <a:xfrm>
            <a:off x="8469720" y="1835280"/>
            <a:ext cx="3622680" cy="24195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10" name="Прямоугольник 3"/>
          <p:cNvSpPr/>
          <p:nvPr/>
        </p:nvSpPr>
        <p:spPr>
          <a:xfrm>
            <a:off x="4053240" y="6027840"/>
            <a:ext cx="44629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Научно-практическая конференция для обучающихся начальной школы «УМКА»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Рисунок 4" descr=""/>
          <p:cNvPicPr/>
          <p:nvPr/>
        </p:nvPicPr>
        <p:blipFill>
          <a:blip r:embed="rId8"/>
          <a:stretch/>
        </p:blipFill>
        <p:spPr>
          <a:xfrm>
            <a:off x="4253760" y="3290040"/>
            <a:ext cx="4020480" cy="26769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Объект 17" descr=""/>
          <p:cNvPicPr/>
          <p:nvPr/>
        </p:nvPicPr>
        <p:blipFill>
          <a:blip r:embed="rId1"/>
          <a:stretch/>
        </p:blipFill>
        <p:spPr>
          <a:xfrm>
            <a:off x="-35280" y="0"/>
            <a:ext cx="4343760" cy="685728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20" descr=""/>
          <p:cNvPicPr/>
          <p:nvPr/>
        </p:nvPicPr>
        <p:blipFill>
          <a:blip r:embed="rId2"/>
          <a:stretch/>
        </p:blipFill>
        <p:spPr>
          <a:xfrm>
            <a:off x="5470920" y="934560"/>
            <a:ext cx="3891600" cy="1114920"/>
          </a:xfrm>
          <a:prstGeom prst="rect">
            <a:avLst/>
          </a:prstGeom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746880" y="2193480"/>
            <a:ext cx="7163280" cy="389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Модернизация кабинета ЛФК для проведения занятий по физической культуре у отдельных категорий обучающихся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Проведение ежегодного фестиваля «Красота. Здоровье. Спорт»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Активное использование многофункциональной спортивной площадки для проведения занятий с обучающимися, а также активного досуга жителей микроучастка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Организация и проведение спортивно-оздоровительных мероприятий с родительской общественностью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Более 93% обучающихся 7-11 классов прошли социально-психологическое тестирование в 2023г.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Осуществление ежедневного родительского контроля питания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0804320" y="5763960"/>
            <a:ext cx="1386720" cy="102276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1" descr=""/>
          <p:cNvPicPr/>
          <p:nvPr/>
        </p:nvPicPr>
        <p:blipFill>
          <a:blip r:embed="rId5"/>
          <a:stretch/>
        </p:blipFill>
        <p:spPr>
          <a:xfrm>
            <a:off x="10312920" y="67680"/>
            <a:ext cx="1818000" cy="169380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2" descr=""/>
          <p:cNvPicPr/>
          <p:nvPr/>
        </p:nvPicPr>
        <p:blipFill>
          <a:blip r:embed="rId6"/>
          <a:stretch/>
        </p:blipFill>
        <p:spPr>
          <a:xfrm>
            <a:off x="0" y="5693040"/>
            <a:ext cx="1164240" cy="116424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3" descr=""/>
          <p:cNvPicPr/>
          <p:nvPr/>
        </p:nvPicPr>
        <p:blipFill>
          <a:blip r:embed="rId7"/>
          <a:stretch/>
        </p:blipFill>
        <p:spPr>
          <a:xfrm>
            <a:off x="289800" y="1199160"/>
            <a:ext cx="3300480" cy="19875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19" name="Прямоугольник 4"/>
          <p:cNvSpPr/>
          <p:nvPr/>
        </p:nvSpPr>
        <p:spPr>
          <a:xfrm>
            <a:off x="204480" y="155160"/>
            <a:ext cx="3412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6"/>
          <p:cNvSpPr/>
          <p:nvPr/>
        </p:nvSpPr>
        <p:spPr>
          <a:xfrm>
            <a:off x="4442040" y="268200"/>
            <a:ext cx="57726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Comic Sans MS"/>
                <a:ea typeface="DejaVu Sans"/>
              </a:rPr>
              <a:t>Функционирование  физкультурно-спортивного клуба «Созвездие» обучающихся и педагогов школы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Рисунок 7" descr=""/>
          <p:cNvPicPr/>
          <p:nvPr/>
        </p:nvPicPr>
        <p:blipFill>
          <a:blip r:embed="rId8"/>
          <a:stretch/>
        </p:blipFill>
        <p:spPr>
          <a:xfrm>
            <a:off x="289800" y="3429000"/>
            <a:ext cx="3300480" cy="19875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Объект 17" descr=""/>
          <p:cNvPicPr/>
          <p:nvPr/>
        </p:nvPicPr>
        <p:blipFill>
          <a:blip r:embed="rId1"/>
          <a:stretch/>
        </p:blipFill>
        <p:spPr>
          <a:xfrm>
            <a:off x="-43560" y="0"/>
            <a:ext cx="4343760" cy="685728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20" descr=""/>
          <p:cNvPicPr/>
          <p:nvPr/>
        </p:nvPicPr>
        <p:blipFill>
          <a:blip r:embed="rId2"/>
          <a:stretch/>
        </p:blipFill>
        <p:spPr>
          <a:xfrm>
            <a:off x="5462280" y="897840"/>
            <a:ext cx="3891600" cy="111492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0804320" y="5763960"/>
            <a:ext cx="1386720" cy="102276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1" descr=""/>
          <p:cNvPicPr/>
          <p:nvPr/>
        </p:nvPicPr>
        <p:blipFill>
          <a:blip r:embed="rId5"/>
          <a:stretch/>
        </p:blipFill>
        <p:spPr>
          <a:xfrm>
            <a:off x="10312920" y="67680"/>
            <a:ext cx="1818000" cy="1693800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4"/>
          <p:cNvSpPr/>
          <p:nvPr/>
        </p:nvSpPr>
        <p:spPr>
          <a:xfrm>
            <a:off x="120960" y="204120"/>
            <a:ext cx="3412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6"/>
          <p:cNvSpPr/>
          <p:nvPr/>
        </p:nvSpPr>
        <p:spPr>
          <a:xfrm>
            <a:off x="4420440" y="213480"/>
            <a:ext cx="57726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Comic Sans MS"/>
                <a:ea typeface="DejaVu Sans"/>
              </a:rPr>
              <a:t>Функционирование  физкультурно-спортивного клуба «Созвездие» обучающихся и педагогов школы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Прямоугольник 5"/>
          <p:cNvSpPr/>
          <p:nvPr/>
        </p:nvSpPr>
        <p:spPr>
          <a:xfrm>
            <a:off x="100440" y="3872880"/>
            <a:ext cx="357012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Кабинет ЛФК используется для занятий с обучающимися специальной медицинской группы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Рисунок 7" descr=""/>
          <p:cNvPicPr/>
          <p:nvPr/>
        </p:nvPicPr>
        <p:blipFill>
          <a:blip r:embed="rId6"/>
          <a:stretch/>
        </p:blipFill>
        <p:spPr>
          <a:xfrm>
            <a:off x="100440" y="1331280"/>
            <a:ext cx="3578760" cy="23868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30" name="Прямоугольник 9"/>
          <p:cNvSpPr/>
          <p:nvPr/>
        </p:nvSpPr>
        <p:spPr>
          <a:xfrm>
            <a:off x="7962480" y="4482720"/>
            <a:ext cx="41684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Традиционные спортивные состязания учеников, педагогов школ и родителей по волейболу, настольному теннису, футболу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Рисунок 12" descr=""/>
          <p:cNvPicPr/>
          <p:nvPr/>
        </p:nvPicPr>
        <p:blipFill>
          <a:blip r:embed="rId7"/>
          <a:stretch/>
        </p:blipFill>
        <p:spPr>
          <a:xfrm>
            <a:off x="7962480" y="2138040"/>
            <a:ext cx="4080960" cy="22953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32" name="Прямоугольник 13"/>
          <p:cNvSpPr/>
          <p:nvPr/>
        </p:nvSpPr>
        <p:spPr>
          <a:xfrm>
            <a:off x="4004280" y="5688360"/>
            <a:ext cx="377136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Проведение осеннего фестиваля "Красота. Здоровье. Спорт" направлено на формирование культуры здорового образа жизни 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эмоционального благополучия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Рисунок 18" descr=""/>
          <p:cNvPicPr/>
          <p:nvPr/>
        </p:nvPicPr>
        <p:blipFill>
          <a:blip r:embed="rId8"/>
          <a:stretch/>
        </p:blipFill>
        <p:spPr>
          <a:xfrm>
            <a:off x="3895560" y="3123720"/>
            <a:ext cx="3738240" cy="24933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2" descr=""/>
          <p:cNvPicPr/>
          <p:nvPr/>
        </p:nvPicPr>
        <p:blipFill>
          <a:blip r:embed="rId1"/>
          <a:stretch/>
        </p:blipFill>
        <p:spPr>
          <a:xfrm>
            <a:off x="4939560" y="720360"/>
            <a:ext cx="4229280" cy="1093320"/>
          </a:xfrm>
          <a:prstGeom prst="rect">
            <a:avLst/>
          </a:prstGeom>
          <a:ln w="0">
            <a:noFill/>
          </a:ln>
        </p:spPr>
      </p:pic>
      <p:pic>
        <p:nvPicPr>
          <p:cNvPr id="135" name="Объект 17" descr=""/>
          <p:cNvPicPr/>
          <p:nvPr/>
        </p:nvPicPr>
        <p:blipFill>
          <a:blip r:embed="rId2"/>
          <a:stretch/>
        </p:blipFill>
        <p:spPr>
          <a:xfrm>
            <a:off x="0" y="0"/>
            <a:ext cx="4343760" cy="685728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702240" y="1385280"/>
            <a:ext cx="6704280" cy="491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Функционирование первичного отделение Юнармейского движения, военно-патриотического клуба «Патриот»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Организация и проведение школьных мероприятий через активное участие ученического совета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 Реализация на базе школы проекта «ЭкологиЯ» 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В</a:t>
            </a:r>
            <a:r>
              <a:rPr b="0" lang="en-US" sz="1600" spc="-1" strike="noStrike">
                <a:solidFill>
                  <a:srgbClr val="0070c0"/>
                </a:solidFill>
                <a:latin typeface="Comic Sans MS"/>
              </a:rPr>
              <a:t> 2023</a:t>
            </a: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г. открыто первичное отделение РДДМ «Движение первых»; 20% обучающихся основной и старшей школы – являются участниками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100% обучающихся  начальной школы включены в проект «Орлята России»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С 2022г. функционирование школьного волонтерского штаба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0765800" y="5763240"/>
            <a:ext cx="1425240" cy="109404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3" descr=""/>
          <p:cNvPicPr/>
          <p:nvPr/>
        </p:nvPicPr>
        <p:blipFill>
          <a:blip r:embed="rId5"/>
          <a:stretch/>
        </p:blipFill>
        <p:spPr>
          <a:xfrm>
            <a:off x="10062360" y="205200"/>
            <a:ext cx="1939320" cy="175104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" descr="C:\Users\Director\Downloads\generatedQrCode.png"/>
          <p:cNvPicPr/>
          <p:nvPr/>
        </p:nvPicPr>
        <p:blipFill>
          <a:blip r:embed="rId6"/>
          <a:stretch/>
        </p:blipFill>
        <p:spPr>
          <a:xfrm>
            <a:off x="17640" y="5688360"/>
            <a:ext cx="1080720" cy="108072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1" descr=""/>
          <p:cNvPicPr/>
          <p:nvPr/>
        </p:nvPicPr>
        <p:blipFill>
          <a:blip r:embed="rId7"/>
          <a:stretch/>
        </p:blipFill>
        <p:spPr>
          <a:xfrm>
            <a:off x="469440" y="1267200"/>
            <a:ext cx="3064680" cy="172368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41" name="Прямоугольник 5"/>
          <p:cNvSpPr/>
          <p:nvPr/>
        </p:nvSpPr>
        <p:spPr>
          <a:xfrm>
            <a:off x="5143680" y="214200"/>
            <a:ext cx="3956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70c0"/>
                </a:solidFill>
                <a:latin typeface="Comic Sans MS"/>
                <a:ea typeface="DejaVu Sans"/>
              </a:rPr>
              <a:t>Фестивальное движение как основа школьного воспитания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Рисунок 6" descr=""/>
          <p:cNvPicPr/>
          <p:nvPr/>
        </p:nvPicPr>
        <p:blipFill>
          <a:blip r:embed="rId8"/>
          <a:stretch/>
        </p:blipFill>
        <p:spPr>
          <a:xfrm>
            <a:off x="469440" y="3243240"/>
            <a:ext cx="3067560" cy="23004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43" name="Прямоугольник 7"/>
          <p:cNvSpPr/>
          <p:nvPr/>
        </p:nvSpPr>
        <p:spPr>
          <a:xfrm>
            <a:off x="340920" y="218160"/>
            <a:ext cx="3360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2" descr=""/>
          <p:cNvPicPr/>
          <p:nvPr/>
        </p:nvPicPr>
        <p:blipFill>
          <a:blip r:embed="rId1"/>
          <a:stretch/>
        </p:blipFill>
        <p:spPr>
          <a:xfrm>
            <a:off x="4510080" y="863280"/>
            <a:ext cx="4229280" cy="1093320"/>
          </a:xfrm>
          <a:prstGeom prst="rect">
            <a:avLst/>
          </a:prstGeom>
          <a:ln w="0">
            <a:noFill/>
          </a:ln>
        </p:spPr>
      </p:pic>
      <p:pic>
        <p:nvPicPr>
          <p:cNvPr id="145" name="Объект 17" descr=""/>
          <p:cNvPicPr/>
          <p:nvPr/>
        </p:nvPicPr>
        <p:blipFill>
          <a:blip r:embed="rId2"/>
          <a:stretch/>
        </p:blipFill>
        <p:spPr>
          <a:xfrm>
            <a:off x="0" y="0"/>
            <a:ext cx="4343760" cy="685728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760640" y="5643720"/>
            <a:ext cx="3294720" cy="11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</a:rPr>
              <a:t>Функционирование первичного отделение Юнармейского движения с целью воспитание любви к родному краю; исторического просвещения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0765800" y="5764680"/>
            <a:ext cx="1425240" cy="105192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3" descr=""/>
          <p:cNvPicPr/>
          <p:nvPr/>
        </p:nvPicPr>
        <p:blipFill>
          <a:blip r:embed="rId5"/>
          <a:stretch/>
        </p:blipFill>
        <p:spPr>
          <a:xfrm>
            <a:off x="10062360" y="205200"/>
            <a:ext cx="1939320" cy="175104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5"/>
          <p:cNvSpPr/>
          <p:nvPr/>
        </p:nvSpPr>
        <p:spPr>
          <a:xfrm>
            <a:off x="4646880" y="252000"/>
            <a:ext cx="3956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70c0"/>
                </a:solidFill>
                <a:latin typeface="Comic Sans MS"/>
                <a:ea typeface="DejaVu Sans"/>
              </a:rPr>
              <a:t>Фестивальное движение как основа школьного воспитания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6"/>
          <p:cNvSpPr/>
          <p:nvPr/>
        </p:nvSpPr>
        <p:spPr>
          <a:xfrm>
            <a:off x="133560" y="4647600"/>
            <a:ext cx="39672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Формирование у обучающихся экологического мышления, бережного отношения к природе и окружающей среде через реализацию  школьного  проекта «ЭкологиЯ»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7"/>
          <p:cNvSpPr/>
          <p:nvPr/>
        </p:nvSpPr>
        <p:spPr>
          <a:xfrm>
            <a:off x="8959320" y="4810680"/>
            <a:ext cx="30420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Участие в Слете волонтеров-2023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Оказание помощи приюту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«Мой пес» (сбор кормов, выгул собак)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12" descr=""/>
          <p:cNvPicPr/>
          <p:nvPr/>
        </p:nvPicPr>
        <p:blipFill>
          <a:blip r:embed="rId6"/>
          <a:stretch/>
        </p:blipFill>
        <p:spPr>
          <a:xfrm>
            <a:off x="9221400" y="1956960"/>
            <a:ext cx="2643480" cy="26899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53" name="Рисунок 8" descr=""/>
          <p:cNvPicPr/>
          <p:nvPr/>
        </p:nvPicPr>
        <p:blipFill>
          <a:blip r:embed="rId7"/>
          <a:stretch/>
        </p:blipFill>
        <p:spPr>
          <a:xfrm>
            <a:off x="4845240" y="2244960"/>
            <a:ext cx="3125880" cy="33980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54" name="Рисунок 9" descr=""/>
          <p:cNvPicPr/>
          <p:nvPr/>
        </p:nvPicPr>
        <p:blipFill>
          <a:blip r:embed="rId8"/>
          <a:stretch/>
        </p:blipFill>
        <p:spPr>
          <a:xfrm>
            <a:off x="174960" y="1740240"/>
            <a:ext cx="3712680" cy="27774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55" name="Прямоугольник 10"/>
          <p:cNvSpPr/>
          <p:nvPr/>
        </p:nvSpPr>
        <p:spPr>
          <a:xfrm>
            <a:off x="174960" y="290880"/>
            <a:ext cx="34700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Объект 17" descr=""/>
          <p:cNvPicPr/>
          <p:nvPr/>
        </p:nvPicPr>
        <p:blipFill>
          <a:blip r:embed="rId1"/>
          <a:stretch/>
        </p:blipFill>
        <p:spPr>
          <a:xfrm>
            <a:off x="0" y="0"/>
            <a:ext cx="4343760" cy="685728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868200" y="1474200"/>
            <a:ext cx="6072840" cy="538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Взаимодействие с Красноярским  техникумом промышленного сервиса с целью создания условий для освоения образовательной программы учебного предмета «Технология»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Организация участия обучающихся в образовательном чемпионате «Молодые профессионалы»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Участие в реализации программы сетевого педагогического лицея для обучающихся 8-11 классов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Сотрудничество с организациями по проведению профориентационных мероприятий (Национальный парк «Красноярские Столбы», МВД, КГПУ им. В.П. Астафьева, ЦТТ «ПроТехно», СибГАУ им. М.Ф. Решетнева)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С 2023 г. создан класс правоохранительной направленности   </a:t>
            </a:r>
            <a:br>
              <a:rPr sz="1600"/>
            </a:br>
            <a:br>
              <a:rPr sz="1600"/>
            </a:br>
            <a:r>
              <a:rPr b="0" lang="ru-RU" sz="1600" spc="-1" strike="noStrike">
                <a:solidFill>
                  <a:srgbClr val="0070c0"/>
                </a:solidFill>
                <a:latin typeface="Comic Sans MS"/>
              </a:rPr>
              <a:t> Создание в 2024 -2025 учебном году  профильного класса </a:t>
            </a:r>
            <a:r>
              <a:rPr b="0" lang="ru-RU" sz="1400" spc="-1" strike="noStrike">
                <a:solidFill>
                  <a:srgbClr val="0070c0"/>
                </a:solidFill>
                <a:latin typeface="Comic Sans MS"/>
              </a:rPr>
              <a:t>эколого-географической направленности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Рисунок 2" descr=""/>
          <p:cNvPicPr/>
          <p:nvPr/>
        </p:nvPicPr>
        <p:blipFill>
          <a:blip r:embed="rId2"/>
          <a:stretch/>
        </p:blipFill>
        <p:spPr>
          <a:xfrm>
            <a:off x="4021560" y="689040"/>
            <a:ext cx="5998320" cy="110160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22" descr="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10765800" y="5729760"/>
            <a:ext cx="1425240" cy="112752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1" descr=""/>
          <p:cNvPicPr/>
          <p:nvPr/>
        </p:nvPicPr>
        <p:blipFill>
          <a:blip r:embed="rId5"/>
          <a:stretch/>
        </p:blipFill>
        <p:spPr>
          <a:xfrm>
            <a:off x="10173960" y="72000"/>
            <a:ext cx="1956240" cy="186228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7" descr=""/>
          <p:cNvPicPr/>
          <p:nvPr/>
        </p:nvPicPr>
        <p:blipFill>
          <a:blip r:embed="rId6"/>
          <a:stretch/>
        </p:blipFill>
        <p:spPr>
          <a:xfrm>
            <a:off x="1024200" y="1178640"/>
            <a:ext cx="2239200" cy="22046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62" name="Рисунок 8" descr=""/>
          <p:cNvPicPr/>
          <p:nvPr/>
        </p:nvPicPr>
        <p:blipFill>
          <a:blip r:embed="rId7"/>
          <a:stretch/>
        </p:blipFill>
        <p:spPr>
          <a:xfrm>
            <a:off x="992160" y="3521160"/>
            <a:ext cx="2260440" cy="26600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sp>
        <p:nvSpPr>
          <p:cNvPr id="163" name="Прямоугольник 4"/>
          <p:cNvSpPr/>
          <p:nvPr/>
        </p:nvSpPr>
        <p:spPr>
          <a:xfrm>
            <a:off x="88200" y="165600"/>
            <a:ext cx="3507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5"/>
          <p:cNvSpPr/>
          <p:nvPr/>
        </p:nvSpPr>
        <p:spPr>
          <a:xfrm>
            <a:off x="4088880" y="213840"/>
            <a:ext cx="5631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Comic Sans MS"/>
                <a:ea typeface="DejaVu Sans"/>
              </a:rPr>
              <a:t>Программа профориентационной работы основана на актуальных данных рынка труда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Объект 17" descr=""/>
          <p:cNvPicPr/>
          <p:nvPr/>
        </p:nvPicPr>
        <p:blipFill>
          <a:blip r:embed="rId1"/>
          <a:stretch/>
        </p:blipFill>
        <p:spPr>
          <a:xfrm>
            <a:off x="-25920" y="0"/>
            <a:ext cx="4343760" cy="685728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462560" y="5304240"/>
            <a:ext cx="3710520" cy="155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</a:rPr>
              <a:t>На базе Красноярского техникума промышленного сервиса для обучающихся появилась возможность получения дополнительного профессионального обучения для 10-11 классов по специальностям: парикмахер, повар-кондитер, сварщик</a:t>
            </a:r>
            <a:br>
              <a:rPr sz="1400"/>
            </a:b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Рисунок 22" descr="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0765800" y="5729760"/>
            <a:ext cx="1425240" cy="112752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1" descr=""/>
          <p:cNvPicPr/>
          <p:nvPr/>
        </p:nvPicPr>
        <p:blipFill>
          <a:blip r:embed="rId4"/>
          <a:stretch/>
        </p:blipFill>
        <p:spPr>
          <a:xfrm>
            <a:off x="10173960" y="72000"/>
            <a:ext cx="1956240" cy="186228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2" descr=""/>
          <p:cNvPicPr/>
          <p:nvPr/>
        </p:nvPicPr>
        <p:blipFill>
          <a:blip r:embed="rId5"/>
          <a:stretch/>
        </p:blipFill>
        <p:spPr>
          <a:xfrm>
            <a:off x="3679560" y="627480"/>
            <a:ext cx="5998320" cy="1101600"/>
          </a:xfrm>
          <a:prstGeom prst="rect">
            <a:avLst/>
          </a:prstGeom>
          <a:ln w="0">
            <a:noFill/>
          </a:ln>
        </p:spPr>
      </p:pic>
      <p:sp>
        <p:nvSpPr>
          <p:cNvPr id="170" name="Прямоугольник 4"/>
          <p:cNvSpPr/>
          <p:nvPr/>
        </p:nvSpPr>
        <p:spPr>
          <a:xfrm>
            <a:off x="88200" y="165600"/>
            <a:ext cx="3507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МАОУ «Средняя школа №23 с углубленным изучением отдельных предметов»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Прямоугольник 5"/>
          <p:cNvSpPr/>
          <p:nvPr/>
        </p:nvSpPr>
        <p:spPr>
          <a:xfrm>
            <a:off x="3862800" y="170640"/>
            <a:ext cx="5631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Comic Sans MS"/>
                <a:ea typeface="DejaVu Sans"/>
              </a:rPr>
              <a:t>Программа профориентационной работы основана на актуальных данных рынка труда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Прямоугольник 3"/>
          <p:cNvSpPr/>
          <p:nvPr/>
        </p:nvSpPr>
        <p:spPr>
          <a:xfrm>
            <a:off x="16920" y="4302360"/>
            <a:ext cx="425808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Модель сетевого взаимодействия с КГПУ им. Астафьева позволяет МАОУ СШ 23 использовать материальную и информационную инфраструктуру, кадровые, методические и информационные ресурсы.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6"/>
          <p:cNvSpPr/>
          <p:nvPr/>
        </p:nvSpPr>
        <p:spPr>
          <a:xfrm>
            <a:off x="8649360" y="4317840"/>
            <a:ext cx="348084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Comic Sans MS"/>
                <a:ea typeface="DejaVu Sans"/>
              </a:rPr>
              <a:t>Сотрудничество с организациями по проведению профориентационных мероприятий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Рисунок 9" descr=""/>
          <p:cNvPicPr/>
          <p:nvPr/>
        </p:nvPicPr>
        <p:blipFill>
          <a:blip r:embed="rId6"/>
          <a:stretch/>
        </p:blipFill>
        <p:spPr>
          <a:xfrm>
            <a:off x="237600" y="1723320"/>
            <a:ext cx="3717360" cy="253872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75" name="Рисунок 10" descr=""/>
          <p:cNvPicPr/>
          <p:nvPr/>
        </p:nvPicPr>
        <p:blipFill>
          <a:blip r:embed="rId7"/>
          <a:stretch/>
        </p:blipFill>
        <p:spPr>
          <a:xfrm>
            <a:off x="4582080" y="2728440"/>
            <a:ext cx="3328200" cy="24962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76" name="Рисунок 11" descr=""/>
          <p:cNvPicPr/>
          <p:nvPr/>
        </p:nvPicPr>
        <p:blipFill>
          <a:blip r:embed="rId8"/>
          <a:stretch/>
        </p:blipFill>
        <p:spPr>
          <a:xfrm>
            <a:off x="8791200" y="2356920"/>
            <a:ext cx="3219480" cy="181044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Application>LibreOffice/7.5.4.2$Windows_X86_64 LibreOffice_project/36ccfdc35048b057fd9854c757a8b67ec53977b6</Application>
  <AppVersion>15.0000</AppVersion>
  <Words>603</Words>
  <Paragraphs>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2024-01-21T15:13:44Z</dcterms:created>
  <dc:creator>2</dc:creator>
  <dc:description/>
  <dc:language>ru-RU</dc:language>
  <cp:lastModifiedBy/>
  <cp:lastPrinted>2024-02-08T08:30:16Z</cp:lastPrinted>
  <dcterms:modified xsi:type="dcterms:W3CDTF">2024-05-07T18:04:02Z</dcterms:modified>
  <cp:revision>53</cp:revision>
  <dc:subject/>
  <dc:title>Проект «Школа  Минпросвещения России»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15</vt:r8>
  </property>
</Properties>
</file>