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media/image50.jpeg" ContentType="image/jpeg"/>
  <Override PartName="/ppt/media/image1.jpeg" ContentType="image/jpeg"/>
  <Override PartName="/ppt/media/image51.jpeg" ContentType="image/jpeg"/>
  <Override PartName="/ppt/media/image2.jpeg" ContentType="image/jpeg"/>
  <Override PartName="/ppt/media/image52.jpeg" ContentType="image/jpeg"/>
  <Override PartName="/ppt/media/image30.jpeg" ContentType="image/jpeg"/>
  <Override PartName="/ppt/media/image3.jpeg" ContentType="image/jpeg"/>
  <Override PartName="/ppt/media/image4.jpeg" ContentType="image/jpeg"/>
  <Override PartName="/ppt/media/image31.jpeg" ContentType="image/jpeg"/>
  <Override PartName="/ppt/media/image53.jpeg" ContentType="image/jpeg"/>
  <Override PartName="/ppt/media/image5.jpeg" ContentType="image/jpeg"/>
  <Override PartName="/ppt/media/image10.jpeg" ContentType="image/jpeg"/>
  <Override PartName="/ppt/media/image32.jpeg" ContentType="image/jpeg"/>
  <Override PartName="/ppt/media/image54.jpeg" ContentType="image/jpeg"/>
  <Override PartName="/ppt/media/image6.jpeg" ContentType="image/jpeg"/>
  <Override PartName="/ppt/media/image33.jpeg" ContentType="image/jpeg"/>
  <Override PartName="/ppt/media/image55.jpeg" ContentType="image/jpeg"/>
  <Override PartName="/ppt/media/image7.jpeg" ContentType="image/jpeg"/>
  <Override PartName="/ppt/media/image12.jpeg" ContentType="image/jpeg"/>
  <Override PartName="/ppt/media/image34.jpeg" ContentType="image/jpeg"/>
  <Override PartName="/ppt/media/image56.jpeg" ContentType="image/jpeg"/>
  <Override PartName="/ppt/media/image8.jpeg" ContentType="image/jpeg"/>
  <Override PartName="/ppt/media/image13.jpeg" ContentType="image/jpeg"/>
  <Override PartName="/ppt/media/image35.jpeg" ContentType="image/jpeg"/>
  <Override PartName="/ppt/media/image57.jpeg" ContentType="image/jpeg"/>
  <Override PartName="/ppt/media/image9.jpeg" ContentType="image/jpeg"/>
  <Override PartName="/ppt/media/image14.jpeg" ContentType="image/jpeg"/>
  <Override PartName="/ppt/media/image36.jpeg" ContentType="image/jpeg"/>
  <Override PartName="/ppt/media/image58.jpeg" ContentType="image/jpeg"/>
  <Override PartName="/ppt/media/image11.png" ContentType="image/png"/>
  <Override PartName="/ppt/media/image27.jpeg" ContentType="image/jpeg"/>
  <Override PartName="/ppt/media/image15.jpeg" ContentType="image/jpeg"/>
  <Override PartName="/ppt/media/image37.jpeg" ContentType="image/jpeg"/>
  <Override PartName="/ppt/media/image59.jpeg" ContentType="image/jpeg"/>
  <Override PartName="/ppt/media/image16.jpeg" ContentType="image/jpeg"/>
  <Override PartName="/ppt/media/image38.jpeg" ContentType="image/jpeg"/>
  <Override PartName="/ppt/media/image17.jpeg" ContentType="image/jpeg"/>
  <Override PartName="/ppt/media/image39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42.jpeg" ContentType="image/jpeg"/>
  <Override PartName="/ppt/media/image21.jpeg" ContentType="image/jpeg"/>
  <Override PartName="/ppt/media/image43.jpeg" ContentType="image/jpeg"/>
  <Override PartName="/ppt/media/image22.jpeg" ContentType="image/jpeg"/>
  <Override PartName="/ppt/media/image44.jpeg" ContentType="image/jpeg"/>
  <Override PartName="/ppt/media/image49.png" ContentType="image/png"/>
  <Override PartName="/ppt/media/image23.jpeg" ContentType="image/jpeg"/>
  <Override PartName="/ppt/media/image45.jpeg" ContentType="image/jpeg"/>
  <Override PartName="/ppt/media/image24.jpeg" ContentType="image/jpeg"/>
  <Override PartName="/ppt/media/image46.jpeg" ContentType="image/jpeg"/>
  <Override PartName="/ppt/media/image25.jpeg" ContentType="image/jpeg"/>
  <Override PartName="/ppt/media/image47.jpeg" ContentType="image/jpeg"/>
  <Override PartName="/ppt/media/image26.jpeg" ContentType="image/jpeg"/>
  <Override PartName="/ppt/media/image48.jpeg" ContentType="image/jpeg"/>
  <Override PartName="/ppt/media/image28.jpeg" ContentType="image/jpeg"/>
  <Override PartName="/ppt/media/image29.jpeg" ContentType="image/jpeg"/>
  <Override PartName="/ppt/media/image40.jpeg" ContentType="image/jpeg"/>
  <Override PartName="/ppt/media/image41.jpeg" ContentType="image/jpeg"/>
  <Override PartName="/_rels/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</p:sldIdLst>
  <p:sldSz cx="12192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18B44B35-7953-4592-B858-8949C47C0616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0F0D399A-F716-44FC-968E-E6729F91E443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89FDBDB9-4AAA-4E48-85D1-089902B6BA4E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76FCCA9F-E7E1-46FE-A7F2-0E59622639B3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E96948CA-D007-4BB6-AC0C-10BAC65D0477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954CE2E8-F61C-46DE-B507-83A21DC06590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53DDBD63-2ACD-4205-BD92-8A88D7BD1B78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795DB616-237D-481A-B521-103D4924F111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3E70DE90-7B69-4517-9F25-CF9E8EB406C8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2E6AC15C-C743-4C19-8A6D-0DDCB2B759BC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93FB95B2-ECFB-45F6-B940-DF3C1995C6CB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FE3DAA4F-F946-49A1-AE4D-3E430BE4676D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4B4A3419-D4F2-4991-A166-5DFFBCA8A751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2005B427-CBBA-49B1-AA97-9E070A2EA829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BAE908C4-0FE7-4E8F-A863-07FF361D477B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FED45F4A-F3E3-4116-8A8D-90B038939211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73D48550-D23B-424C-8FEE-A3B9091BAB77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BB9046B9-25A9-4AEE-87E6-8E033978FD5D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1A1AEEA6-EB13-4540-8829-9913B3739E1D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E48BB42D-F017-4A35-AD1A-02D0A95B6701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E38318DC-6FDD-4CB7-B7F0-FB1223315FC7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70B2F54D-4843-498A-94E0-AB060C4BF0A8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55DC5C5E-7857-4577-9A59-62C245123894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B5059D05-52E9-4D8D-963B-81B6D934043F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ftr" idx="1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 idx="2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9676C048-DB4A-4448-883F-AB00711AB37D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dt" idx="3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ftr" idx="4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sldNum" idx="5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11625232-8B7C-4EBF-A634-F162AAAB4565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 idx="6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" Target="slide2.xml"/><Relationship Id="rId2" Type="http://schemas.openxmlformats.org/officeDocument/2006/relationships/image" Target="../media/image1.jpeg"/><Relationship Id="rId3" Type="http://schemas.openxmlformats.org/officeDocument/2006/relationships/slide" Target="slide6.xml"/><Relationship Id="rId4" Type="http://schemas.openxmlformats.org/officeDocument/2006/relationships/image" Target="../media/image2.jpeg"/><Relationship Id="rId5" Type="http://schemas.openxmlformats.org/officeDocument/2006/relationships/slide" Target="slide13.xml"/><Relationship Id="rId6" Type="http://schemas.openxmlformats.org/officeDocument/2006/relationships/image" Target="../media/image3.jpeg"/><Relationship Id="rId7" Type="http://schemas.openxmlformats.org/officeDocument/2006/relationships/slide" Target="slide11.xml"/><Relationship Id="rId8" Type="http://schemas.openxmlformats.org/officeDocument/2006/relationships/image" Target="../media/image4.jpeg"/><Relationship Id="rId9" Type="http://schemas.openxmlformats.org/officeDocument/2006/relationships/image" Target="../media/image5.jpeg"/><Relationship Id="rId10" Type="http://schemas.openxmlformats.org/officeDocument/2006/relationships/slideLayout" Target="../slideLayouts/slideLayout3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slide" Target="slide1.xml"/><Relationship Id="rId3" Type="http://schemas.openxmlformats.org/officeDocument/2006/relationships/image" Target="../media/image23.jpeg"/><Relationship Id="rId4" Type="http://schemas.openxmlformats.org/officeDocument/2006/relationships/image" Target="../media/image24.jpeg"/><Relationship Id="rId5" Type="http://schemas.openxmlformats.org/officeDocument/2006/relationships/image" Target="../media/image7.jpeg"/><Relationship Id="rId6" Type="http://schemas.openxmlformats.org/officeDocument/2006/relationships/image" Target="../media/image38.jpeg"/><Relationship Id="rId7" Type="http://schemas.openxmlformats.org/officeDocument/2006/relationships/image" Target="../media/image39.jpeg"/><Relationship Id="rId8" Type="http://schemas.openxmlformats.org/officeDocument/2006/relationships/image" Target="../media/image10.jpeg"/><Relationship Id="rId9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" Target="slide1.xml"/><Relationship Id="rId3" Type="http://schemas.openxmlformats.org/officeDocument/2006/relationships/image" Target="../media/image40.jpeg"/><Relationship Id="rId4" Type="http://schemas.openxmlformats.org/officeDocument/2006/relationships/image" Target="../media/image41.jpeg"/><Relationship Id="rId5" Type="http://schemas.openxmlformats.org/officeDocument/2006/relationships/image" Target="../media/image42.jpeg"/><Relationship Id="rId6" Type="http://schemas.openxmlformats.org/officeDocument/2006/relationships/image" Target="../media/image43.jpeg"/><Relationship Id="rId7" Type="http://schemas.openxmlformats.org/officeDocument/2006/relationships/image" Target="../media/image44.jpeg"/><Relationship Id="rId8" Type="http://schemas.openxmlformats.org/officeDocument/2006/relationships/image" Target="../media/image45.jpeg"/><Relationship Id="rId9" Type="http://schemas.openxmlformats.org/officeDocument/2006/relationships/image" Target="../media/image46.jpeg"/><Relationship Id="rId10" Type="http://schemas.openxmlformats.org/officeDocument/2006/relationships/image" Target="../media/image10.jpeg"/><Relationship Id="rId11" Type="http://schemas.openxmlformats.org/officeDocument/2006/relationships/image" Target="../media/image47.jpeg"/><Relationship Id="rId12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48.jpeg"/><Relationship Id="rId2" Type="http://schemas.openxmlformats.org/officeDocument/2006/relationships/image" Target="../media/image7.jpeg"/><Relationship Id="rId3" Type="http://schemas.openxmlformats.org/officeDocument/2006/relationships/slide" Target="slide12.xml"/><Relationship Id="rId4" Type="http://schemas.openxmlformats.org/officeDocument/2006/relationships/image" Target="../media/image40.jpeg"/><Relationship Id="rId5" Type="http://schemas.openxmlformats.org/officeDocument/2006/relationships/image" Target="../media/image42.jpeg"/><Relationship Id="rId6" Type="http://schemas.openxmlformats.org/officeDocument/2006/relationships/image" Target="../media/image45.jpeg"/><Relationship Id="rId7" Type="http://schemas.openxmlformats.org/officeDocument/2006/relationships/image" Target="../media/image49.png"/><Relationship Id="rId8" Type="http://schemas.openxmlformats.org/officeDocument/2006/relationships/image" Target="../media/image50.jpeg"/><Relationship Id="rId9" Type="http://schemas.openxmlformats.org/officeDocument/2006/relationships/image" Target="../media/image51.jpeg"/><Relationship Id="rId10" Type="http://schemas.openxmlformats.org/officeDocument/2006/relationships/image" Target="../media/image52.jpeg"/><Relationship Id="rId11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" Target="slide1.xml"/><Relationship Id="rId3" Type="http://schemas.openxmlformats.org/officeDocument/2006/relationships/image" Target="../media/image53.jpeg"/><Relationship Id="rId4" Type="http://schemas.openxmlformats.org/officeDocument/2006/relationships/image" Target="../media/image54.jpeg"/><Relationship Id="rId5" Type="http://schemas.openxmlformats.org/officeDocument/2006/relationships/image" Target="../media/image55.jpeg"/><Relationship Id="rId6" Type="http://schemas.openxmlformats.org/officeDocument/2006/relationships/image" Target="../media/image56.jpeg"/><Relationship Id="rId7" Type="http://schemas.openxmlformats.org/officeDocument/2006/relationships/image" Target="../media/image57.jpeg"/><Relationship Id="rId8" Type="http://schemas.openxmlformats.org/officeDocument/2006/relationships/image" Target="../media/image58.jpeg"/><Relationship Id="rId9" Type="http://schemas.openxmlformats.org/officeDocument/2006/relationships/image" Target="../media/image59.jpeg"/><Relationship Id="rId10" Type="http://schemas.openxmlformats.org/officeDocument/2006/relationships/image" Target="../media/image10.jpeg"/><Relationship Id="rId11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image" Target="../media/image7.jpeg"/><Relationship Id="rId3" Type="http://schemas.openxmlformats.org/officeDocument/2006/relationships/image" Target="../media/image8.jpeg"/><Relationship Id="rId4" Type="http://schemas.openxmlformats.org/officeDocument/2006/relationships/slide" Target="slide1.xml"/><Relationship Id="rId5" Type="http://schemas.openxmlformats.org/officeDocument/2006/relationships/image" Target="../media/image9.jpeg"/><Relationship Id="rId6" Type="http://schemas.openxmlformats.org/officeDocument/2006/relationships/image" Target="../media/image10.jpeg"/><Relationship Id="rId7" Type="http://schemas.openxmlformats.org/officeDocument/2006/relationships/image" Target="../media/image11.png"/><Relationship Id="rId8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image" Target="../media/image7.jpeg"/><Relationship Id="rId3" Type="http://schemas.openxmlformats.org/officeDocument/2006/relationships/image" Target="../media/image8.jpeg"/><Relationship Id="rId4" Type="http://schemas.openxmlformats.org/officeDocument/2006/relationships/image" Target="../media/image12.jpeg"/><Relationship Id="rId5" Type="http://schemas.openxmlformats.org/officeDocument/2006/relationships/image" Target="../media/image13.jpeg"/><Relationship Id="rId6" Type="http://schemas.openxmlformats.org/officeDocument/2006/relationships/image" Target="../media/image14.jpeg"/><Relationship Id="rId7" Type="http://schemas.openxmlformats.org/officeDocument/2006/relationships/slide" Target="slide1.xml"/><Relationship Id="rId8" Type="http://schemas.openxmlformats.org/officeDocument/2006/relationships/image" Target="../media/image9.jpeg"/><Relationship Id="rId9" Type="http://schemas.openxmlformats.org/officeDocument/2006/relationships/image" Target="../media/image10.jpeg"/><Relationship Id="rId10" Type="http://schemas.openxmlformats.org/officeDocument/2006/relationships/image" Target="../media/image15.jpeg"/><Relationship Id="rId11" Type="http://schemas.openxmlformats.org/officeDocument/2006/relationships/image" Target="../media/image16.jpeg"/><Relationship Id="rId1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image" Target="../media/image7.jpeg"/><Relationship Id="rId3" Type="http://schemas.openxmlformats.org/officeDocument/2006/relationships/image" Target="../media/image8.jpeg"/><Relationship Id="rId4" Type="http://schemas.openxmlformats.org/officeDocument/2006/relationships/slide" Target="slide1.xml"/><Relationship Id="rId5" Type="http://schemas.openxmlformats.org/officeDocument/2006/relationships/image" Target="../media/image9.jpeg"/><Relationship Id="rId6" Type="http://schemas.openxmlformats.org/officeDocument/2006/relationships/image" Target="../media/image10.jpeg"/><Relationship Id="rId7" Type="http://schemas.openxmlformats.org/officeDocument/2006/relationships/image" Target="../media/image17.jpeg"/><Relationship Id="rId8" Type="http://schemas.openxmlformats.org/officeDocument/2006/relationships/image" Target="../media/image18.jpeg"/><Relationship Id="rId9" Type="http://schemas.openxmlformats.org/officeDocument/2006/relationships/image" Target="../media/image19.jpeg"/><Relationship Id="rId10" Type="http://schemas.openxmlformats.org/officeDocument/2006/relationships/image" Target="../media/image20.jpeg"/><Relationship Id="rId11" Type="http://schemas.openxmlformats.org/officeDocument/2006/relationships/image" Target="../media/image21.jpeg"/><Relationship Id="rId1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slide" Target="slide1.xml"/><Relationship Id="rId3" Type="http://schemas.openxmlformats.org/officeDocument/2006/relationships/image" Target="../media/image23.jpeg"/><Relationship Id="rId4" Type="http://schemas.openxmlformats.org/officeDocument/2006/relationships/image" Target="../media/image24.jpeg"/><Relationship Id="rId5" Type="http://schemas.openxmlformats.org/officeDocument/2006/relationships/image" Target="../media/image7.jpeg"/><Relationship Id="rId6" Type="http://schemas.openxmlformats.org/officeDocument/2006/relationships/image" Target="../media/image25.jpeg"/><Relationship Id="rId7" Type="http://schemas.openxmlformats.org/officeDocument/2006/relationships/image" Target="../media/image26.jpeg"/><Relationship Id="rId8" Type="http://schemas.openxmlformats.org/officeDocument/2006/relationships/image" Target="../media/image27.jpeg"/><Relationship Id="rId9" Type="http://schemas.openxmlformats.org/officeDocument/2006/relationships/image" Target="../media/image10.jpeg"/><Relationship Id="rId10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slide" Target="slide6.xml"/><Relationship Id="rId3" Type="http://schemas.openxmlformats.org/officeDocument/2006/relationships/image" Target="../media/image28.jpeg"/><Relationship Id="rId4" Type="http://schemas.openxmlformats.org/officeDocument/2006/relationships/image" Target="../media/image24.jpeg"/><Relationship Id="rId5" Type="http://schemas.openxmlformats.org/officeDocument/2006/relationships/image" Target="../media/image7.jpeg"/><Relationship Id="rId6" Type="http://schemas.openxmlformats.org/officeDocument/2006/relationships/hyperlink" Target="https://foodmonitoring.ru/21442/food" TargetMode="External"/><Relationship Id="rId7" Type="http://schemas.openxmlformats.org/officeDocument/2006/relationships/hyperlink" Target="https://drive.google.com/drive/folders/1l3jpyQN_XF-488MFZWp5i71qfoQW6rwD?usp=sharing" TargetMode="External"/><Relationship Id="rId8" Type="http://schemas.openxmlformats.org/officeDocument/2006/relationships/hyperlink" Target="https://forms.yandex.ru/cloud/63a3ef7e43f74f6eaab82660/" TargetMode="External"/><Relationship Id="rId9" Type="http://schemas.openxmlformats.org/officeDocument/2006/relationships/image" Target="../media/image29.jpeg"/><Relationship Id="rId10" Type="http://schemas.openxmlformats.org/officeDocument/2006/relationships/image" Target="../media/image30.jpeg"/><Relationship Id="rId11" Type="http://schemas.openxmlformats.org/officeDocument/2006/relationships/image" Target="../media/image31.jpeg"/><Relationship Id="rId12" Type="http://schemas.openxmlformats.org/officeDocument/2006/relationships/image" Target="../media/image32.jpeg"/><Relationship Id="rId13" Type="http://schemas.openxmlformats.org/officeDocument/2006/relationships/image" Target="../media/image10.jpeg"/><Relationship Id="rId14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slide" Target="slide1.xml"/><Relationship Id="rId3" Type="http://schemas.openxmlformats.org/officeDocument/2006/relationships/image" Target="../media/image23.jpeg"/><Relationship Id="rId4" Type="http://schemas.openxmlformats.org/officeDocument/2006/relationships/image" Target="../media/image24.jpeg"/><Relationship Id="rId5" Type="http://schemas.openxmlformats.org/officeDocument/2006/relationships/image" Target="../media/image7.jpeg"/><Relationship Id="rId6" Type="http://schemas.openxmlformats.org/officeDocument/2006/relationships/image" Target="../media/image33.jpeg"/><Relationship Id="rId7" Type="http://schemas.openxmlformats.org/officeDocument/2006/relationships/image" Target="../media/image10.jpeg"/><Relationship Id="rId8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slide" Target="slide1.xml"/><Relationship Id="rId3" Type="http://schemas.openxmlformats.org/officeDocument/2006/relationships/image" Target="../media/image23.jpeg"/><Relationship Id="rId4" Type="http://schemas.openxmlformats.org/officeDocument/2006/relationships/image" Target="../media/image24.jpeg"/><Relationship Id="rId5" Type="http://schemas.openxmlformats.org/officeDocument/2006/relationships/image" Target="../media/image7.jpeg"/><Relationship Id="rId6" Type="http://schemas.openxmlformats.org/officeDocument/2006/relationships/image" Target="../media/image34.jpeg"/><Relationship Id="rId7" Type="http://schemas.openxmlformats.org/officeDocument/2006/relationships/image" Target="../media/image35.jpeg"/><Relationship Id="rId8" Type="http://schemas.openxmlformats.org/officeDocument/2006/relationships/image" Target="../media/image10.jpeg"/><Relationship Id="rId9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slide" Target="slide1.xml"/><Relationship Id="rId3" Type="http://schemas.openxmlformats.org/officeDocument/2006/relationships/image" Target="../media/image23.jpeg"/><Relationship Id="rId4" Type="http://schemas.openxmlformats.org/officeDocument/2006/relationships/image" Target="../media/image24.jpeg"/><Relationship Id="rId5" Type="http://schemas.openxmlformats.org/officeDocument/2006/relationships/image" Target="../media/image7.jpeg"/><Relationship Id="rId6" Type="http://schemas.openxmlformats.org/officeDocument/2006/relationships/image" Target="../media/image36.jpeg"/><Relationship Id="rId7" Type="http://schemas.openxmlformats.org/officeDocument/2006/relationships/image" Target="../media/image37.jpeg"/><Relationship Id="rId8" Type="http://schemas.openxmlformats.org/officeDocument/2006/relationships/image" Target="../media/image10.jpeg"/><Relationship Id="rId9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506880" y="132840"/>
            <a:ext cx="11240280" cy="1244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ru-RU" sz="4400" spc="-1" strike="noStrike">
                <a:solidFill>
                  <a:srgbClr val="0037a4"/>
                </a:solidFill>
                <a:latin typeface="Franklin Gothic Demi Cond"/>
              </a:rPr>
              <a:t>Проект «Школа  Минпросвещения России»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subTitle"/>
          </p:nvPr>
        </p:nvSpPr>
        <p:spPr>
          <a:xfrm>
            <a:off x="1523880" y="3602160"/>
            <a:ext cx="9143280" cy="1654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 algn="ctr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4" name="Рисунок 3" descr="">
            <a:hlinkClick r:id="rId1" action="ppaction://hlinksldjump"/>
          </p:cNvPr>
          <p:cNvPicPr/>
          <p:nvPr/>
        </p:nvPicPr>
        <p:blipFill>
          <a:blip r:embed="rId2"/>
          <a:stretch/>
        </p:blipFill>
        <p:spPr>
          <a:xfrm>
            <a:off x="2858040" y="1440360"/>
            <a:ext cx="2879280" cy="2879280"/>
          </a:xfrm>
          <a:prstGeom prst="rect">
            <a:avLst/>
          </a:prstGeom>
          <a:ln w="0">
            <a:noFill/>
          </a:ln>
        </p:spPr>
      </p:pic>
      <p:pic>
        <p:nvPicPr>
          <p:cNvPr id="85" name="Рисунок 7" descr="">
            <a:hlinkClick r:id="rId3" action="ppaction://hlinksldjump"/>
          </p:cNvPr>
          <p:cNvPicPr/>
          <p:nvPr/>
        </p:nvPicPr>
        <p:blipFill>
          <a:blip r:embed="rId4"/>
          <a:stretch/>
        </p:blipFill>
        <p:spPr>
          <a:xfrm>
            <a:off x="5993280" y="3648600"/>
            <a:ext cx="2879280" cy="2879280"/>
          </a:xfrm>
          <a:prstGeom prst="rect">
            <a:avLst/>
          </a:prstGeom>
          <a:ln w="0">
            <a:noFill/>
          </a:ln>
        </p:spPr>
      </p:pic>
      <p:pic>
        <p:nvPicPr>
          <p:cNvPr id="86" name="Рисунок 8" descr="">
            <a:hlinkClick r:id="rId5" action="ppaction://hlinksldjump"/>
          </p:cNvPr>
          <p:cNvPicPr/>
          <p:nvPr/>
        </p:nvPicPr>
        <p:blipFill>
          <a:blip r:embed="rId6"/>
          <a:stretch/>
        </p:blipFill>
        <p:spPr>
          <a:xfrm>
            <a:off x="341640" y="3625560"/>
            <a:ext cx="2879280" cy="2879280"/>
          </a:xfrm>
          <a:prstGeom prst="rect">
            <a:avLst/>
          </a:prstGeom>
          <a:ln w="0">
            <a:noFill/>
          </a:ln>
        </p:spPr>
      </p:pic>
      <p:pic>
        <p:nvPicPr>
          <p:cNvPr id="87" name="Рисунок 10" descr="">
            <a:hlinkClick r:id="rId7" action="ppaction://hlinksldjump"/>
          </p:cNvPr>
          <p:cNvPicPr/>
          <p:nvPr/>
        </p:nvPicPr>
        <p:blipFill>
          <a:blip r:embed="rId8"/>
          <a:stretch/>
        </p:blipFill>
        <p:spPr>
          <a:xfrm>
            <a:off x="8779320" y="1377720"/>
            <a:ext cx="2879280" cy="2879280"/>
          </a:xfrm>
          <a:prstGeom prst="rect">
            <a:avLst/>
          </a:prstGeom>
          <a:ln w="0">
            <a:noFill/>
          </a:ln>
        </p:spPr>
      </p:pic>
      <p:pic>
        <p:nvPicPr>
          <p:cNvPr id="88" name="Рисунок 4" descr=""/>
          <p:cNvPicPr/>
          <p:nvPr/>
        </p:nvPicPr>
        <p:blipFill>
          <a:blip r:embed="rId9"/>
          <a:stretch/>
        </p:blipFill>
        <p:spPr>
          <a:xfrm>
            <a:off x="150840" y="149760"/>
            <a:ext cx="1017720" cy="10177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Рисунок 20" descr=""/>
          <p:cNvPicPr/>
          <p:nvPr/>
        </p:nvPicPr>
        <p:blipFill>
          <a:blip r:embed="rId1"/>
          <a:stretch/>
        </p:blipFill>
        <p:spPr>
          <a:xfrm>
            <a:off x="5963400" y="334080"/>
            <a:ext cx="5045040" cy="1339920"/>
          </a:xfrm>
          <a:prstGeom prst="rect">
            <a:avLst/>
          </a:prstGeom>
          <a:ln w="0">
            <a:noFill/>
          </a:ln>
        </p:spPr>
      </p:pic>
      <p:pic>
        <p:nvPicPr>
          <p:cNvPr id="180" name="Рисунок 22" descr="">
            <a:hlinkClick r:id="rId2" action="ppaction://hlinksldjump"/>
          </p:cNvPr>
          <p:cNvPicPr/>
          <p:nvPr/>
        </p:nvPicPr>
        <p:blipFill>
          <a:blip r:embed="rId3"/>
          <a:stretch/>
        </p:blipFill>
        <p:spPr>
          <a:xfrm>
            <a:off x="11353320" y="6255360"/>
            <a:ext cx="724680" cy="724680"/>
          </a:xfrm>
          <a:prstGeom prst="rect">
            <a:avLst/>
          </a:prstGeom>
          <a:ln w="0">
            <a:noFill/>
          </a:ln>
        </p:spPr>
      </p:pic>
      <p:pic>
        <p:nvPicPr>
          <p:cNvPr id="181" name="Рисунок 1" descr=""/>
          <p:cNvPicPr/>
          <p:nvPr/>
        </p:nvPicPr>
        <p:blipFill>
          <a:blip r:embed="rId4"/>
          <a:stretch/>
        </p:blipFill>
        <p:spPr>
          <a:xfrm>
            <a:off x="9984240" y="-163800"/>
            <a:ext cx="2153160" cy="2008440"/>
          </a:xfrm>
          <a:prstGeom prst="rect">
            <a:avLst/>
          </a:prstGeom>
          <a:ln w="0">
            <a:noFill/>
          </a:ln>
        </p:spPr>
      </p:pic>
      <p:pic>
        <p:nvPicPr>
          <p:cNvPr id="182" name="Объект 17" descr=""/>
          <p:cNvPicPr/>
          <p:nvPr/>
        </p:nvPicPr>
        <p:blipFill>
          <a:blip r:embed="rId5"/>
          <a:stretch/>
        </p:blipFill>
        <p:spPr>
          <a:xfrm>
            <a:off x="-3756240" y="-1099080"/>
            <a:ext cx="7956360" cy="7956360"/>
          </a:xfrm>
          <a:prstGeom prst="rect">
            <a:avLst/>
          </a:prstGeom>
          <a:ln w="0">
            <a:noFill/>
          </a:ln>
        </p:spPr>
      </p:pic>
      <p:sp>
        <p:nvSpPr>
          <p:cNvPr id="183" name="PlaceHolder 1"/>
          <p:cNvSpPr>
            <a:spLocks noGrp="1"/>
          </p:cNvSpPr>
          <p:nvPr>
            <p:ph/>
          </p:nvPr>
        </p:nvSpPr>
        <p:spPr>
          <a:xfrm>
            <a:off x="1003680" y="250920"/>
            <a:ext cx="4426200" cy="12668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600">
            <a:solidFill>
              <a:srgbClr val="43729d"/>
            </a:solidFill>
            <a:miter/>
          </a:ln>
        </p:spPr>
        <p:txBody>
          <a:bodyPr lIns="90000" rIns="90000" tIns="45000" bIns="45000" anchor="ctr">
            <a:noAutofit/>
          </a:bodyPr>
          <a:p>
            <a:pPr indent="0"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ru-RU" sz="2000" spc="-1" strike="noStrike">
                <a:solidFill>
                  <a:schemeClr val="accent1">
                    <a:lumMod val="50000"/>
                  </a:schemeClr>
                </a:solidFill>
                <a:latin typeface="Calibri"/>
              </a:rPr>
              <a:t>МАССОВЫЕ ФИЗКУЛЬТУРНО-СПОРТИВНЫЕ МЕРОПРИЯТИЯ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4" name="Прямоугольник: скругленные углы 4"/>
          <p:cNvSpPr/>
          <p:nvPr/>
        </p:nvSpPr>
        <p:spPr>
          <a:xfrm>
            <a:off x="4530240" y="1714680"/>
            <a:ext cx="7218000" cy="4706640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chemeClr val="accent1">
                    <a:lumMod val="50000"/>
                  </a:schemeClr>
                </a:solidFill>
                <a:latin typeface="Calibri"/>
                <a:ea typeface="DejaVu Sans"/>
              </a:rPr>
              <a:t>Участие в школьном и муниципальном этапе Всероссийских спортивных игр школьников «Президентские спортивные игры» и Всероссийских спортивных соревнований школьников 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chemeClr val="accent1">
                    <a:lumMod val="50000"/>
                  </a:schemeClr>
                </a:solidFill>
                <a:latin typeface="Calibri"/>
                <a:ea typeface="DejaVu Sans"/>
              </a:rPr>
              <a:t>«Спортивные игры»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1f4e79"/>
              </a:buClr>
              <a:buFont typeface="Arial"/>
              <a:buChar char="•"/>
            </a:pPr>
            <a:r>
              <a:rPr b="1" lang="ru-RU" sz="2000" spc="-1" strike="noStrike">
                <a:solidFill>
                  <a:schemeClr val="accent1">
                    <a:lumMod val="50000"/>
                  </a:schemeClr>
                </a:solidFill>
                <a:latin typeface="Calibri"/>
                <a:ea typeface="DejaVu Sans"/>
              </a:rPr>
              <a:t>2021 год – 3 место среди команд учащихся 2008-2009 годов рождения в муниципальном этапе Всероссийских спортивных игр школьников «Президентские спортивные игры»;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1f4e79"/>
              </a:buClr>
              <a:buFont typeface="Arial"/>
              <a:buChar char="•"/>
            </a:pPr>
            <a:r>
              <a:rPr b="1" lang="ru-RU" sz="2000" spc="-1" strike="noStrike">
                <a:solidFill>
                  <a:schemeClr val="accent1">
                    <a:lumMod val="50000"/>
                  </a:schemeClr>
                </a:solidFill>
                <a:latin typeface="Calibri"/>
                <a:ea typeface="DejaVu Sans"/>
              </a:rPr>
              <a:t>2023 год – 3 место среди команд учащихся 2008-2009 годов рождения в муниципальном этапе Всероссийских спортивных игр школьников «Президентские спортивные игры».</a:t>
            </a:r>
            <a:br>
              <a:rPr sz="2000"/>
            </a:br>
            <a:br>
              <a:rPr sz="2000"/>
            </a:br>
            <a:br>
              <a:rPr sz="2000"/>
            </a:br>
            <a:r>
              <a:rPr b="1" lang="ru-RU" sz="2000" spc="-1" strike="noStrike">
                <a:solidFill>
                  <a:schemeClr val="accent1">
                    <a:lumMod val="50000"/>
                  </a:schemeClr>
                </a:solidFill>
                <a:latin typeface="Calibri"/>
                <a:ea typeface="DejaVu Sans"/>
              </a:rPr>
              <a:t> 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85" name="Рисунок 10" descr=""/>
          <p:cNvPicPr/>
          <p:nvPr/>
        </p:nvPicPr>
        <p:blipFill>
          <a:blip r:embed="rId6"/>
          <a:stretch/>
        </p:blipFill>
        <p:spPr>
          <a:xfrm>
            <a:off x="2322000" y="1970280"/>
            <a:ext cx="1818720" cy="2425320"/>
          </a:xfrm>
          <a:prstGeom prst="rect">
            <a:avLst/>
          </a:prstGeom>
          <a:ln w="0">
            <a:noFill/>
          </a:ln>
        </p:spPr>
      </p:pic>
      <p:pic>
        <p:nvPicPr>
          <p:cNvPr id="186" name="Рисунок 11" descr=""/>
          <p:cNvPicPr/>
          <p:nvPr/>
        </p:nvPicPr>
        <p:blipFill>
          <a:blip r:embed="rId7"/>
          <a:stretch/>
        </p:blipFill>
        <p:spPr>
          <a:xfrm>
            <a:off x="1343880" y="4848480"/>
            <a:ext cx="2796840" cy="1572840"/>
          </a:xfrm>
          <a:prstGeom prst="rect">
            <a:avLst/>
          </a:prstGeom>
          <a:ln w="0">
            <a:noFill/>
          </a:ln>
        </p:spPr>
      </p:pic>
      <p:pic>
        <p:nvPicPr>
          <p:cNvPr id="187" name="Рисунок 2" descr=""/>
          <p:cNvPicPr/>
          <p:nvPr/>
        </p:nvPicPr>
        <p:blipFill>
          <a:blip r:embed="rId8"/>
          <a:stretch/>
        </p:blipFill>
        <p:spPr>
          <a:xfrm>
            <a:off x="5658120" y="402840"/>
            <a:ext cx="874800" cy="8748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Объект 17" descr=""/>
          <p:cNvPicPr/>
          <p:nvPr/>
        </p:nvPicPr>
        <p:blipFill>
          <a:blip r:embed="rId1"/>
          <a:stretch/>
        </p:blipFill>
        <p:spPr>
          <a:xfrm>
            <a:off x="-3475080" y="-1099080"/>
            <a:ext cx="7956360" cy="7956360"/>
          </a:xfrm>
          <a:prstGeom prst="rect">
            <a:avLst/>
          </a:prstGeom>
          <a:ln w="0">
            <a:noFill/>
          </a:ln>
        </p:spPr>
      </p:pic>
      <p:pic>
        <p:nvPicPr>
          <p:cNvPr id="189" name="Рисунок 22" descr="">
            <a:hlinkClick r:id="rId2" action="ppaction://hlinksldjump"/>
          </p:cNvPr>
          <p:cNvPicPr/>
          <p:nvPr/>
        </p:nvPicPr>
        <p:blipFill>
          <a:blip r:embed="rId3"/>
          <a:stretch/>
        </p:blipFill>
        <p:spPr>
          <a:xfrm>
            <a:off x="9788040" y="5677200"/>
            <a:ext cx="806760" cy="806760"/>
          </a:xfrm>
          <a:prstGeom prst="rect">
            <a:avLst/>
          </a:prstGeom>
          <a:ln w="0">
            <a:noFill/>
          </a:ln>
        </p:spPr>
      </p:pic>
      <p:pic>
        <p:nvPicPr>
          <p:cNvPr id="190" name="Рисунок 3" descr=""/>
          <p:cNvPicPr/>
          <p:nvPr/>
        </p:nvPicPr>
        <p:blipFill>
          <a:blip r:embed="rId4"/>
          <a:stretch/>
        </p:blipFill>
        <p:spPr>
          <a:xfrm>
            <a:off x="10523520" y="143640"/>
            <a:ext cx="1605960" cy="1653120"/>
          </a:xfrm>
          <a:prstGeom prst="rect">
            <a:avLst/>
          </a:prstGeom>
          <a:ln w="0">
            <a:noFill/>
          </a:ln>
        </p:spPr>
      </p:pic>
      <p:pic>
        <p:nvPicPr>
          <p:cNvPr id="191" name="Рисунок 2" descr=""/>
          <p:cNvPicPr/>
          <p:nvPr/>
        </p:nvPicPr>
        <p:blipFill>
          <a:blip r:embed="rId5"/>
          <a:stretch/>
        </p:blipFill>
        <p:spPr>
          <a:xfrm>
            <a:off x="7035840" y="-108000"/>
            <a:ext cx="3486600" cy="1344240"/>
          </a:xfrm>
          <a:prstGeom prst="rect">
            <a:avLst/>
          </a:prstGeom>
          <a:ln w="0">
            <a:noFill/>
          </a:ln>
        </p:spPr>
      </p:pic>
      <p:sp>
        <p:nvSpPr>
          <p:cNvPr id="192" name="Прямоугольник: скругленные углы 1"/>
          <p:cNvSpPr/>
          <p:nvPr/>
        </p:nvSpPr>
        <p:spPr>
          <a:xfrm>
            <a:off x="8511840" y="1733760"/>
            <a:ext cx="3367440" cy="1785600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5b9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chemeClr val="accent1">
                    <a:lumMod val="50000"/>
                  </a:schemeClr>
                </a:solidFill>
                <a:latin typeface="Calibri"/>
                <a:ea typeface="DejaVu Sans"/>
              </a:rPr>
              <a:t>Реализация Федеральной программы воспитания и календарного плана воспитательной работы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3" name="Прямоугольник: скругленные углы 5"/>
          <p:cNvSpPr/>
          <p:nvPr/>
        </p:nvSpPr>
        <p:spPr>
          <a:xfrm>
            <a:off x="5026320" y="2771280"/>
            <a:ext cx="3339000" cy="3810960"/>
          </a:xfrm>
          <a:prstGeom prst="roundRect">
            <a:avLst>
              <a:gd name="adj" fmla="val 16667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marL="285840" indent="-285840">
              <a:lnSpc>
                <a:spcPct val="100000"/>
              </a:lnSpc>
              <a:buClr>
                <a:srgbClr val="2f5597"/>
              </a:buClr>
              <a:buFont typeface="Arial"/>
              <a:buChar char="•"/>
            </a:pPr>
            <a:r>
              <a:rPr b="1" lang="ru-RU" sz="2000" spc="-1" strike="noStrike">
                <a:solidFill>
                  <a:schemeClr val="accent5">
                    <a:lumMod val="75000"/>
                  </a:schemeClr>
                </a:solidFill>
                <a:latin typeface="Calibri"/>
                <a:ea typeface="DejaVu Sans"/>
              </a:rPr>
              <a:t>Деятельность Штаба воспитательной работы;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2f5597"/>
              </a:buClr>
              <a:buFont typeface="Arial"/>
              <a:buChar char="•"/>
            </a:pPr>
            <a:r>
              <a:rPr b="1" lang="ru-RU" sz="2000" spc="-1" strike="noStrike">
                <a:solidFill>
                  <a:schemeClr val="accent5">
                    <a:lumMod val="75000"/>
                  </a:schemeClr>
                </a:solidFill>
                <a:latin typeface="Calibri"/>
                <a:ea typeface="DejaVu Sans"/>
              </a:rPr>
              <a:t>Деятельность Советника директора по воспитанию;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2f5597"/>
              </a:buClr>
              <a:buFont typeface="Arial"/>
              <a:buChar char="•"/>
            </a:pPr>
            <a:r>
              <a:rPr b="1" lang="ru-RU" sz="2000" spc="-1" strike="noStrike">
                <a:solidFill>
                  <a:schemeClr val="accent5">
                    <a:lumMod val="75000"/>
                  </a:schemeClr>
                </a:solidFill>
                <a:latin typeface="Calibri"/>
                <a:ea typeface="DejaVu Sans"/>
              </a:rPr>
              <a:t>Деятельность Совета учащихся;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2f5597"/>
              </a:buClr>
              <a:buFont typeface="Arial"/>
              <a:buChar char="•"/>
            </a:pPr>
            <a:r>
              <a:rPr b="1" lang="ru-RU" sz="2000" spc="-1" strike="noStrike">
                <a:solidFill>
                  <a:schemeClr val="accent5">
                    <a:lumMod val="75000"/>
                  </a:schemeClr>
                </a:solidFill>
                <a:latin typeface="Calibri"/>
                <a:ea typeface="DejaVu Sans"/>
              </a:rPr>
              <a:t>Деятельность первичного отделения РДДМ;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2f5597"/>
              </a:buClr>
              <a:buFont typeface="Arial"/>
              <a:buChar char="•"/>
            </a:pPr>
            <a:r>
              <a:rPr b="1" lang="ru-RU" sz="2000" spc="-1" strike="noStrike">
                <a:solidFill>
                  <a:schemeClr val="accent5">
                    <a:lumMod val="75000"/>
                  </a:schemeClr>
                </a:solidFill>
                <a:latin typeface="Calibri"/>
                <a:ea typeface="DejaVu Sans"/>
              </a:rPr>
              <a:t>Волонтёрство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4" name="Прямоугольник: скругленные углы 7"/>
          <p:cNvSpPr/>
          <p:nvPr/>
        </p:nvSpPr>
        <p:spPr>
          <a:xfrm>
            <a:off x="280080" y="143640"/>
            <a:ext cx="4673160" cy="4137120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ru-RU" sz="2000" spc="-1" strike="noStrike">
                <a:solidFill>
                  <a:schemeClr val="accent1">
                    <a:lumMod val="50000"/>
                  </a:schemeClr>
                </a:solidFill>
                <a:latin typeface="Calibri"/>
                <a:ea typeface="DejaVu Sans"/>
              </a:rPr>
              <a:t>КЛЮЧЕВЫЕ МЕРОПРИЯТИЯ: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1f4e79"/>
              </a:buClr>
              <a:buFont typeface="Arial"/>
              <a:buChar char="•"/>
            </a:pPr>
            <a:r>
              <a:rPr b="1" lang="ru-RU" sz="2000" spc="-1" strike="noStrike">
                <a:solidFill>
                  <a:schemeClr val="accent1">
                    <a:lumMod val="50000"/>
                  </a:schemeClr>
                </a:solidFill>
                <a:latin typeface="Calibri"/>
                <a:ea typeface="DejaVu Sans"/>
              </a:rPr>
              <a:t>Российская акция «В гостях у ученого» (4 призера г. Красноярска); 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1f4e79"/>
              </a:buClr>
              <a:buFont typeface="Arial"/>
              <a:buChar char="•"/>
            </a:pPr>
            <a:r>
              <a:rPr b="1" lang="ru-RU" sz="2000" spc="-1" strike="noStrike">
                <a:solidFill>
                  <a:schemeClr val="accent1">
                    <a:lumMod val="50000"/>
                  </a:schemeClr>
                </a:solidFill>
                <a:latin typeface="Calibri"/>
                <a:ea typeface="DejaVu Sans"/>
              </a:rPr>
              <a:t>Организация ежегодного Городского кинофестиваля по иностранным языкам;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1f4e79"/>
              </a:buClr>
              <a:buFont typeface="Arial"/>
              <a:buChar char="•"/>
            </a:pPr>
            <a:r>
              <a:rPr b="1" lang="ru-RU" sz="2000" spc="-1" strike="noStrike">
                <a:solidFill>
                  <a:schemeClr val="accent1">
                    <a:lumMod val="50000"/>
                  </a:schemeClr>
                </a:solidFill>
                <a:latin typeface="Calibri"/>
                <a:ea typeface="DejaVu Sans"/>
              </a:rPr>
              <a:t>Ежегодный школьный конкурс социальных проектов;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1f4e79"/>
              </a:buClr>
              <a:buFont typeface="Arial"/>
              <a:buChar char="•"/>
            </a:pPr>
            <a:r>
              <a:rPr b="1" lang="ru-RU" sz="2000" spc="-1" strike="noStrike">
                <a:solidFill>
                  <a:schemeClr val="accent1">
                    <a:lumMod val="50000"/>
                  </a:schemeClr>
                </a:solidFill>
                <a:latin typeface="Calibri"/>
                <a:ea typeface="DejaVu Sans"/>
              </a:rPr>
              <a:t>Курса внеурочной деятельности «Орлята России»;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1f4e79"/>
              </a:buClr>
              <a:buFont typeface="Arial"/>
              <a:buChar char="•"/>
            </a:pPr>
            <a:r>
              <a:rPr b="1" lang="ru-RU" sz="2000" spc="-1" strike="noStrike">
                <a:solidFill>
                  <a:schemeClr val="accent1">
                    <a:lumMod val="50000"/>
                  </a:schemeClr>
                </a:solidFill>
                <a:latin typeface="Calibri"/>
                <a:ea typeface="DejaVu Sans"/>
              </a:rPr>
              <a:t>Конкурс «Большая перемена»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95" name="Рисунок 24" descr=""/>
          <p:cNvPicPr/>
          <p:nvPr/>
        </p:nvPicPr>
        <p:blipFill>
          <a:blip r:embed="rId6"/>
          <a:stretch/>
        </p:blipFill>
        <p:spPr>
          <a:xfrm>
            <a:off x="2653200" y="4417920"/>
            <a:ext cx="2213280" cy="1659960"/>
          </a:xfrm>
          <a:prstGeom prst="rect">
            <a:avLst/>
          </a:prstGeom>
          <a:ln w="0">
            <a:noFill/>
          </a:ln>
        </p:spPr>
      </p:pic>
      <p:pic>
        <p:nvPicPr>
          <p:cNvPr id="196" name="Рисунок 26" descr=""/>
          <p:cNvPicPr/>
          <p:nvPr/>
        </p:nvPicPr>
        <p:blipFill>
          <a:blip r:embed="rId7"/>
          <a:stretch/>
        </p:blipFill>
        <p:spPr>
          <a:xfrm>
            <a:off x="9933480" y="3812760"/>
            <a:ext cx="2079360" cy="1559160"/>
          </a:xfrm>
          <a:prstGeom prst="rect">
            <a:avLst/>
          </a:prstGeom>
          <a:ln w="0">
            <a:noFill/>
          </a:ln>
        </p:spPr>
      </p:pic>
      <p:pic>
        <p:nvPicPr>
          <p:cNvPr id="197" name="Рисунок 32" descr=""/>
          <p:cNvPicPr/>
          <p:nvPr/>
        </p:nvPicPr>
        <p:blipFill>
          <a:blip r:embed="rId8"/>
          <a:stretch/>
        </p:blipFill>
        <p:spPr>
          <a:xfrm>
            <a:off x="339120" y="4420440"/>
            <a:ext cx="2213280" cy="1659960"/>
          </a:xfrm>
          <a:prstGeom prst="rect">
            <a:avLst/>
          </a:prstGeom>
          <a:ln w="0">
            <a:noFill/>
          </a:ln>
        </p:spPr>
      </p:pic>
      <p:pic>
        <p:nvPicPr>
          <p:cNvPr id="198" name="Рисунок 34" descr=""/>
          <p:cNvPicPr/>
          <p:nvPr/>
        </p:nvPicPr>
        <p:blipFill>
          <a:blip r:embed="rId9"/>
          <a:stretch/>
        </p:blipFill>
        <p:spPr>
          <a:xfrm>
            <a:off x="8618040" y="3812760"/>
            <a:ext cx="1169280" cy="1559160"/>
          </a:xfrm>
          <a:prstGeom prst="rect">
            <a:avLst/>
          </a:prstGeom>
          <a:ln w="0">
            <a:noFill/>
          </a:ln>
        </p:spPr>
      </p:pic>
      <p:sp>
        <p:nvSpPr>
          <p:cNvPr id="199" name="Прямоугольник 8"/>
          <p:cNvSpPr/>
          <p:nvPr/>
        </p:nvSpPr>
        <p:spPr>
          <a:xfrm>
            <a:off x="-2977200" y="1048320"/>
            <a:ext cx="378360" cy="122040"/>
          </a:xfrm>
          <a:prstGeom prst="rect">
            <a:avLst/>
          </a:prstGeom>
          <a:solidFill>
            <a:srgbClr val="5b9bd5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Calibri"/>
              <a:ea typeface="DejaVu Sans"/>
            </a:endParaRPr>
          </a:p>
        </p:txBody>
      </p:sp>
      <p:pic>
        <p:nvPicPr>
          <p:cNvPr id="200" name="Рисунок 9" descr=""/>
          <p:cNvPicPr/>
          <p:nvPr/>
        </p:nvPicPr>
        <p:blipFill>
          <a:blip r:embed="rId10"/>
          <a:stretch/>
        </p:blipFill>
        <p:spPr>
          <a:xfrm>
            <a:off x="5419440" y="143640"/>
            <a:ext cx="874800" cy="874800"/>
          </a:xfrm>
          <a:prstGeom prst="rect">
            <a:avLst/>
          </a:prstGeom>
          <a:ln w="0">
            <a:noFill/>
          </a:ln>
        </p:spPr>
      </p:pic>
      <p:pic>
        <p:nvPicPr>
          <p:cNvPr id="201" name="Picture 2" descr=""/>
          <p:cNvPicPr/>
          <p:nvPr/>
        </p:nvPicPr>
        <p:blipFill>
          <a:blip r:embed="rId11"/>
          <a:stretch/>
        </p:blipFill>
        <p:spPr>
          <a:xfrm>
            <a:off x="5581440" y="1170720"/>
            <a:ext cx="1957680" cy="14680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Рисунок 3" descr=""/>
          <p:cNvPicPr/>
          <p:nvPr/>
        </p:nvPicPr>
        <p:blipFill>
          <a:blip r:embed="rId1"/>
          <a:stretch/>
        </p:blipFill>
        <p:spPr>
          <a:xfrm>
            <a:off x="10998720" y="138600"/>
            <a:ext cx="883080" cy="909000"/>
          </a:xfrm>
          <a:prstGeom prst="rect">
            <a:avLst/>
          </a:prstGeom>
          <a:ln w="0">
            <a:noFill/>
          </a:ln>
        </p:spPr>
      </p:pic>
      <p:pic>
        <p:nvPicPr>
          <p:cNvPr id="203" name="Объект 17" descr=""/>
          <p:cNvPicPr/>
          <p:nvPr/>
        </p:nvPicPr>
        <p:blipFill>
          <a:blip r:embed="rId2"/>
          <a:stretch/>
        </p:blipFill>
        <p:spPr>
          <a:xfrm>
            <a:off x="-3475080" y="-1099080"/>
            <a:ext cx="7956360" cy="7956360"/>
          </a:xfrm>
          <a:prstGeom prst="rect">
            <a:avLst/>
          </a:prstGeom>
          <a:ln w="0">
            <a:noFill/>
          </a:ln>
        </p:spPr>
      </p:pic>
      <p:pic>
        <p:nvPicPr>
          <p:cNvPr id="204" name="Рисунок 22" descr="">
            <a:hlinkClick r:id="rId3" action="ppaction://hlinksldjump"/>
          </p:cNvPr>
          <p:cNvPicPr/>
          <p:nvPr/>
        </p:nvPicPr>
        <p:blipFill>
          <a:blip r:embed="rId4"/>
          <a:stretch/>
        </p:blipFill>
        <p:spPr>
          <a:xfrm>
            <a:off x="11384280" y="6050520"/>
            <a:ext cx="806760" cy="806760"/>
          </a:xfrm>
          <a:prstGeom prst="rect">
            <a:avLst/>
          </a:prstGeom>
          <a:ln w="0">
            <a:noFill/>
          </a:ln>
        </p:spPr>
      </p:pic>
      <p:pic>
        <p:nvPicPr>
          <p:cNvPr id="205" name="Рисунок 2" descr=""/>
          <p:cNvPicPr/>
          <p:nvPr/>
        </p:nvPicPr>
        <p:blipFill>
          <a:blip r:embed="rId5"/>
          <a:stretch/>
        </p:blipFill>
        <p:spPr>
          <a:xfrm>
            <a:off x="7035840" y="-108000"/>
            <a:ext cx="3486600" cy="1344240"/>
          </a:xfrm>
          <a:prstGeom prst="rect">
            <a:avLst/>
          </a:prstGeom>
          <a:ln w="0">
            <a:noFill/>
          </a:ln>
        </p:spPr>
      </p:pic>
      <p:sp>
        <p:nvSpPr>
          <p:cNvPr id="206" name="Прямоугольник: скругленные углы 1"/>
          <p:cNvSpPr/>
          <p:nvPr/>
        </p:nvSpPr>
        <p:spPr>
          <a:xfrm>
            <a:off x="4691160" y="1185120"/>
            <a:ext cx="7413120" cy="3781440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5b9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ru-RU" sz="2000" spc="-1" strike="noStrike">
                <a:solidFill>
                  <a:schemeClr val="accent1">
                    <a:lumMod val="50000"/>
                  </a:schemeClr>
                </a:solidFill>
                <a:latin typeface="Calibri"/>
                <a:ea typeface="DejaVu Sans"/>
              </a:rPr>
              <a:t>ПАТРИОТИЧЕСКИЕ МЕРОПРИЯТИЯ :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1f4e79"/>
              </a:buClr>
              <a:buFont typeface="Arial"/>
              <a:buChar char="•"/>
            </a:pPr>
            <a:r>
              <a:rPr b="1" lang="ru-RU" sz="2000" spc="-1" strike="noStrike">
                <a:solidFill>
                  <a:schemeClr val="accent1">
                    <a:lumMod val="50000"/>
                  </a:schemeClr>
                </a:solidFill>
                <a:latin typeface="Calibri"/>
                <a:ea typeface="DejaVu Sans"/>
              </a:rPr>
              <a:t>День Государственного герба РФ (180 участников)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1f4e79"/>
              </a:buClr>
              <a:buFont typeface="Arial"/>
              <a:buChar char="•"/>
            </a:pPr>
            <a:r>
              <a:rPr b="1" lang="ru-RU" sz="2000" spc="-1" strike="noStrike">
                <a:solidFill>
                  <a:schemeClr val="accent1">
                    <a:lumMod val="50000"/>
                  </a:schemeClr>
                </a:solidFill>
                <a:latin typeface="Calibri"/>
                <a:ea typeface="DejaVu Sans"/>
              </a:rPr>
              <a:t>День Героев Отечества (10 участников)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1f4e79"/>
              </a:buClr>
              <a:buFont typeface="Arial"/>
              <a:buChar char="•"/>
            </a:pPr>
            <a:r>
              <a:rPr b="1" lang="ru-RU" sz="2000" spc="-1" strike="noStrike">
                <a:solidFill>
                  <a:schemeClr val="accent1">
                    <a:lumMod val="50000"/>
                  </a:schemeClr>
                </a:solidFill>
                <a:latin typeface="Calibri"/>
                <a:ea typeface="DejaVu Sans"/>
              </a:rPr>
              <a:t>День Конституции (25 участников) 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1f4e79"/>
              </a:buClr>
              <a:buFont typeface="Arial"/>
              <a:buChar char="•"/>
            </a:pPr>
            <a:r>
              <a:rPr b="1" lang="ru-RU" sz="2000" spc="-1" strike="noStrike">
                <a:solidFill>
                  <a:schemeClr val="accent1">
                    <a:lumMod val="50000"/>
                  </a:schemeClr>
                </a:solidFill>
                <a:latin typeface="Calibri"/>
                <a:ea typeface="DejaVu Sans"/>
              </a:rPr>
              <a:t>День освобождения Ленинграда от фашистской блокады (139 участников)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1f4e79"/>
              </a:buClr>
              <a:buFont typeface="Arial"/>
              <a:buChar char="•"/>
            </a:pPr>
            <a:r>
              <a:rPr b="1" lang="ru-RU" sz="2000" spc="-1" strike="noStrike">
                <a:solidFill>
                  <a:schemeClr val="accent1">
                    <a:lumMod val="50000"/>
                  </a:schemeClr>
                </a:solidFill>
                <a:latin typeface="Calibri"/>
                <a:ea typeface="DejaVu Sans"/>
              </a:rPr>
              <a:t>День памяти жертв Холокоста (91 участник)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1f4e79"/>
              </a:buClr>
              <a:buFont typeface="Arial"/>
              <a:buChar char="•"/>
            </a:pPr>
            <a:r>
              <a:rPr b="1" lang="ru-RU" sz="2000" spc="-1" strike="noStrike">
                <a:solidFill>
                  <a:schemeClr val="accent1">
                    <a:lumMod val="50000"/>
                  </a:schemeClr>
                </a:solidFill>
                <a:latin typeface="Calibri"/>
                <a:ea typeface="DejaVu Sans"/>
              </a:rPr>
              <a:t>День разгрома советскими войсками немецко-фашистских войск в Сталинградской битве</a:t>
            </a:r>
            <a:br>
              <a:rPr sz="2000"/>
            </a:br>
            <a:r>
              <a:rPr b="1" lang="ru-RU" sz="2000" spc="-1" strike="noStrike">
                <a:solidFill>
                  <a:schemeClr val="accent1">
                    <a:lumMod val="50000"/>
                  </a:schemeClr>
                </a:solidFill>
                <a:latin typeface="Calibri"/>
                <a:ea typeface="DejaVu Sans"/>
              </a:rPr>
              <a:t>(146 участников)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1f4e79"/>
              </a:buClr>
              <a:buFont typeface="Arial"/>
              <a:buChar char="•"/>
            </a:pPr>
            <a:r>
              <a:rPr b="1" lang="ru-RU" sz="2000" spc="-1" strike="noStrike">
                <a:solidFill>
                  <a:schemeClr val="accent1">
                    <a:lumMod val="50000"/>
                  </a:schemeClr>
                </a:solidFill>
                <a:latin typeface="Calibri"/>
                <a:ea typeface="DejaVu Sans"/>
              </a:rPr>
              <a:t>Спасибо, солдат!  (87 участников)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7" name="Прямоугольник: скругленные углы 5"/>
          <p:cNvSpPr/>
          <p:nvPr/>
        </p:nvSpPr>
        <p:spPr>
          <a:xfrm>
            <a:off x="98640" y="5155920"/>
            <a:ext cx="4921560" cy="1315800"/>
          </a:xfrm>
          <a:prstGeom prst="roundRect">
            <a:avLst>
              <a:gd name="adj" fmla="val 16667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ru-RU" sz="2000" spc="-1" strike="noStrike">
                <a:solidFill>
                  <a:schemeClr val="accent5">
                    <a:lumMod val="75000"/>
                  </a:schemeClr>
                </a:solidFill>
                <a:latin typeface="Calibri"/>
                <a:ea typeface="DejaVu Sans"/>
              </a:rPr>
              <a:t>ЭКОЛОГИЧЕСКИЕ АКЦИИ: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2f5597"/>
              </a:buClr>
              <a:buFont typeface="Arial"/>
              <a:buChar char="•"/>
            </a:pPr>
            <a:r>
              <a:rPr b="1" lang="ru-RU" sz="2000" spc="-1" strike="noStrike">
                <a:solidFill>
                  <a:schemeClr val="accent5">
                    <a:lumMod val="75000"/>
                  </a:schemeClr>
                </a:solidFill>
                <a:latin typeface="Calibri"/>
                <a:ea typeface="DejaVu Sans"/>
              </a:rPr>
              <a:t>«Килограмм каши» для животных (129 участников)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2f5597"/>
              </a:buClr>
              <a:buFont typeface="Arial"/>
              <a:buChar char="•"/>
            </a:pPr>
            <a:r>
              <a:rPr b="1" lang="ru-RU" sz="2000" spc="-1" strike="noStrike">
                <a:solidFill>
                  <a:schemeClr val="accent5">
                    <a:lumMod val="75000"/>
                  </a:schemeClr>
                </a:solidFill>
                <a:latin typeface="Calibri"/>
                <a:ea typeface="DejaVu Sans"/>
              </a:rPr>
              <a:t>«Зелёный кошелек»  (129 участников)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8" name="Прямоугольник: скругленные углы 7"/>
          <p:cNvSpPr/>
          <p:nvPr/>
        </p:nvSpPr>
        <p:spPr>
          <a:xfrm>
            <a:off x="87120" y="138600"/>
            <a:ext cx="4518360" cy="4956120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chemeClr val="accent1">
                    <a:lumMod val="50000"/>
                  </a:schemeClr>
                </a:solidFill>
                <a:latin typeface="Calibri"/>
                <a:ea typeface="DejaVu Sans"/>
              </a:rPr>
              <a:t>ФУНКЦИОНАЛЬНЫЕ МЕРОПРИЯТИЯ: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1f4e79"/>
              </a:buClr>
              <a:buFont typeface="Arial"/>
              <a:buChar char="•"/>
            </a:pPr>
            <a:r>
              <a:rPr b="1" lang="ru-RU" sz="2000" spc="-1" strike="noStrike">
                <a:solidFill>
                  <a:schemeClr val="accent1">
                    <a:lumMod val="50000"/>
                  </a:schemeClr>
                </a:solidFill>
                <a:latin typeface="Calibri"/>
                <a:ea typeface="DejaVu Sans"/>
              </a:rPr>
              <a:t>Мастер-класс по видеопроизводству</a:t>
            </a:r>
            <a:br>
              <a:rPr sz="2000"/>
            </a:br>
            <a:r>
              <a:rPr b="1" lang="ru-RU" sz="2000" spc="-1" strike="noStrike">
                <a:solidFill>
                  <a:schemeClr val="accent1">
                    <a:lumMod val="50000"/>
                  </a:schemeClr>
                </a:solidFill>
                <a:latin typeface="Calibri"/>
                <a:ea typeface="DejaVu Sans"/>
              </a:rPr>
              <a:t>(25 участников)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1f4e79"/>
              </a:buClr>
              <a:buFont typeface="Arial"/>
              <a:buChar char="•"/>
            </a:pPr>
            <a:r>
              <a:rPr b="1" lang="ru-RU" sz="2000" spc="-1" strike="noStrike">
                <a:solidFill>
                  <a:schemeClr val="accent1">
                    <a:lumMod val="50000"/>
                  </a:schemeClr>
                </a:solidFill>
                <a:latin typeface="Calibri"/>
                <a:ea typeface="DejaVu Sans"/>
              </a:rPr>
              <a:t>Съёмки видеоролика ко Дню российского студенчества</a:t>
            </a:r>
            <a:br>
              <a:rPr sz="2000"/>
            </a:br>
            <a:r>
              <a:rPr b="1" lang="ru-RU" sz="2000" spc="-1" strike="noStrike">
                <a:solidFill>
                  <a:schemeClr val="accent1">
                    <a:lumMod val="50000"/>
                  </a:schemeClr>
                </a:solidFill>
                <a:latin typeface="Calibri"/>
                <a:ea typeface="DejaVu Sans"/>
              </a:rPr>
              <a:t>(11 участников, охват 395 чел.*)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1f4e79"/>
              </a:buClr>
              <a:buFont typeface="Arial"/>
              <a:buChar char="•"/>
            </a:pPr>
            <a:r>
              <a:rPr b="1" lang="ru-RU" sz="2000" spc="-1" strike="noStrike">
                <a:solidFill>
                  <a:schemeClr val="accent1">
                    <a:lumMod val="50000"/>
                  </a:schemeClr>
                </a:solidFill>
                <a:latin typeface="Calibri"/>
                <a:ea typeface="DejaVu Sans"/>
              </a:rPr>
              <a:t>Съёмки видеоролика «Научные лайфхаки» ко Дню российской науки (5 участников, </a:t>
            </a:r>
            <a:br>
              <a:rPr sz="2000"/>
            </a:br>
            <a:r>
              <a:rPr b="1" lang="ru-RU" sz="2000" spc="-1" strike="noStrike">
                <a:solidFill>
                  <a:schemeClr val="accent1">
                    <a:lumMod val="50000"/>
                  </a:schemeClr>
                </a:solidFill>
                <a:latin typeface="Calibri"/>
                <a:ea typeface="DejaVu Sans"/>
              </a:rPr>
              <a:t>охват 150 чел.*)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09" name="Рисунок 32" descr=""/>
          <p:cNvPicPr/>
          <p:nvPr/>
        </p:nvPicPr>
        <p:blipFill>
          <a:blip r:embed="rId6"/>
          <a:stretch/>
        </p:blipFill>
        <p:spPr>
          <a:xfrm>
            <a:off x="19414440" y="3762360"/>
            <a:ext cx="2213280" cy="1659960"/>
          </a:xfrm>
          <a:prstGeom prst="rect">
            <a:avLst/>
          </a:prstGeom>
          <a:ln w="0">
            <a:noFill/>
          </a:ln>
        </p:spPr>
      </p:pic>
      <p:sp>
        <p:nvSpPr>
          <p:cNvPr id="210" name="Рисунок 9"/>
          <p:cNvSpPr/>
          <p:nvPr/>
        </p:nvSpPr>
        <p:spPr>
          <a:xfrm>
            <a:off x="5685120" y="172800"/>
            <a:ext cx="874800" cy="874800"/>
          </a:xfrm>
          <a:prstGeom prst="ellipse">
            <a:avLst/>
          </a:prstGeom>
          <a:blipFill rotWithShape="0">
            <a:blip r:embed="rId7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11" name="TextBox 4"/>
          <p:cNvSpPr/>
          <p:nvPr/>
        </p:nvSpPr>
        <p:spPr>
          <a:xfrm>
            <a:off x="215280" y="6608880"/>
            <a:ext cx="183960" cy="253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endParaRPr b="0" lang="ru-RU" sz="1050" spc="-1" strike="noStrike">
              <a:solidFill>
                <a:srgbClr val="0037a4"/>
              </a:solidFill>
              <a:latin typeface="Calibri"/>
              <a:ea typeface="DejaVu Sans"/>
            </a:endParaRPr>
          </a:p>
        </p:txBody>
      </p:sp>
      <p:pic>
        <p:nvPicPr>
          <p:cNvPr id="212" name="Рисунок 6" descr=""/>
          <p:cNvPicPr/>
          <p:nvPr/>
        </p:nvPicPr>
        <p:blipFill>
          <a:blip r:embed="rId8"/>
          <a:stretch/>
        </p:blipFill>
        <p:spPr>
          <a:xfrm>
            <a:off x="5034960" y="5038200"/>
            <a:ext cx="2968200" cy="1579680"/>
          </a:xfrm>
          <a:prstGeom prst="rect">
            <a:avLst/>
          </a:prstGeom>
          <a:ln w="0">
            <a:noFill/>
          </a:ln>
        </p:spPr>
      </p:pic>
      <p:pic>
        <p:nvPicPr>
          <p:cNvPr id="213" name="Рисунок 10" descr=""/>
          <p:cNvPicPr/>
          <p:nvPr/>
        </p:nvPicPr>
        <p:blipFill>
          <a:blip r:embed="rId9"/>
          <a:stretch/>
        </p:blipFill>
        <p:spPr>
          <a:xfrm>
            <a:off x="8032680" y="5029920"/>
            <a:ext cx="1456200" cy="1579680"/>
          </a:xfrm>
          <a:prstGeom prst="rect">
            <a:avLst/>
          </a:prstGeom>
          <a:ln w="0">
            <a:noFill/>
          </a:ln>
        </p:spPr>
      </p:pic>
      <p:pic>
        <p:nvPicPr>
          <p:cNvPr id="214" name="Рисунок 11" descr=""/>
          <p:cNvPicPr/>
          <p:nvPr/>
        </p:nvPicPr>
        <p:blipFill>
          <a:blip r:embed="rId10"/>
          <a:stretch/>
        </p:blipFill>
        <p:spPr>
          <a:xfrm>
            <a:off x="9518400" y="5023800"/>
            <a:ext cx="1874880" cy="15796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Объект 17" descr=""/>
          <p:cNvPicPr/>
          <p:nvPr/>
        </p:nvPicPr>
        <p:blipFill>
          <a:blip r:embed="rId1"/>
          <a:stretch/>
        </p:blipFill>
        <p:spPr>
          <a:xfrm>
            <a:off x="-3589200" y="-345960"/>
            <a:ext cx="7956360" cy="7956360"/>
          </a:xfrm>
          <a:prstGeom prst="rect">
            <a:avLst/>
          </a:prstGeom>
          <a:ln w="0">
            <a:noFill/>
          </a:ln>
        </p:spPr>
      </p:pic>
      <p:pic>
        <p:nvPicPr>
          <p:cNvPr id="216" name="Рисунок 22" descr="">
            <a:hlinkClick r:id="rId2" action="ppaction://hlinksldjump"/>
          </p:cNvPr>
          <p:cNvPicPr/>
          <p:nvPr/>
        </p:nvPicPr>
        <p:blipFill>
          <a:blip r:embed="rId3"/>
          <a:stretch/>
        </p:blipFill>
        <p:spPr>
          <a:xfrm>
            <a:off x="10988640" y="5182200"/>
            <a:ext cx="833400" cy="833400"/>
          </a:xfrm>
          <a:prstGeom prst="rect">
            <a:avLst/>
          </a:prstGeom>
          <a:ln w="0">
            <a:noFill/>
          </a:ln>
        </p:spPr>
      </p:pic>
      <p:pic>
        <p:nvPicPr>
          <p:cNvPr id="217" name="Рисунок 1" descr=""/>
          <p:cNvPicPr/>
          <p:nvPr/>
        </p:nvPicPr>
        <p:blipFill>
          <a:blip r:embed="rId4"/>
          <a:stretch/>
        </p:blipFill>
        <p:spPr>
          <a:xfrm>
            <a:off x="9861120" y="29160"/>
            <a:ext cx="2084760" cy="1616400"/>
          </a:xfrm>
          <a:prstGeom prst="rect">
            <a:avLst/>
          </a:prstGeom>
          <a:ln w="0">
            <a:noFill/>
          </a:ln>
        </p:spPr>
      </p:pic>
      <p:pic>
        <p:nvPicPr>
          <p:cNvPr id="218" name="Рисунок 2" descr=""/>
          <p:cNvPicPr/>
          <p:nvPr/>
        </p:nvPicPr>
        <p:blipFill>
          <a:blip r:embed="rId5"/>
          <a:stretch/>
        </p:blipFill>
        <p:spPr>
          <a:xfrm>
            <a:off x="5144400" y="151200"/>
            <a:ext cx="4692240" cy="1104840"/>
          </a:xfrm>
          <a:prstGeom prst="rect">
            <a:avLst/>
          </a:prstGeom>
          <a:ln w="0">
            <a:noFill/>
          </a:ln>
        </p:spPr>
      </p:pic>
      <p:sp>
        <p:nvSpPr>
          <p:cNvPr id="219" name="Прямоугольник: скругленные углы 8"/>
          <p:cNvSpPr/>
          <p:nvPr/>
        </p:nvSpPr>
        <p:spPr>
          <a:xfrm>
            <a:off x="445320" y="1617840"/>
            <a:ext cx="7342560" cy="5092920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marL="343080" indent="-343080">
              <a:lnSpc>
                <a:spcPct val="100000"/>
              </a:lnSpc>
              <a:buClr>
                <a:srgbClr val="1f4e79"/>
              </a:buClr>
              <a:buFont typeface="Arial"/>
              <a:buChar char="•"/>
            </a:pPr>
            <a:r>
              <a:rPr b="1" lang="ru-RU" sz="2000" spc="-1" strike="noStrike">
                <a:solidFill>
                  <a:schemeClr val="accent1">
                    <a:lumMod val="50000"/>
                  </a:schemeClr>
                </a:solidFill>
                <a:latin typeface="Calibri"/>
                <a:ea typeface="DejaVu Sans"/>
              </a:rPr>
              <a:t>Включение родителей в профориентационную деятельность (родительские собрания, родительские студии профориентационной направленности);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1f4e79"/>
              </a:buClr>
              <a:buFont typeface="Arial"/>
              <a:buChar char="•"/>
            </a:pPr>
            <a:r>
              <a:rPr b="1" lang="ru-RU" sz="2000" spc="-1" strike="noStrike">
                <a:solidFill>
                  <a:schemeClr val="accent1">
                    <a:lumMod val="50000"/>
                  </a:schemeClr>
                </a:solidFill>
                <a:latin typeface="Calibri"/>
                <a:ea typeface="DejaVu Sans"/>
              </a:rPr>
              <a:t>Проекты «Билет в будущее», «Россия – мои горизонты», организация профпроб;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1f4e79"/>
              </a:buClr>
              <a:buFont typeface="Arial"/>
              <a:buChar char="•"/>
            </a:pPr>
            <a:r>
              <a:rPr b="1" lang="ru-RU" sz="2000" spc="-1" strike="noStrike">
                <a:solidFill>
                  <a:schemeClr val="accent1">
                    <a:lumMod val="50000"/>
                  </a:schemeClr>
                </a:solidFill>
                <a:latin typeface="Calibri"/>
                <a:ea typeface="DejaVu Sans"/>
              </a:rPr>
              <a:t>Посещение организаций СПО, ВПО, работодателей региона;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1f4e79"/>
              </a:buClr>
              <a:buFont typeface="Arial"/>
              <a:buChar char="•"/>
            </a:pPr>
            <a:r>
              <a:rPr b="1" lang="ru-RU" sz="2000" spc="-1" strike="noStrike">
                <a:solidFill>
                  <a:schemeClr val="accent1">
                    <a:lumMod val="50000"/>
                  </a:schemeClr>
                </a:solidFill>
                <a:latin typeface="Calibri"/>
                <a:ea typeface="DejaVu Sans"/>
              </a:rPr>
              <a:t>Участие в  конкурсах профмастерства обучающихся с ОВЗ «Абилимпикс» (1, 3 места в регионе, 3 место по России 2021 г.), в городском компетентностном </a:t>
            </a:r>
            <a:r>
              <a:rPr b="1" lang="en-US" sz="2000" spc="-1" strike="noStrike">
                <a:solidFill>
                  <a:schemeClr val="accent1">
                    <a:lumMod val="50000"/>
                  </a:schemeClr>
                </a:solidFill>
                <a:latin typeface="Calibri"/>
                <a:ea typeface="DejaVu Sans"/>
              </a:rPr>
              <a:t>Soft</a:t>
            </a:r>
            <a:r>
              <a:rPr b="1" lang="ru-RU" sz="2000" spc="-1" strike="noStrike">
                <a:solidFill>
                  <a:schemeClr val="accent1">
                    <a:lumMod val="50000"/>
                  </a:schemeClr>
                </a:solidFill>
                <a:latin typeface="Calibri"/>
                <a:ea typeface="DejaVu Sans"/>
              </a:rPr>
              <a:t>-</a:t>
            </a:r>
            <a:r>
              <a:rPr b="1" lang="en-US" sz="2000" spc="-1" strike="noStrike">
                <a:solidFill>
                  <a:schemeClr val="accent1">
                    <a:lumMod val="50000"/>
                  </a:schemeClr>
                </a:solidFill>
                <a:latin typeface="Calibri"/>
                <a:ea typeface="DejaVu Sans"/>
              </a:rPr>
              <a:t>skills </a:t>
            </a:r>
            <a:r>
              <a:rPr b="1" lang="ru-RU" sz="2000" spc="-1" strike="noStrike">
                <a:solidFill>
                  <a:schemeClr val="accent1">
                    <a:lumMod val="50000"/>
                  </a:schemeClr>
                </a:solidFill>
                <a:latin typeface="Calibri"/>
                <a:ea typeface="DejaVu Sans"/>
              </a:rPr>
              <a:t>чемпионате «Портал возможностей»;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1f4e79"/>
              </a:buClr>
              <a:buFont typeface="Arial"/>
              <a:buChar char="•"/>
            </a:pPr>
            <a:r>
              <a:rPr b="1" lang="ru-RU" sz="2000" spc="-1" strike="noStrike">
                <a:solidFill>
                  <a:schemeClr val="accent1">
                    <a:lumMod val="50000"/>
                  </a:schemeClr>
                </a:solidFill>
                <a:latin typeface="Calibri"/>
                <a:ea typeface="DejaVu Sans"/>
              </a:rPr>
              <a:t>Элективный курс «Профессиональное самоопределение» (10 класс);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1f4e79"/>
              </a:buClr>
              <a:buFont typeface="Arial"/>
              <a:buChar char="•"/>
            </a:pPr>
            <a:r>
              <a:rPr b="1" lang="ru-RU" sz="2000" spc="-1" strike="noStrike">
                <a:solidFill>
                  <a:schemeClr val="accent1">
                    <a:lumMod val="50000"/>
                  </a:schemeClr>
                </a:solidFill>
                <a:latin typeface="Calibri"/>
                <a:ea typeface="DejaVu Sans"/>
              </a:rPr>
              <a:t>Проектная деятельность учеников 9-11 классов, связанная с реальными жизненными задачами;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1f4e79"/>
              </a:buClr>
              <a:buFont typeface="Arial"/>
              <a:buChar char="•"/>
            </a:pPr>
            <a:r>
              <a:rPr b="1" lang="ru-RU" sz="2000" spc="-1" strike="noStrike">
                <a:solidFill>
                  <a:schemeClr val="accent1">
                    <a:lumMod val="50000"/>
                  </a:schemeClr>
                </a:solidFill>
                <a:latin typeface="Calibri"/>
                <a:ea typeface="DejaVu Sans"/>
              </a:rPr>
              <a:t>Профориентационные блоки в предметах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0" name="Прямоугольник: скругленные углы 10"/>
          <p:cNvSpPr/>
          <p:nvPr/>
        </p:nvSpPr>
        <p:spPr>
          <a:xfrm>
            <a:off x="7977960" y="3429000"/>
            <a:ext cx="3901680" cy="918360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marL="343080" indent="-343080">
              <a:lnSpc>
                <a:spcPct val="100000"/>
              </a:lnSpc>
              <a:buClr>
                <a:srgbClr val="1f4e79"/>
              </a:buClr>
              <a:buFont typeface="Arial"/>
              <a:buChar char="•"/>
            </a:pPr>
            <a:r>
              <a:rPr b="1" lang="ru-RU" sz="2000" spc="-1" strike="noStrike">
                <a:solidFill>
                  <a:schemeClr val="accent1">
                    <a:lumMod val="50000"/>
                  </a:schemeClr>
                </a:solidFill>
                <a:latin typeface="Calibri"/>
                <a:ea typeface="DejaVu Sans"/>
              </a:rPr>
              <a:t>План профориентационной работы МАОУ СШ № 17;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1f4e79"/>
              </a:buClr>
              <a:buFont typeface="Arial"/>
              <a:buChar char="•"/>
            </a:pPr>
            <a:r>
              <a:rPr b="1" lang="ru-RU" sz="2000" spc="-1" strike="noStrike">
                <a:solidFill>
                  <a:schemeClr val="accent1">
                    <a:lumMod val="50000"/>
                  </a:schemeClr>
                </a:solidFill>
                <a:latin typeface="Calibri"/>
                <a:ea typeface="DejaVu Sans"/>
              </a:rPr>
              <a:t>2 педагога-навигатора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21" name="Рисунок 11" descr=""/>
          <p:cNvPicPr/>
          <p:nvPr/>
        </p:nvPicPr>
        <p:blipFill>
          <a:blip r:embed="rId6"/>
          <a:stretch/>
        </p:blipFill>
        <p:spPr>
          <a:xfrm>
            <a:off x="7926120" y="1847520"/>
            <a:ext cx="2002320" cy="1407600"/>
          </a:xfrm>
          <a:prstGeom prst="rect">
            <a:avLst/>
          </a:prstGeom>
          <a:ln w="0">
            <a:noFill/>
          </a:ln>
        </p:spPr>
      </p:pic>
      <p:pic>
        <p:nvPicPr>
          <p:cNvPr id="222" name="Рисунок 12" descr=""/>
          <p:cNvPicPr/>
          <p:nvPr/>
        </p:nvPicPr>
        <p:blipFill>
          <a:blip r:embed="rId7"/>
          <a:stretch/>
        </p:blipFill>
        <p:spPr>
          <a:xfrm>
            <a:off x="10015200" y="1848960"/>
            <a:ext cx="2013840" cy="1407600"/>
          </a:xfrm>
          <a:prstGeom prst="rect">
            <a:avLst/>
          </a:prstGeom>
          <a:ln w="0">
            <a:noFill/>
          </a:ln>
        </p:spPr>
      </p:pic>
      <p:pic>
        <p:nvPicPr>
          <p:cNvPr id="223" name="Рисунок 13" descr=""/>
          <p:cNvPicPr/>
          <p:nvPr/>
        </p:nvPicPr>
        <p:blipFill>
          <a:blip r:embed="rId8"/>
          <a:stretch/>
        </p:blipFill>
        <p:spPr>
          <a:xfrm>
            <a:off x="8040960" y="4629240"/>
            <a:ext cx="2534400" cy="1900800"/>
          </a:xfrm>
          <a:prstGeom prst="rect">
            <a:avLst/>
          </a:prstGeom>
          <a:ln w="0">
            <a:noFill/>
          </a:ln>
        </p:spPr>
      </p:pic>
      <p:pic>
        <p:nvPicPr>
          <p:cNvPr id="224" name="Рисунок 14" descr=""/>
          <p:cNvPicPr/>
          <p:nvPr/>
        </p:nvPicPr>
        <p:blipFill>
          <a:blip r:embed="rId9"/>
          <a:stretch/>
        </p:blipFill>
        <p:spPr>
          <a:xfrm>
            <a:off x="1301040" y="29160"/>
            <a:ext cx="2051640" cy="1538640"/>
          </a:xfrm>
          <a:prstGeom prst="rect">
            <a:avLst/>
          </a:prstGeom>
          <a:ln w="0">
            <a:noFill/>
          </a:ln>
        </p:spPr>
      </p:pic>
      <p:pic>
        <p:nvPicPr>
          <p:cNvPr id="225" name="Рисунок 3" descr=""/>
          <p:cNvPicPr/>
          <p:nvPr/>
        </p:nvPicPr>
        <p:blipFill>
          <a:blip r:embed="rId10"/>
          <a:stretch/>
        </p:blipFill>
        <p:spPr>
          <a:xfrm>
            <a:off x="3880800" y="266040"/>
            <a:ext cx="874800" cy="8748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Рисунок 20" descr=""/>
          <p:cNvPicPr/>
          <p:nvPr/>
        </p:nvPicPr>
        <p:blipFill>
          <a:blip r:embed="rId1"/>
          <a:stretch/>
        </p:blipFill>
        <p:spPr>
          <a:xfrm>
            <a:off x="5786640" y="-111600"/>
            <a:ext cx="5953680" cy="1384200"/>
          </a:xfrm>
          <a:prstGeom prst="rect">
            <a:avLst/>
          </a:prstGeom>
          <a:ln w="0">
            <a:noFill/>
          </a:ln>
        </p:spPr>
      </p:pic>
      <p:pic>
        <p:nvPicPr>
          <p:cNvPr id="90" name="Объект 17" descr=""/>
          <p:cNvPicPr/>
          <p:nvPr/>
        </p:nvPicPr>
        <p:blipFill>
          <a:blip r:embed="rId2"/>
          <a:stretch/>
        </p:blipFill>
        <p:spPr>
          <a:xfrm>
            <a:off x="-3357720" y="-1103040"/>
            <a:ext cx="7956360" cy="7956360"/>
          </a:xfrm>
          <a:prstGeom prst="rect">
            <a:avLst/>
          </a:prstGeom>
          <a:ln w="0">
            <a:noFill/>
          </a:ln>
        </p:spPr>
      </p:pic>
      <p:pic>
        <p:nvPicPr>
          <p:cNvPr id="91" name="Рисунок 21" descr=""/>
          <p:cNvPicPr/>
          <p:nvPr/>
        </p:nvPicPr>
        <p:blipFill>
          <a:blip r:embed="rId3"/>
          <a:stretch/>
        </p:blipFill>
        <p:spPr>
          <a:xfrm>
            <a:off x="10053360" y="-362880"/>
            <a:ext cx="1983960" cy="1983960"/>
          </a:xfrm>
          <a:prstGeom prst="rect">
            <a:avLst/>
          </a:prstGeom>
          <a:ln w="0">
            <a:noFill/>
          </a:ln>
        </p:spPr>
      </p:pic>
      <p:pic>
        <p:nvPicPr>
          <p:cNvPr id="92" name="Рисунок 22" descr="">
            <a:hlinkClick r:id="rId4" action="ppaction://hlinksldjump"/>
          </p:cNvPr>
          <p:cNvPicPr/>
          <p:nvPr/>
        </p:nvPicPr>
        <p:blipFill>
          <a:blip r:embed="rId5"/>
          <a:stretch/>
        </p:blipFill>
        <p:spPr>
          <a:xfrm>
            <a:off x="6139440" y="5968440"/>
            <a:ext cx="790560" cy="790560"/>
          </a:xfrm>
          <a:prstGeom prst="rect">
            <a:avLst/>
          </a:prstGeom>
          <a:ln w="0">
            <a:noFill/>
          </a:ln>
        </p:spPr>
      </p:pic>
      <p:sp>
        <p:nvSpPr>
          <p:cNvPr id="93" name="Прямоугольник: скругленные углы 16"/>
          <p:cNvSpPr/>
          <p:nvPr/>
        </p:nvSpPr>
        <p:spPr>
          <a:xfrm>
            <a:off x="85320" y="321120"/>
            <a:ext cx="6122880" cy="6152400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marL="1800">
              <a:lnSpc>
                <a:spcPct val="100000"/>
              </a:lnSpc>
              <a:spcBef>
                <a:spcPts val="6"/>
              </a:spcBef>
            </a:pPr>
            <a:r>
              <a:rPr b="1" lang="ru-RU" sz="2000" spc="-7" strike="noStrike">
                <a:solidFill>
                  <a:schemeClr val="accent1">
                    <a:lumMod val="50000"/>
                  </a:schemeClr>
                </a:solidFill>
                <a:latin typeface="Calibri"/>
                <a:ea typeface="DejaVu Sans"/>
              </a:rPr>
              <a:t>РЕАЛИЗАЦИЯ ФООП НОО, ООО, СОО: 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marL="344880" indent="-343080">
              <a:lnSpc>
                <a:spcPct val="100000"/>
              </a:lnSpc>
              <a:spcBef>
                <a:spcPts val="6"/>
              </a:spcBef>
              <a:buClr>
                <a:srgbClr val="1f4e79"/>
              </a:buClr>
              <a:buFont typeface="Arial"/>
              <a:buChar char="•"/>
            </a:pPr>
            <a:r>
              <a:rPr b="1" lang="ru-RU" sz="2000" spc="-7" strike="noStrike">
                <a:solidFill>
                  <a:schemeClr val="accent1">
                    <a:lumMod val="50000"/>
                  </a:schemeClr>
                </a:solidFill>
                <a:latin typeface="Calibri"/>
                <a:ea typeface="DejaVu Sans"/>
              </a:rPr>
              <a:t>Реализация Федеральных рабочих программ учебных предметов: </a:t>
            </a:r>
            <a:r>
              <a:rPr b="0" lang="ru-RU" sz="2000" spc="-7" strike="noStrike">
                <a:solidFill>
                  <a:schemeClr val="accent1">
                    <a:lumMod val="50000"/>
                  </a:schemeClr>
                </a:solidFill>
                <a:latin typeface="Calibri"/>
                <a:ea typeface="DejaVu Sans"/>
              </a:rPr>
              <a:t>3 ОФПР (ФГОС НОО), </a:t>
            </a:r>
            <a:r>
              <a:rPr b="0" lang="en-US" sz="2000" spc="-7" strike="noStrike">
                <a:solidFill>
                  <a:schemeClr val="accent1">
                    <a:lumMod val="50000"/>
                  </a:schemeClr>
                </a:solidFill>
                <a:latin typeface="Calibri"/>
                <a:ea typeface="DejaVu Sans"/>
              </a:rPr>
              <a:t>6</a:t>
            </a:r>
            <a:r>
              <a:rPr b="0" lang="ru-RU" sz="2000" spc="-7" strike="noStrike">
                <a:solidFill>
                  <a:schemeClr val="accent1">
                    <a:lumMod val="50000"/>
                  </a:schemeClr>
                </a:solidFill>
                <a:latin typeface="Calibri"/>
                <a:ea typeface="DejaVu Sans"/>
              </a:rPr>
              <a:t> ОФРП (ФГОС ООО, ФГОС СОО);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marL="344880" indent="-343080">
              <a:lnSpc>
                <a:spcPct val="100000"/>
              </a:lnSpc>
              <a:spcBef>
                <a:spcPts val="6"/>
              </a:spcBef>
              <a:buClr>
                <a:srgbClr val="1f4e79"/>
              </a:buClr>
              <a:buFont typeface="Arial"/>
              <a:buChar char="•"/>
            </a:pPr>
            <a:r>
              <a:rPr b="1" lang="ru-RU" sz="2000" spc="-7" strike="noStrike">
                <a:solidFill>
                  <a:schemeClr val="accent1">
                    <a:lumMod val="50000"/>
                  </a:schemeClr>
                </a:solidFill>
                <a:latin typeface="Calibri"/>
                <a:ea typeface="DejaVu Sans"/>
              </a:rPr>
              <a:t>Формирование учебных планов совместно с участниками образовательных отношений (опросы учащихся, родителей): </a:t>
            </a:r>
            <a:r>
              <a:rPr b="0" lang="ru-RU" sz="2000" spc="-7" strike="noStrike">
                <a:solidFill>
                  <a:schemeClr val="accent1">
                    <a:lumMod val="50000"/>
                  </a:schemeClr>
                </a:solidFill>
                <a:latin typeface="Calibri"/>
                <a:ea typeface="DejaVu Sans"/>
              </a:rPr>
              <a:t>на уровне СОО -  универсальный профиль, углублённое изучение английского языка и информатики;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marL="344880" indent="-343080">
              <a:lnSpc>
                <a:spcPct val="100000"/>
              </a:lnSpc>
              <a:spcBef>
                <a:spcPts val="6"/>
              </a:spcBef>
              <a:buClr>
                <a:srgbClr val="1f4e79"/>
              </a:buClr>
              <a:buFont typeface="Arial"/>
              <a:buChar char="•"/>
            </a:pPr>
            <a:r>
              <a:rPr b="1" lang="ru-RU" sz="2000" spc="-7" strike="noStrike">
                <a:solidFill>
                  <a:schemeClr val="accent1">
                    <a:lumMod val="50000"/>
                  </a:schemeClr>
                </a:solidFill>
                <a:latin typeface="Calibri"/>
                <a:ea typeface="DejaVu Sans"/>
              </a:rPr>
              <a:t>Индивидуализация УП учащихся 10-11 классов - через введение элективных курсов: </a:t>
            </a:r>
            <a:r>
              <a:rPr b="0" lang="ru-RU" sz="2000" spc="-7" strike="noStrike">
                <a:solidFill>
                  <a:schemeClr val="accent1">
                    <a:lumMod val="50000"/>
                  </a:schemeClr>
                </a:solidFill>
                <a:latin typeface="Calibri"/>
                <a:ea typeface="DejaVu Sans"/>
              </a:rPr>
              <a:t>«Химия: просто о сложном», «Актуальные вопросы современной биологии. Генетика», «Сочинение на ЕГЭ», др.;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1f4e79"/>
              </a:buClr>
              <a:buFont typeface="Arial"/>
              <a:buChar char="•"/>
            </a:pPr>
            <a:r>
              <a:rPr b="1" lang="ru-RU" sz="2000" spc="-7" strike="noStrike">
                <a:solidFill>
                  <a:schemeClr val="accent1">
                    <a:lumMod val="50000"/>
                  </a:schemeClr>
                </a:solidFill>
                <a:latin typeface="Calibri"/>
                <a:ea typeface="DejaVu Sans"/>
              </a:rPr>
              <a:t>Разработка ИОМ и организация тьюториала совместно со студентами ИППС СФУ для одарённых учащихся (Договор между СФУ и МКУ КИМЦ о практической подготовке обучающихся СФУ № 1/561 от 14.08.2023);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4" name="Рисунок 2" descr=""/>
          <p:cNvPicPr/>
          <p:nvPr/>
        </p:nvPicPr>
        <p:blipFill>
          <a:blip r:embed="rId6"/>
          <a:stretch/>
        </p:blipFill>
        <p:spPr>
          <a:xfrm>
            <a:off x="6261120" y="226800"/>
            <a:ext cx="874800" cy="874800"/>
          </a:xfrm>
          <a:prstGeom prst="rect">
            <a:avLst/>
          </a:prstGeom>
          <a:ln w="0">
            <a:noFill/>
          </a:ln>
        </p:spPr>
      </p:pic>
      <p:pic>
        <p:nvPicPr>
          <p:cNvPr id="95" name="Picture 2" descr=""/>
          <p:cNvPicPr/>
          <p:nvPr/>
        </p:nvPicPr>
        <p:blipFill>
          <a:blip r:embed="rId7"/>
          <a:stretch/>
        </p:blipFill>
        <p:spPr>
          <a:xfrm>
            <a:off x="7303320" y="5956560"/>
            <a:ext cx="4548240" cy="679320"/>
          </a:xfrm>
          <a:prstGeom prst="rect">
            <a:avLst/>
          </a:prstGeom>
          <a:ln w="0">
            <a:noFill/>
          </a:ln>
        </p:spPr>
      </p:pic>
      <p:sp>
        <p:nvSpPr>
          <p:cNvPr id="96" name="Прямоугольник: скругленные углы 7"/>
          <p:cNvSpPr/>
          <p:nvPr/>
        </p:nvSpPr>
        <p:spPr>
          <a:xfrm>
            <a:off x="6341040" y="1273320"/>
            <a:ext cx="5730480" cy="4578120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marL="343080" indent="-343080">
              <a:lnSpc>
                <a:spcPct val="100000"/>
              </a:lnSpc>
              <a:buClr>
                <a:srgbClr val="1f4e79"/>
              </a:buClr>
              <a:buFont typeface="Arial"/>
              <a:buChar char="•"/>
            </a:pPr>
            <a:r>
              <a:rPr b="1" lang="ru-RU" sz="2000" spc="-7" strike="noStrike">
                <a:solidFill>
                  <a:schemeClr val="accent1">
                    <a:lumMod val="50000"/>
                  </a:schemeClr>
                </a:solidFill>
                <a:latin typeface="Calibri"/>
                <a:ea typeface="DejaVu Sans"/>
              </a:rPr>
              <a:t>Формирование функциональной грамотности: </a:t>
            </a:r>
            <a:r>
              <a:rPr b="0" lang="ru-RU" sz="2000" spc="-7" strike="noStrike">
                <a:solidFill>
                  <a:schemeClr val="accent1">
                    <a:lumMod val="50000"/>
                  </a:schemeClr>
                </a:solidFill>
                <a:latin typeface="Calibri"/>
                <a:ea typeface="DejaVu Sans"/>
              </a:rPr>
              <a:t>курсы УП «Смысловое чтение и работа с текстом» (ООО), «Финансовая грамотность» (ООО, СОО); внеурочные занятия «Чтение с увлечением» (НОО); межпредметные уроки; 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1f4e79"/>
              </a:buClr>
              <a:buFont typeface="Arial"/>
              <a:buChar char="•"/>
            </a:pPr>
            <a:r>
              <a:rPr b="1" lang="ru-RU" sz="2000" spc="-7" strike="noStrike">
                <a:solidFill>
                  <a:schemeClr val="accent1">
                    <a:lumMod val="50000"/>
                  </a:schemeClr>
                </a:solidFill>
                <a:latin typeface="Calibri"/>
                <a:ea typeface="DejaVu Sans"/>
              </a:rPr>
              <a:t>Реализация дорожной карты развития МСО г. Красноярска на 2-23-2024 учебный год по направлению «Повышение качества математического образования»</a:t>
            </a:r>
            <a:r>
              <a:rPr b="0" lang="ru-RU" sz="2000" spc="-7" strike="noStrike">
                <a:solidFill>
                  <a:schemeClr val="accent1">
                    <a:lumMod val="50000"/>
                  </a:schemeClr>
                </a:solidFill>
                <a:latin typeface="Calibri"/>
                <a:ea typeface="DejaVu Sans"/>
              </a:rPr>
              <a:t>;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1f4e79"/>
              </a:buClr>
              <a:buFont typeface="Arial"/>
              <a:buChar char="•"/>
            </a:pPr>
            <a:r>
              <a:rPr b="1" lang="ru-RU" sz="2000" spc="-7" strike="noStrike">
                <a:solidFill>
                  <a:schemeClr val="accent1">
                    <a:lumMod val="50000"/>
                  </a:schemeClr>
                </a:solidFill>
                <a:latin typeface="Calibri"/>
                <a:ea typeface="DejaVu Sans"/>
              </a:rPr>
              <a:t>Инклюзивное образование: </a:t>
            </a:r>
            <a:r>
              <a:rPr b="0" lang="ru-RU" sz="2000" spc="-7" strike="noStrike">
                <a:solidFill>
                  <a:schemeClr val="accent1">
                    <a:lumMod val="50000"/>
                  </a:schemeClr>
                </a:solidFill>
                <a:latin typeface="Calibri"/>
                <a:ea typeface="DejaVu Sans"/>
              </a:rPr>
              <a:t>71 обучающийся с ОВЗ, 1 специальный класс; МАОУ СШ № 17 – базовая площадка КК ИПК и ПП РО по сопровождению обучающихся с ОВЗ»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Рисунок 20" descr=""/>
          <p:cNvPicPr/>
          <p:nvPr/>
        </p:nvPicPr>
        <p:blipFill>
          <a:blip r:embed="rId1"/>
          <a:stretch/>
        </p:blipFill>
        <p:spPr>
          <a:xfrm>
            <a:off x="5786640" y="-111600"/>
            <a:ext cx="5953680" cy="1549440"/>
          </a:xfrm>
          <a:prstGeom prst="rect">
            <a:avLst/>
          </a:prstGeom>
          <a:ln w="0">
            <a:noFill/>
          </a:ln>
        </p:spPr>
      </p:pic>
      <p:pic>
        <p:nvPicPr>
          <p:cNvPr id="98" name="Объект 17" descr=""/>
          <p:cNvPicPr/>
          <p:nvPr/>
        </p:nvPicPr>
        <p:blipFill>
          <a:blip r:embed="rId2"/>
          <a:stretch/>
        </p:blipFill>
        <p:spPr>
          <a:xfrm>
            <a:off x="-3397680" y="-1240560"/>
            <a:ext cx="7956360" cy="7956360"/>
          </a:xfrm>
          <a:prstGeom prst="rect">
            <a:avLst/>
          </a:prstGeom>
          <a:ln w="0">
            <a:noFill/>
          </a:ln>
        </p:spPr>
      </p:pic>
      <p:pic>
        <p:nvPicPr>
          <p:cNvPr id="99" name="Рисунок 21" descr=""/>
          <p:cNvPicPr/>
          <p:nvPr/>
        </p:nvPicPr>
        <p:blipFill>
          <a:blip r:embed="rId3"/>
          <a:stretch/>
        </p:blipFill>
        <p:spPr>
          <a:xfrm>
            <a:off x="10053360" y="-362880"/>
            <a:ext cx="1983960" cy="1983960"/>
          </a:xfrm>
          <a:prstGeom prst="rect">
            <a:avLst/>
          </a:prstGeom>
          <a:ln w="0">
            <a:noFill/>
          </a:ln>
        </p:spPr>
      </p:pic>
      <p:pic>
        <p:nvPicPr>
          <p:cNvPr id="100" name="Рисунок 14" descr=""/>
          <p:cNvPicPr/>
          <p:nvPr/>
        </p:nvPicPr>
        <p:blipFill>
          <a:blip r:embed="rId4"/>
          <a:stretch/>
        </p:blipFill>
        <p:spPr>
          <a:xfrm>
            <a:off x="1394280" y="2631240"/>
            <a:ext cx="3342240" cy="1708560"/>
          </a:xfrm>
          <a:prstGeom prst="rect">
            <a:avLst/>
          </a:prstGeom>
          <a:ln w="0">
            <a:noFill/>
          </a:ln>
        </p:spPr>
      </p:pic>
      <p:pic>
        <p:nvPicPr>
          <p:cNvPr id="101" name="Рисунок 23" descr=""/>
          <p:cNvPicPr/>
          <p:nvPr/>
        </p:nvPicPr>
        <p:blipFill>
          <a:blip r:embed="rId5"/>
          <a:stretch/>
        </p:blipFill>
        <p:spPr>
          <a:xfrm>
            <a:off x="4836600" y="2648520"/>
            <a:ext cx="1281240" cy="1708560"/>
          </a:xfrm>
          <a:prstGeom prst="rect">
            <a:avLst/>
          </a:prstGeom>
          <a:ln w="0">
            <a:noFill/>
          </a:ln>
        </p:spPr>
      </p:pic>
      <p:pic>
        <p:nvPicPr>
          <p:cNvPr id="102" name="Рисунок 25" descr=""/>
          <p:cNvPicPr/>
          <p:nvPr/>
        </p:nvPicPr>
        <p:blipFill>
          <a:blip r:embed="rId6"/>
          <a:stretch/>
        </p:blipFill>
        <p:spPr>
          <a:xfrm rot="5400000">
            <a:off x="-157680" y="2844720"/>
            <a:ext cx="1708560" cy="1281240"/>
          </a:xfrm>
          <a:prstGeom prst="rect">
            <a:avLst/>
          </a:prstGeom>
          <a:ln w="0">
            <a:noFill/>
          </a:ln>
        </p:spPr>
      </p:pic>
      <p:pic>
        <p:nvPicPr>
          <p:cNvPr id="103" name="Рисунок 22" descr="">
            <a:hlinkClick r:id="rId7" action="ppaction://hlinksldjump"/>
          </p:cNvPr>
          <p:cNvPicPr/>
          <p:nvPr/>
        </p:nvPicPr>
        <p:blipFill>
          <a:blip r:embed="rId8"/>
          <a:stretch/>
        </p:blipFill>
        <p:spPr>
          <a:xfrm>
            <a:off x="9445320" y="6118920"/>
            <a:ext cx="790560" cy="790560"/>
          </a:xfrm>
          <a:prstGeom prst="rect">
            <a:avLst/>
          </a:prstGeom>
          <a:ln w="0">
            <a:noFill/>
          </a:ln>
        </p:spPr>
      </p:pic>
      <p:sp>
        <p:nvSpPr>
          <p:cNvPr id="104" name="Прямоугольник: скругленные углы 19"/>
          <p:cNvSpPr/>
          <p:nvPr/>
        </p:nvSpPr>
        <p:spPr>
          <a:xfrm>
            <a:off x="-25560" y="40320"/>
            <a:ext cx="6130800" cy="2512440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ru-RU" sz="2000" spc="-7" strike="noStrike">
                <a:solidFill>
                  <a:schemeClr val="accent1">
                    <a:lumMod val="50000"/>
                  </a:schemeClr>
                </a:solidFill>
                <a:latin typeface="Calibri"/>
                <a:ea typeface="DejaVu Sans"/>
              </a:rPr>
              <a:t>РЕАЛИЗАЦИЯ</a:t>
            </a:r>
            <a:r>
              <a:rPr b="1" lang="ru-RU" sz="2000" spc="7" strike="noStrike">
                <a:solidFill>
                  <a:schemeClr val="accent1">
                    <a:lumMod val="50000"/>
                  </a:schemeClr>
                </a:solidFill>
                <a:latin typeface="Calibri"/>
                <a:ea typeface="DejaVu Sans"/>
              </a:rPr>
              <a:t> </a:t>
            </a:r>
            <a:r>
              <a:rPr b="1" lang="ru-RU" sz="2000" spc="-15" strike="noStrike">
                <a:solidFill>
                  <a:schemeClr val="accent1">
                    <a:lumMod val="50000"/>
                  </a:schemeClr>
                </a:solidFill>
                <a:latin typeface="Calibri"/>
                <a:ea typeface="DejaVu Sans"/>
              </a:rPr>
              <a:t>УЧЕБНО-ИССЛЕДОВАТЕЛЬСКОЙ</a:t>
            </a:r>
            <a:r>
              <a:rPr b="1" lang="ru-RU" sz="2000" spc="-21" strike="noStrike">
                <a:solidFill>
                  <a:schemeClr val="accent1">
                    <a:lumMod val="50000"/>
                  </a:schemeClr>
                </a:solidFill>
                <a:latin typeface="Calibri"/>
                <a:ea typeface="DejaVu Sans"/>
              </a:rPr>
              <a:t> </a:t>
            </a:r>
            <a:r>
              <a:rPr b="1" lang="ru-RU" sz="2000" spc="-1" strike="noStrike">
                <a:solidFill>
                  <a:schemeClr val="accent1">
                    <a:lumMod val="50000"/>
                  </a:schemeClr>
                </a:solidFill>
                <a:latin typeface="Calibri"/>
                <a:ea typeface="DejaVu Sans"/>
              </a:rPr>
              <a:t>И</a:t>
            </a:r>
            <a:r>
              <a:rPr b="1" lang="ru-RU" sz="2000" spc="7" strike="noStrike">
                <a:solidFill>
                  <a:schemeClr val="accent1">
                    <a:lumMod val="50000"/>
                  </a:schemeClr>
                </a:solidFill>
                <a:latin typeface="Calibri"/>
                <a:ea typeface="DejaVu Sans"/>
              </a:rPr>
              <a:t> </a:t>
            </a:r>
            <a:r>
              <a:rPr b="1" lang="ru-RU" sz="2000" spc="-7" strike="noStrike">
                <a:solidFill>
                  <a:schemeClr val="accent1">
                    <a:lumMod val="50000"/>
                  </a:schemeClr>
                </a:solidFill>
                <a:latin typeface="Calibri"/>
                <a:ea typeface="DejaVu Sans"/>
              </a:rPr>
              <a:t>ПРОЕКТНОЙ </a:t>
            </a:r>
            <a:r>
              <a:rPr b="1" lang="ru-RU" sz="2000" spc="-301" strike="noStrike">
                <a:solidFill>
                  <a:schemeClr val="accent1">
                    <a:lumMod val="50000"/>
                  </a:schemeClr>
                </a:solidFill>
                <a:latin typeface="Calibri"/>
                <a:ea typeface="DejaVu Sans"/>
              </a:rPr>
              <a:t> </a:t>
            </a:r>
            <a:r>
              <a:rPr b="1" lang="ru-RU" sz="2000" spc="-7" strike="noStrike">
                <a:solidFill>
                  <a:schemeClr val="accent1">
                    <a:lumMod val="50000"/>
                  </a:schemeClr>
                </a:solidFill>
                <a:latin typeface="Calibri"/>
                <a:ea typeface="DejaVu Sans"/>
              </a:rPr>
              <a:t>ДЕЯТЕЛЬНОСТИ: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1f4e79"/>
              </a:buClr>
              <a:buFont typeface="Arial"/>
              <a:buChar char="•"/>
            </a:pPr>
            <a:r>
              <a:rPr b="1" lang="ru-RU" sz="2000" spc="-7" strike="noStrike">
                <a:solidFill>
                  <a:schemeClr val="accent1">
                    <a:lumMod val="50000"/>
                  </a:schemeClr>
                </a:solidFill>
                <a:latin typeface="Calibri"/>
                <a:ea typeface="DejaVu Sans"/>
              </a:rPr>
              <a:t>2020 – 2023 – победители и призёры НПК «Проба будущего», «Научно-технический потенциал Сибири», межрегионального открытого конкурса исследовательских работ и проектов им. П.А. Мантейфеля (25 победителей и призёров)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Прямоугольник: скругленные углы 24"/>
          <p:cNvSpPr/>
          <p:nvPr/>
        </p:nvSpPr>
        <p:spPr>
          <a:xfrm>
            <a:off x="142200" y="4445640"/>
            <a:ext cx="7308720" cy="2200680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marL="343080" indent="-343080">
              <a:lnSpc>
                <a:spcPct val="100000"/>
              </a:lnSpc>
              <a:buClr>
                <a:srgbClr val="1f4e79"/>
              </a:buClr>
              <a:buFont typeface="Arial"/>
              <a:buChar char="•"/>
            </a:pPr>
            <a:r>
              <a:rPr b="1" lang="ru-RU" sz="2000" spc="-7" strike="noStrike">
                <a:solidFill>
                  <a:schemeClr val="accent1">
                    <a:lumMod val="50000"/>
                  </a:schemeClr>
                </a:solidFill>
                <a:latin typeface="Calibri"/>
                <a:ea typeface="DejaVu Sans"/>
              </a:rPr>
              <a:t>Реализация школьной годовой циклограммы исследовательской и проектной деятельности;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1f4e79"/>
              </a:buClr>
              <a:buFont typeface="Arial"/>
              <a:buChar char="•"/>
            </a:pPr>
            <a:r>
              <a:rPr b="1" lang="ru-RU" sz="2000" spc="-7" strike="noStrike">
                <a:solidFill>
                  <a:schemeClr val="accent1">
                    <a:lumMod val="50000"/>
                  </a:schemeClr>
                </a:solidFill>
                <a:latin typeface="Calibri"/>
                <a:ea typeface="DejaVu Sans"/>
              </a:rPr>
              <a:t>«Биржа» проектов;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1f4e79"/>
              </a:buClr>
              <a:buFont typeface="Arial"/>
              <a:buChar char="•"/>
            </a:pPr>
            <a:r>
              <a:rPr b="1" lang="ru-RU" sz="2000" spc="-7" strike="noStrike">
                <a:solidFill>
                  <a:schemeClr val="accent1">
                    <a:lumMod val="50000"/>
                  </a:schemeClr>
                </a:solidFill>
                <a:latin typeface="Calibri"/>
                <a:ea typeface="DejaVu Sans"/>
              </a:rPr>
              <a:t>Ежегодное участие учащихся 5-6 классов в интенсивной школе «Олимп» - пробы в гуманитарном и естественно-научном направлениях;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6" name="Рисунок 2" descr=""/>
          <p:cNvPicPr/>
          <p:nvPr/>
        </p:nvPicPr>
        <p:blipFill>
          <a:blip r:embed="rId9"/>
          <a:stretch/>
        </p:blipFill>
        <p:spPr>
          <a:xfrm>
            <a:off x="6226920" y="226800"/>
            <a:ext cx="874800" cy="874800"/>
          </a:xfrm>
          <a:prstGeom prst="rect">
            <a:avLst/>
          </a:prstGeom>
          <a:ln w="0">
            <a:noFill/>
          </a:ln>
        </p:spPr>
      </p:pic>
      <p:sp>
        <p:nvSpPr>
          <p:cNvPr id="107" name="Прямоугольник: скругленные углы 3"/>
          <p:cNvSpPr/>
          <p:nvPr/>
        </p:nvSpPr>
        <p:spPr>
          <a:xfrm>
            <a:off x="6131520" y="1482840"/>
            <a:ext cx="5948640" cy="2789280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1f4e79"/>
              </a:buClr>
              <a:buFont typeface="Arial"/>
              <a:buChar char="•"/>
            </a:pPr>
            <a:r>
              <a:rPr b="1" lang="ru-RU" sz="2000" spc="-7" strike="noStrike">
                <a:solidFill>
                  <a:schemeClr val="accent1">
                    <a:lumMod val="50000"/>
                  </a:schemeClr>
                </a:solidFill>
                <a:latin typeface="Calibri"/>
                <a:ea typeface="DejaVu Sans"/>
              </a:rPr>
              <a:t>Курс «Индивидуальный проект» (10-11 классы);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1f4e79"/>
              </a:buClr>
              <a:buFont typeface="Arial"/>
              <a:buChar char="•"/>
            </a:pPr>
            <a:r>
              <a:rPr b="1" lang="ru-RU" sz="2000" spc="-7" strike="noStrike">
                <a:solidFill>
                  <a:schemeClr val="accent1">
                    <a:lumMod val="50000"/>
                  </a:schemeClr>
                </a:solidFill>
                <a:latin typeface="Calibri"/>
                <a:ea typeface="DejaVu Sans"/>
              </a:rPr>
              <a:t>Ежегодная защита групповых проектов учащихся 1-8 классов;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1f4e79"/>
              </a:buClr>
              <a:buFont typeface="Arial"/>
              <a:buChar char="•"/>
            </a:pPr>
            <a:r>
              <a:rPr b="1" lang="ru-RU" sz="2000" spc="-7" strike="noStrike">
                <a:solidFill>
                  <a:schemeClr val="accent1">
                    <a:lumMod val="50000"/>
                  </a:schemeClr>
                </a:solidFill>
                <a:latin typeface="Calibri"/>
                <a:ea typeface="DejaVu Sans"/>
              </a:rPr>
              <a:t>Ежегодная защита и экспертиза индивидуальных проектов учащихся 9-11-х классов;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1f4e79"/>
              </a:buClr>
              <a:buFont typeface="Arial"/>
              <a:buChar char="•"/>
            </a:pPr>
            <a:r>
              <a:rPr b="1" lang="ru-RU" sz="2000" spc="-7" strike="noStrike">
                <a:solidFill>
                  <a:schemeClr val="accent1">
                    <a:lumMod val="50000"/>
                  </a:schemeClr>
                </a:solidFill>
                <a:latin typeface="Calibri"/>
                <a:ea typeface="DejaVu Sans"/>
              </a:rPr>
              <a:t>Участие в сетевой школе «Лидер+» на базе МАОУ «Лицей № 9» 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8" name="Рисунок 6" descr=""/>
          <p:cNvPicPr/>
          <p:nvPr/>
        </p:nvPicPr>
        <p:blipFill>
          <a:blip r:embed="rId10"/>
          <a:stretch/>
        </p:blipFill>
        <p:spPr>
          <a:xfrm>
            <a:off x="7500600" y="4380480"/>
            <a:ext cx="2263320" cy="1697400"/>
          </a:xfrm>
          <a:prstGeom prst="rect">
            <a:avLst/>
          </a:prstGeom>
          <a:ln w="0">
            <a:noFill/>
          </a:ln>
        </p:spPr>
      </p:pic>
      <p:pic>
        <p:nvPicPr>
          <p:cNvPr id="109" name="Рисунок 8" descr=""/>
          <p:cNvPicPr/>
          <p:nvPr/>
        </p:nvPicPr>
        <p:blipFill>
          <a:blip r:embed="rId11"/>
          <a:stretch/>
        </p:blipFill>
        <p:spPr>
          <a:xfrm>
            <a:off x="9776160" y="4380480"/>
            <a:ext cx="2272680" cy="16974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Рисунок 20" descr=""/>
          <p:cNvPicPr/>
          <p:nvPr/>
        </p:nvPicPr>
        <p:blipFill>
          <a:blip r:embed="rId1"/>
          <a:stretch/>
        </p:blipFill>
        <p:spPr>
          <a:xfrm>
            <a:off x="5786640" y="-111600"/>
            <a:ext cx="5953680" cy="1549440"/>
          </a:xfrm>
          <a:prstGeom prst="rect">
            <a:avLst/>
          </a:prstGeom>
          <a:ln w="0">
            <a:noFill/>
          </a:ln>
        </p:spPr>
      </p:pic>
      <p:pic>
        <p:nvPicPr>
          <p:cNvPr id="111" name="Объект 17" descr=""/>
          <p:cNvPicPr/>
          <p:nvPr/>
        </p:nvPicPr>
        <p:blipFill>
          <a:blip r:embed="rId2"/>
          <a:stretch/>
        </p:blipFill>
        <p:spPr>
          <a:xfrm>
            <a:off x="-2899800" y="-1164240"/>
            <a:ext cx="7956360" cy="7956360"/>
          </a:xfrm>
          <a:prstGeom prst="rect">
            <a:avLst/>
          </a:prstGeom>
          <a:ln w="0">
            <a:noFill/>
          </a:ln>
        </p:spPr>
      </p:pic>
      <p:pic>
        <p:nvPicPr>
          <p:cNvPr id="112" name="Рисунок 21" descr=""/>
          <p:cNvPicPr/>
          <p:nvPr/>
        </p:nvPicPr>
        <p:blipFill>
          <a:blip r:embed="rId3"/>
          <a:stretch/>
        </p:blipFill>
        <p:spPr>
          <a:xfrm>
            <a:off x="10053360" y="-362880"/>
            <a:ext cx="1983960" cy="1983960"/>
          </a:xfrm>
          <a:prstGeom prst="rect">
            <a:avLst/>
          </a:prstGeom>
          <a:ln w="0">
            <a:noFill/>
          </a:ln>
        </p:spPr>
      </p:pic>
      <p:pic>
        <p:nvPicPr>
          <p:cNvPr id="113" name="Рисунок 22" descr="">
            <a:hlinkClick r:id="rId4" action="ppaction://hlinksldjump"/>
          </p:cNvPr>
          <p:cNvPicPr/>
          <p:nvPr/>
        </p:nvPicPr>
        <p:blipFill>
          <a:blip r:embed="rId5"/>
          <a:stretch/>
        </p:blipFill>
        <p:spPr>
          <a:xfrm>
            <a:off x="576360" y="6066720"/>
            <a:ext cx="790560" cy="790560"/>
          </a:xfrm>
          <a:prstGeom prst="rect">
            <a:avLst/>
          </a:prstGeom>
          <a:ln w="0">
            <a:noFill/>
          </a:ln>
        </p:spPr>
      </p:pic>
      <p:sp>
        <p:nvSpPr>
          <p:cNvPr id="114" name="Прямоугольник: скругленные углы 1"/>
          <p:cNvSpPr/>
          <p:nvPr/>
        </p:nvSpPr>
        <p:spPr>
          <a:xfrm>
            <a:off x="149040" y="13320"/>
            <a:ext cx="6077160" cy="1200600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2000" spc="-7" strike="noStrike">
                <a:solidFill>
                  <a:schemeClr val="accent1">
                    <a:lumMod val="50000"/>
                  </a:schemeClr>
                </a:solidFill>
                <a:latin typeface="Calibri"/>
                <a:ea typeface="DejaVu Sans"/>
              </a:rPr>
              <a:t>Участие в региональном проекте «Управление инновациями: внедрение технологии смешанного обучения в ОО» - 20 педагогов, 2023-2025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15" name="Рисунок 2" descr=""/>
          <p:cNvPicPr/>
          <p:nvPr/>
        </p:nvPicPr>
        <p:blipFill>
          <a:blip r:embed="rId6"/>
          <a:stretch/>
        </p:blipFill>
        <p:spPr>
          <a:xfrm>
            <a:off x="6305400" y="211320"/>
            <a:ext cx="874800" cy="874800"/>
          </a:xfrm>
          <a:prstGeom prst="rect">
            <a:avLst/>
          </a:prstGeom>
          <a:ln w="0">
            <a:noFill/>
          </a:ln>
        </p:spPr>
      </p:pic>
      <p:sp>
        <p:nvSpPr>
          <p:cNvPr id="116" name="Прямоугольник: скругленные углы 3"/>
          <p:cNvSpPr/>
          <p:nvPr/>
        </p:nvSpPr>
        <p:spPr>
          <a:xfrm>
            <a:off x="149040" y="1255320"/>
            <a:ext cx="6077160" cy="2496960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marL="343080" indent="-343080">
              <a:lnSpc>
                <a:spcPct val="100000"/>
              </a:lnSpc>
              <a:buClr>
                <a:srgbClr val="1f4e79"/>
              </a:buClr>
              <a:buFont typeface="Arial"/>
              <a:buChar char="•"/>
            </a:pPr>
            <a:r>
              <a:rPr b="1" lang="ru-RU" sz="2000" spc="-7" strike="noStrike">
                <a:solidFill>
                  <a:schemeClr val="accent1">
                    <a:lumMod val="50000"/>
                  </a:schemeClr>
                </a:solidFill>
                <a:latin typeface="Calibri"/>
                <a:ea typeface="DejaVu Sans"/>
              </a:rPr>
              <a:t>Обучение административной команды;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1f4e79"/>
              </a:buClr>
              <a:buFont typeface="Arial"/>
              <a:buChar char="•"/>
            </a:pPr>
            <a:r>
              <a:rPr b="1" lang="ru-RU" sz="2000" spc="-7" strike="noStrike">
                <a:solidFill>
                  <a:schemeClr val="accent1">
                    <a:lumMod val="50000"/>
                  </a:schemeClr>
                </a:solidFill>
                <a:latin typeface="Calibri"/>
                <a:ea typeface="DejaVu Sans"/>
              </a:rPr>
              <a:t>Проектировочные семинары: </a:t>
            </a:r>
            <a:r>
              <a:rPr b="0" lang="ru-RU" sz="2000" spc="-7" strike="noStrike">
                <a:solidFill>
                  <a:schemeClr val="accent1">
                    <a:lumMod val="50000"/>
                  </a:schemeClr>
                </a:solidFill>
                <a:latin typeface="Calibri"/>
                <a:ea typeface="DejaVu Sans"/>
              </a:rPr>
              <a:t>общее видение процесса и результатов внедрения технологии смешанного обучения;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1f4e79"/>
              </a:buClr>
              <a:buFont typeface="Arial"/>
              <a:buChar char="•"/>
            </a:pPr>
            <a:r>
              <a:rPr b="1" lang="ru-RU" sz="2000" spc="-7" strike="noStrike">
                <a:solidFill>
                  <a:schemeClr val="accent1">
                    <a:lumMod val="50000"/>
                  </a:schemeClr>
                </a:solidFill>
                <a:latin typeface="Calibri"/>
                <a:ea typeface="DejaVu Sans"/>
              </a:rPr>
              <a:t>Обучение педагогов в режиме частичной стажировки в школах – базовых площадках «Смешанное обучение – от теории к практике» </a:t>
            </a:r>
            <a:r>
              <a:rPr b="0" lang="ru-RU" sz="2000" spc="-7" strike="noStrike">
                <a:solidFill>
                  <a:schemeClr val="accent1">
                    <a:lumMod val="50000"/>
                  </a:schemeClr>
                </a:solidFill>
                <a:latin typeface="Calibri"/>
                <a:ea typeface="DejaVu Sans"/>
              </a:rPr>
              <a:t>(г. Назарово, г. Ужур)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17" name="Picture 2" descr=""/>
          <p:cNvPicPr/>
          <p:nvPr/>
        </p:nvPicPr>
        <p:blipFill>
          <a:blip r:embed="rId7"/>
          <a:stretch/>
        </p:blipFill>
        <p:spPr>
          <a:xfrm>
            <a:off x="9220680" y="1214640"/>
            <a:ext cx="2747160" cy="1535760"/>
          </a:xfrm>
          <a:prstGeom prst="rect">
            <a:avLst/>
          </a:prstGeom>
          <a:ln w="0">
            <a:noFill/>
          </a:ln>
        </p:spPr>
      </p:pic>
      <p:pic>
        <p:nvPicPr>
          <p:cNvPr id="118" name="Рисунок 5" descr=""/>
          <p:cNvPicPr/>
          <p:nvPr/>
        </p:nvPicPr>
        <p:blipFill>
          <a:blip r:embed="rId8"/>
          <a:stretch/>
        </p:blipFill>
        <p:spPr>
          <a:xfrm rot="5400000">
            <a:off x="-302760" y="4055400"/>
            <a:ext cx="2251440" cy="1688400"/>
          </a:xfrm>
          <a:prstGeom prst="rect">
            <a:avLst/>
          </a:prstGeom>
          <a:ln w="0">
            <a:noFill/>
          </a:ln>
        </p:spPr>
      </p:pic>
      <p:pic>
        <p:nvPicPr>
          <p:cNvPr id="119" name="Рисунок 7" descr=""/>
          <p:cNvPicPr/>
          <p:nvPr/>
        </p:nvPicPr>
        <p:blipFill>
          <a:blip r:embed="rId9"/>
          <a:stretch/>
        </p:blipFill>
        <p:spPr>
          <a:xfrm>
            <a:off x="6305400" y="1214640"/>
            <a:ext cx="2687040" cy="2526840"/>
          </a:xfrm>
          <a:prstGeom prst="rect">
            <a:avLst/>
          </a:prstGeom>
          <a:ln w="0">
            <a:noFill/>
          </a:ln>
        </p:spPr>
      </p:pic>
      <p:pic>
        <p:nvPicPr>
          <p:cNvPr id="120" name="Picture 4" descr=""/>
          <p:cNvPicPr/>
          <p:nvPr/>
        </p:nvPicPr>
        <p:blipFill>
          <a:blip r:embed="rId10"/>
          <a:stretch/>
        </p:blipFill>
        <p:spPr>
          <a:xfrm>
            <a:off x="9220680" y="2833560"/>
            <a:ext cx="2755080" cy="1816560"/>
          </a:xfrm>
          <a:prstGeom prst="rect">
            <a:avLst/>
          </a:prstGeom>
          <a:ln w="0">
            <a:noFill/>
          </a:ln>
        </p:spPr>
      </p:pic>
      <p:sp>
        <p:nvSpPr>
          <p:cNvPr id="121" name="Прямоугольник: скругленные углы 8"/>
          <p:cNvSpPr/>
          <p:nvPr/>
        </p:nvSpPr>
        <p:spPr>
          <a:xfrm>
            <a:off x="1667160" y="3773880"/>
            <a:ext cx="7553160" cy="3018960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marL="343080" indent="-343080">
              <a:lnSpc>
                <a:spcPct val="100000"/>
              </a:lnSpc>
              <a:buClr>
                <a:srgbClr val="1f4e79"/>
              </a:buClr>
              <a:buFont typeface="Arial"/>
              <a:buChar char="•"/>
            </a:pPr>
            <a:r>
              <a:rPr b="1" lang="ru-RU" sz="1950" spc="-7" strike="noStrike">
                <a:solidFill>
                  <a:schemeClr val="accent1">
                    <a:lumMod val="50000"/>
                  </a:schemeClr>
                </a:solidFill>
                <a:latin typeface="Calibri"/>
                <a:ea typeface="DejaVu Sans"/>
              </a:rPr>
              <a:t>Пробы уроков в моделях «Ротация станций», «Перевёрнутый класс», взаимопосещение и анализ уроков (ежемесячно), наставничество;</a:t>
            </a:r>
            <a:endParaRPr b="0" lang="ru-RU" sz="195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1f4e79"/>
              </a:buClr>
              <a:buFont typeface="Arial"/>
              <a:buChar char="•"/>
            </a:pPr>
            <a:r>
              <a:rPr b="1" lang="ru-RU" sz="1950" spc="-7" strike="noStrike">
                <a:solidFill>
                  <a:schemeClr val="accent1">
                    <a:lumMod val="50000"/>
                  </a:schemeClr>
                </a:solidFill>
                <a:latin typeface="Calibri"/>
                <a:ea typeface="DejaVu Sans"/>
              </a:rPr>
              <a:t>Методическое сопровождение педагогов в ходе реализации дорожной карты по внедрению смешанного обучения;</a:t>
            </a:r>
            <a:endParaRPr b="0" lang="ru-RU" sz="195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1f4e79"/>
              </a:buClr>
              <a:buFont typeface="Arial"/>
              <a:buChar char="•"/>
            </a:pPr>
            <a:r>
              <a:rPr b="1" lang="ru-RU" sz="1950" spc="-7" strike="noStrike">
                <a:solidFill>
                  <a:schemeClr val="accent1">
                    <a:lumMod val="50000"/>
                  </a:schemeClr>
                </a:solidFill>
                <a:latin typeface="Calibri"/>
                <a:ea typeface="DejaVu Sans"/>
              </a:rPr>
              <a:t>Регулярное использование ЦОК Библиотеки Минпросвещения (ФГИС «Моя Школа»), Якласс. Учи.ру;</a:t>
            </a:r>
            <a:endParaRPr b="0" lang="ru-RU" sz="195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1f4e79"/>
              </a:buClr>
              <a:buFont typeface="Arial"/>
              <a:buChar char="•"/>
            </a:pPr>
            <a:r>
              <a:rPr b="1" lang="ru-RU" sz="1950" spc="-7" strike="noStrike">
                <a:solidFill>
                  <a:schemeClr val="accent1">
                    <a:lumMod val="50000"/>
                  </a:schemeClr>
                </a:solidFill>
                <a:latin typeface="Calibri"/>
                <a:ea typeface="DejaVu Sans"/>
              </a:rPr>
              <a:t>Сотрудничество с КИПК и ПП РО – методическое сопровождение, экспертиза уроков;</a:t>
            </a:r>
            <a:endParaRPr b="0" lang="ru-RU" sz="195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1f4e79"/>
              </a:buClr>
              <a:buFont typeface="Arial"/>
              <a:buChar char="•"/>
            </a:pPr>
            <a:r>
              <a:rPr b="1" lang="ru-RU" sz="1950" spc="-7" strike="noStrike">
                <a:solidFill>
                  <a:schemeClr val="accent1">
                    <a:lumMod val="50000"/>
                  </a:schemeClr>
                </a:solidFill>
                <a:latin typeface="Calibri"/>
                <a:ea typeface="DejaVu Sans"/>
              </a:rPr>
              <a:t>Материально-техническое оснащение – 2 мобильных класса</a:t>
            </a:r>
            <a:endParaRPr b="0" lang="ru-RU" sz="195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22" name="Picture 6" descr=""/>
          <p:cNvPicPr/>
          <p:nvPr/>
        </p:nvPicPr>
        <p:blipFill>
          <a:blip r:embed="rId11"/>
          <a:stretch/>
        </p:blipFill>
        <p:spPr>
          <a:xfrm>
            <a:off x="9310320" y="5013360"/>
            <a:ext cx="2727000" cy="15577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Рисунок 20" descr=""/>
          <p:cNvPicPr/>
          <p:nvPr/>
        </p:nvPicPr>
        <p:blipFill>
          <a:blip r:embed="rId1"/>
          <a:stretch/>
        </p:blipFill>
        <p:spPr>
          <a:xfrm>
            <a:off x="5963400" y="334080"/>
            <a:ext cx="5045040" cy="1339920"/>
          </a:xfrm>
          <a:prstGeom prst="rect">
            <a:avLst/>
          </a:prstGeom>
          <a:ln w="0">
            <a:noFill/>
          </a:ln>
        </p:spPr>
      </p:pic>
      <p:pic>
        <p:nvPicPr>
          <p:cNvPr id="124" name="Рисунок 22" descr="">
            <a:hlinkClick r:id="rId2" action="ppaction://hlinksldjump"/>
          </p:cNvPr>
          <p:cNvPicPr/>
          <p:nvPr/>
        </p:nvPicPr>
        <p:blipFill>
          <a:blip r:embed="rId3"/>
          <a:stretch/>
        </p:blipFill>
        <p:spPr>
          <a:xfrm>
            <a:off x="10948680" y="6132600"/>
            <a:ext cx="724680" cy="724680"/>
          </a:xfrm>
          <a:prstGeom prst="rect">
            <a:avLst/>
          </a:prstGeom>
          <a:ln w="0">
            <a:noFill/>
          </a:ln>
        </p:spPr>
      </p:pic>
      <p:pic>
        <p:nvPicPr>
          <p:cNvPr id="125" name="Рисунок 1" descr=""/>
          <p:cNvPicPr/>
          <p:nvPr/>
        </p:nvPicPr>
        <p:blipFill>
          <a:blip r:embed="rId4"/>
          <a:stretch/>
        </p:blipFill>
        <p:spPr>
          <a:xfrm>
            <a:off x="9984240" y="-163800"/>
            <a:ext cx="2153160" cy="2008440"/>
          </a:xfrm>
          <a:prstGeom prst="rect">
            <a:avLst/>
          </a:prstGeom>
          <a:ln w="0">
            <a:noFill/>
          </a:ln>
        </p:spPr>
      </p:pic>
      <p:pic>
        <p:nvPicPr>
          <p:cNvPr id="126" name="Объект 17" descr=""/>
          <p:cNvPicPr/>
          <p:nvPr/>
        </p:nvPicPr>
        <p:blipFill>
          <a:blip r:embed="rId5"/>
          <a:stretch/>
        </p:blipFill>
        <p:spPr>
          <a:xfrm>
            <a:off x="-3756240" y="-1099080"/>
            <a:ext cx="7956360" cy="7956360"/>
          </a:xfrm>
          <a:prstGeom prst="rect">
            <a:avLst/>
          </a:prstGeom>
          <a:ln w="0">
            <a:noFill/>
          </a:ln>
        </p:spPr>
      </p:pic>
      <p:sp>
        <p:nvSpPr>
          <p:cNvPr id="127" name="PlaceHolder 1"/>
          <p:cNvSpPr>
            <a:spLocks noGrp="1"/>
          </p:cNvSpPr>
          <p:nvPr>
            <p:ph/>
          </p:nvPr>
        </p:nvSpPr>
        <p:spPr>
          <a:xfrm>
            <a:off x="1041120" y="132840"/>
            <a:ext cx="4426200" cy="12668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600">
            <a:solidFill>
              <a:srgbClr val="43729d"/>
            </a:solidFill>
            <a:miter/>
          </a:ln>
        </p:spPr>
        <p:txBody>
          <a:bodyPr lIns="90000" rIns="90000" tIns="45000" bIns="45000" anchor="ctr">
            <a:noAutofit/>
          </a:bodyPr>
          <a:p>
            <a:pPr indent="0"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ru-RU" sz="2000" spc="-1" strike="noStrike">
                <a:solidFill>
                  <a:schemeClr val="accent1">
                    <a:lumMod val="50000"/>
                  </a:schemeClr>
                </a:solidFill>
                <a:latin typeface="Calibri"/>
              </a:rPr>
              <a:t>ПРОСВЕТИТЕЛЬСКАЯ ДЕЯТЕЛЬНОСТЬ ПО ЗОЖ, ПРОФИЛАКТИКА ТАБАКОКУРЕНИЯ, НАРКОМАНИИ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" name="Прямоугольник: скругленные углы 4"/>
          <p:cNvSpPr/>
          <p:nvPr/>
        </p:nvSpPr>
        <p:spPr>
          <a:xfrm>
            <a:off x="166320" y="1603440"/>
            <a:ext cx="6093000" cy="1522080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marL="343080" indent="-343080">
              <a:lnSpc>
                <a:spcPct val="100000"/>
              </a:lnSpc>
              <a:buClr>
                <a:srgbClr val="1f4e79"/>
              </a:buClr>
              <a:buFont typeface="Arial"/>
              <a:buChar char="•"/>
            </a:pPr>
            <a:r>
              <a:rPr b="1" lang="ru-RU" sz="2000" spc="-1" strike="noStrike">
                <a:solidFill>
                  <a:schemeClr val="accent1">
                    <a:lumMod val="50000"/>
                  </a:schemeClr>
                </a:solidFill>
                <a:latin typeface="Calibri"/>
                <a:ea typeface="DejaVu Sans"/>
              </a:rPr>
              <a:t>Программа деятельности МАОУ СШ № 17 по сохранению и укреплению здоровья обучающихся;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1f4e79"/>
              </a:buClr>
              <a:buFont typeface="Arial"/>
              <a:buChar char="•"/>
            </a:pPr>
            <a:r>
              <a:rPr b="1" lang="ru-RU" sz="2000" spc="-1" strike="noStrike">
                <a:solidFill>
                  <a:schemeClr val="accent1">
                    <a:lumMod val="50000"/>
                  </a:schemeClr>
                </a:solidFill>
                <a:latin typeface="Calibri"/>
                <a:ea typeface="DejaVu Sans"/>
              </a:rPr>
              <a:t>План мероприятий по охране и укреплению здоровья обучающихся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9" name="Прямоугольник: скругленные углы 4"/>
          <p:cNvSpPr/>
          <p:nvPr/>
        </p:nvSpPr>
        <p:spPr>
          <a:xfrm>
            <a:off x="222120" y="3287160"/>
            <a:ext cx="5981040" cy="1462320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marL="343080" indent="-343080">
              <a:lnSpc>
                <a:spcPct val="100000"/>
              </a:lnSpc>
              <a:buClr>
                <a:srgbClr val="1f4e79"/>
              </a:buClr>
              <a:buFont typeface="Arial"/>
              <a:buChar char="•"/>
            </a:pPr>
            <a:r>
              <a:rPr b="1" lang="ru-RU" sz="2000" spc="-1" strike="noStrike">
                <a:solidFill>
                  <a:schemeClr val="accent1">
                    <a:lumMod val="50000"/>
                  </a:schemeClr>
                </a:solidFill>
                <a:latin typeface="Calibri"/>
                <a:ea typeface="DejaVu Sans"/>
              </a:rPr>
              <a:t>Профилактическая программа  «Мой выбор»: </a:t>
            </a:r>
            <a:r>
              <a:rPr b="0" lang="ru-RU" sz="2000" spc="-1" strike="noStrike">
                <a:solidFill>
                  <a:schemeClr val="accent1">
                    <a:lumMod val="50000"/>
                  </a:schemeClr>
                </a:solidFill>
                <a:latin typeface="Calibri"/>
                <a:ea typeface="DejaVu Sans"/>
              </a:rPr>
              <a:t>профилактика раннего употребления ПАВ;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1f4e79"/>
              </a:buClr>
              <a:buFont typeface="Arial"/>
              <a:buChar char="•"/>
            </a:pPr>
            <a:r>
              <a:rPr b="1" lang="ru-RU" sz="2000" spc="-1" strike="noStrike">
                <a:solidFill>
                  <a:schemeClr val="accent1">
                    <a:lumMod val="50000"/>
                  </a:schemeClr>
                </a:solidFill>
                <a:latin typeface="Calibri"/>
                <a:ea typeface="DejaVu Sans"/>
              </a:rPr>
              <a:t>Программа «Эмоциональный интеллект» для обучающихся 5,6 классов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" name="Прямоугольник: скругленные углы 4"/>
          <p:cNvSpPr/>
          <p:nvPr/>
        </p:nvSpPr>
        <p:spPr>
          <a:xfrm>
            <a:off x="277920" y="4953240"/>
            <a:ext cx="5981040" cy="1462320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marL="343080" indent="-343080">
              <a:lnSpc>
                <a:spcPct val="100000"/>
              </a:lnSpc>
              <a:buClr>
                <a:srgbClr val="1f4e79"/>
              </a:buClr>
              <a:buFont typeface="Arial"/>
              <a:buChar char="•"/>
            </a:pPr>
            <a:r>
              <a:rPr b="1" lang="ru-RU" sz="2000" spc="-1" strike="noStrike">
                <a:solidFill>
                  <a:schemeClr val="accent1">
                    <a:lumMod val="50000"/>
                  </a:schemeClr>
                </a:solidFill>
                <a:latin typeface="Calibri"/>
                <a:ea typeface="DejaVu Sans"/>
              </a:rPr>
              <a:t>Договор  на реализацию программ по ЗОЖ с ККНД № 1;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1f4e79"/>
              </a:buClr>
              <a:buFont typeface="Arial"/>
              <a:buChar char="•"/>
            </a:pPr>
            <a:r>
              <a:rPr b="1" lang="ru-RU" sz="2000" spc="-1" strike="noStrike">
                <a:solidFill>
                  <a:schemeClr val="accent1">
                    <a:lumMod val="50000"/>
                  </a:schemeClr>
                </a:solidFill>
                <a:latin typeface="Calibri"/>
                <a:ea typeface="DejaVu Sans"/>
              </a:rPr>
              <a:t>Сотрудничество с центром здоровья КГБУЗ КГДП № 2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" name="Прямоугольник: скругленные углы 4"/>
          <p:cNvSpPr/>
          <p:nvPr/>
        </p:nvSpPr>
        <p:spPr>
          <a:xfrm>
            <a:off x="6583680" y="3026520"/>
            <a:ext cx="5089680" cy="1462320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marL="343080" indent="-343080">
              <a:lnSpc>
                <a:spcPct val="100000"/>
              </a:lnSpc>
              <a:buClr>
                <a:srgbClr val="1f4e79"/>
              </a:buClr>
              <a:buFont typeface="Arial"/>
              <a:buChar char="•"/>
            </a:pPr>
            <a:r>
              <a:rPr b="1" lang="ru-RU" sz="2000" spc="-1" strike="noStrike">
                <a:solidFill>
                  <a:schemeClr val="accent1">
                    <a:lumMod val="50000"/>
                  </a:schemeClr>
                </a:solidFill>
                <a:latin typeface="Calibri"/>
                <a:ea typeface="DejaVu Sans"/>
              </a:rPr>
              <a:t>Включение вопросов здоровьесбережения в мероприятия Недели психологии;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1f4e79"/>
              </a:buClr>
              <a:buFont typeface="Arial"/>
              <a:buChar char="•"/>
            </a:pPr>
            <a:r>
              <a:rPr b="1" lang="ru-RU" sz="2000" spc="-1" strike="noStrike">
                <a:solidFill>
                  <a:schemeClr val="accent1">
                    <a:lumMod val="50000"/>
                  </a:schemeClr>
                </a:solidFill>
                <a:latin typeface="Calibri"/>
                <a:ea typeface="DejaVu Sans"/>
              </a:rPr>
              <a:t>Ежегодное участие обучающихся в городской акции «Антидопинг»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2" name="Прямоугольник: скругленные углы 4"/>
          <p:cNvSpPr/>
          <p:nvPr/>
        </p:nvSpPr>
        <p:spPr>
          <a:xfrm>
            <a:off x="6583680" y="4701960"/>
            <a:ext cx="5089680" cy="1462320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marL="343080" indent="-343080">
              <a:lnSpc>
                <a:spcPct val="100000"/>
              </a:lnSpc>
              <a:buClr>
                <a:srgbClr val="1f4e79"/>
              </a:buClr>
              <a:buFont typeface="Arial"/>
              <a:buChar char="•"/>
            </a:pPr>
            <a:r>
              <a:rPr b="1" lang="ru-RU" sz="2000" spc="-1" strike="noStrike">
                <a:solidFill>
                  <a:schemeClr val="accent1">
                    <a:lumMod val="50000"/>
                  </a:schemeClr>
                </a:solidFill>
                <a:latin typeface="Calibri"/>
                <a:ea typeface="DejaVu Sans"/>
              </a:rPr>
              <a:t>Участие в краевом проекте «Культура здоровья педагога Красноярского края»: </a:t>
            </a:r>
            <a:r>
              <a:rPr b="0" lang="ru-RU" sz="2000" spc="-1" strike="noStrike">
                <a:solidFill>
                  <a:schemeClr val="accent1">
                    <a:lumMod val="50000"/>
                  </a:schemeClr>
                </a:solidFill>
                <a:latin typeface="Calibri"/>
                <a:ea typeface="DejaVu Sans"/>
              </a:rPr>
              <a:t>Модель здоровьесберегающего уклада, победа в краевом конкурсе «Культура здоровья педагога»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3" name="Рисунок 17" descr=""/>
          <p:cNvPicPr/>
          <p:nvPr/>
        </p:nvPicPr>
        <p:blipFill>
          <a:blip r:embed="rId6"/>
          <a:stretch/>
        </p:blipFill>
        <p:spPr>
          <a:xfrm>
            <a:off x="6670440" y="1706400"/>
            <a:ext cx="1373400" cy="1029600"/>
          </a:xfrm>
          <a:prstGeom prst="rect">
            <a:avLst/>
          </a:prstGeom>
          <a:ln w="0">
            <a:noFill/>
          </a:ln>
        </p:spPr>
      </p:pic>
      <p:pic>
        <p:nvPicPr>
          <p:cNvPr id="134" name="Рисунок 18" descr=""/>
          <p:cNvPicPr/>
          <p:nvPr/>
        </p:nvPicPr>
        <p:blipFill>
          <a:blip r:embed="rId7"/>
          <a:stretch/>
        </p:blipFill>
        <p:spPr>
          <a:xfrm>
            <a:off x="8324640" y="1698120"/>
            <a:ext cx="1378440" cy="1038240"/>
          </a:xfrm>
          <a:prstGeom prst="rect">
            <a:avLst/>
          </a:prstGeom>
          <a:ln w="0">
            <a:noFill/>
          </a:ln>
        </p:spPr>
      </p:pic>
      <p:pic>
        <p:nvPicPr>
          <p:cNvPr id="135" name="Рисунок 19" descr=""/>
          <p:cNvPicPr/>
          <p:nvPr/>
        </p:nvPicPr>
        <p:blipFill>
          <a:blip r:embed="rId8"/>
          <a:stretch/>
        </p:blipFill>
        <p:spPr>
          <a:xfrm>
            <a:off x="9984240" y="1729080"/>
            <a:ext cx="1335600" cy="1001520"/>
          </a:xfrm>
          <a:prstGeom prst="rect">
            <a:avLst/>
          </a:prstGeom>
          <a:ln w="0">
            <a:noFill/>
          </a:ln>
        </p:spPr>
      </p:pic>
      <p:pic>
        <p:nvPicPr>
          <p:cNvPr id="136" name="Рисунок 2" descr=""/>
          <p:cNvPicPr/>
          <p:nvPr/>
        </p:nvPicPr>
        <p:blipFill>
          <a:blip r:embed="rId9"/>
          <a:stretch/>
        </p:blipFill>
        <p:spPr>
          <a:xfrm>
            <a:off x="5594760" y="372960"/>
            <a:ext cx="874800" cy="8748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Рисунок 20" descr=""/>
          <p:cNvPicPr/>
          <p:nvPr/>
        </p:nvPicPr>
        <p:blipFill>
          <a:blip r:embed="rId1"/>
          <a:stretch/>
        </p:blipFill>
        <p:spPr>
          <a:xfrm>
            <a:off x="5963400" y="334080"/>
            <a:ext cx="5045040" cy="1339920"/>
          </a:xfrm>
          <a:prstGeom prst="rect">
            <a:avLst/>
          </a:prstGeom>
          <a:ln w="0">
            <a:noFill/>
          </a:ln>
        </p:spPr>
      </p:pic>
      <p:pic>
        <p:nvPicPr>
          <p:cNvPr id="138" name="Рисунок 22" descr="">
            <a:hlinkClick r:id="rId2" action="ppaction://hlinksldjump"/>
          </p:cNvPr>
          <p:cNvPicPr/>
          <p:nvPr/>
        </p:nvPicPr>
        <p:blipFill>
          <a:blip r:embed="rId3"/>
          <a:stretch/>
        </p:blipFill>
        <p:spPr>
          <a:xfrm>
            <a:off x="10936800" y="5996160"/>
            <a:ext cx="960840" cy="960840"/>
          </a:xfrm>
          <a:prstGeom prst="rect">
            <a:avLst/>
          </a:prstGeom>
          <a:ln w="0">
            <a:noFill/>
          </a:ln>
        </p:spPr>
      </p:pic>
      <p:pic>
        <p:nvPicPr>
          <p:cNvPr id="139" name="Рисунок 1" descr=""/>
          <p:cNvPicPr/>
          <p:nvPr/>
        </p:nvPicPr>
        <p:blipFill>
          <a:blip r:embed="rId4"/>
          <a:stretch/>
        </p:blipFill>
        <p:spPr>
          <a:xfrm>
            <a:off x="9984240" y="-163800"/>
            <a:ext cx="2153160" cy="2008440"/>
          </a:xfrm>
          <a:prstGeom prst="rect">
            <a:avLst/>
          </a:prstGeom>
          <a:ln w="0">
            <a:noFill/>
          </a:ln>
        </p:spPr>
      </p:pic>
      <p:pic>
        <p:nvPicPr>
          <p:cNvPr id="140" name="Объект 17" descr=""/>
          <p:cNvPicPr/>
          <p:nvPr/>
        </p:nvPicPr>
        <p:blipFill>
          <a:blip r:embed="rId5"/>
          <a:stretch/>
        </p:blipFill>
        <p:spPr>
          <a:xfrm>
            <a:off x="-3893040" y="-588960"/>
            <a:ext cx="7956360" cy="7956360"/>
          </a:xfrm>
          <a:prstGeom prst="rect">
            <a:avLst/>
          </a:prstGeom>
          <a:ln w="0">
            <a:noFill/>
          </a:ln>
        </p:spPr>
      </p:pic>
      <p:sp>
        <p:nvSpPr>
          <p:cNvPr id="141" name="PlaceHolder 1"/>
          <p:cNvSpPr>
            <a:spLocks noGrp="1"/>
          </p:cNvSpPr>
          <p:nvPr>
            <p:ph/>
          </p:nvPr>
        </p:nvSpPr>
        <p:spPr>
          <a:xfrm>
            <a:off x="414720" y="407160"/>
            <a:ext cx="5069160" cy="12668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600">
            <a:solidFill>
              <a:srgbClr val="43729d"/>
            </a:solidFill>
            <a:miter/>
          </a:ln>
        </p:spPr>
        <p:txBody>
          <a:bodyPr lIns="90000" rIns="90000" tIns="45000" bIns="45000" anchor="ctr">
            <a:noAutofit/>
          </a:bodyPr>
          <a:p>
            <a:pPr indent="0"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ru-RU" sz="2000" spc="-1" strike="noStrike">
                <a:solidFill>
                  <a:schemeClr val="accent1">
                    <a:lumMod val="50000"/>
                  </a:schemeClr>
                </a:solidFill>
                <a:latin typeface="Calibri"/>
              </a:rPr>
              <a:t>ЕДИНЫЕ ПОДХОДЫ К ОРГАНИЗАЦИИ И КОНТРОЛЮ ГОРЯЧЕГО ПИТАНИЯ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2" name="Прямоугольник: скругленные углы 4"/>
          <p:cNvSpPr/>
          <p:nvPr/>
        </p:nvSpPr>
        <p:spPr>
          <a:xfrm>
            <a:off x="5670360" y="1731240"/>
            <a:ext cx="5981040" cy="1976040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marL="343080" indent="-343080" algn="ctr">
              <a:lnSpc>
                <a:spcPct val="100000"/>
              </a:lnSpc>
              <a:buClr>
                <a:srgbClr val="1f4e79"/>
              </a:buClr>
              <a:buFont typeface="Arial"/>
              <a:buChar char="•"/>
            </a:pPr>
            <a:r>
              <a:rPr b="1" lang="ru-RU" sz="2000" spc="-1" strike="noStrike">
                <a:solidFill>
                  <a:schemeClr val="accent1">
                    <a:lumMod val="50000"/>
                  </a:schemeClr>
                </a:solidFill>
                <a:latin typeface="Calibri"/>
                <a:ea typeface="DejaVu Sans"/>
              </a:rPr>
              <a:t>Размещение единого меню на сайте школы и на единой онлайн-платформе ЕСХД 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chemeClr val="accent1">
                    <a:lumMod val="50000"/>
                  </a:schemeClr>
                </a:solidFill>
                <a:latin typeface="Calibri"/>
                <a:ea typeface="DejaVu Sans"/>
              </a:rPr>
              <a:t>«Мониторинг питания»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en-US" sz="2000" spc="-1" strike="noStrike" u="sng">
                <a:solidFill>
                  <a:schemeClr val="lt1"/>
                </a:solidFill>
                <a:uFillTx/>
                <a:latin typeface="Calibri"/>
                <a:ea typeface="DejaVu Sans"/>
                <a:hlinkClick r:id="rId6"/>
              </a:rPr>
              <a:t>https://foodmonitoring.ru/21442/food</a:t>
            </a:r>
            <a:r>
              <a:rPr b="0" lang="ru-RU" sz="2000" spc="-1" strike="noStrike">
                <a:solidFill>
                  <a:schemeClr val="lt1"/>
                </a:solidFill>
                <a:latin typeface="Calibri"/>
                <a:ea typeface="DejaVu Sans"/>
              </a:rPr>
              <a:t>; 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en-US" sz="2000" spc="-1" strike="noStrike" u="sng">
                <a:solidFill>
                  <a:schemeClr val="lt1"/>
                </a:solidFill>
                <a:uFillTx/>
                <a:latin typeface="Calibri"/>
                <a:ea typeface="DejaVu Sans"/>
                <a:hlinkClick r:id="rId7"/>
              </a:rPr>
              <a:t>https://drive.google.com/drive/folders/1l3jpyQN_XF-488MFZWp5i71qfoQW6rwD?usp=sharing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3" name="Прямоугольник: скругленные углы 16"/>
          <p:cNvSpPr/>
          <p:nvPr/>
        </p:nvSpPr>
        <p:spPr>
          <a:xfrm>
            <a:off x="1214280" y="1845360"/>
            <a:ext cx="4250520" cy="3428280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marL="343080" indent="-343080" algn="ctr">
              <a:lnSpc>
                <a:spcPct val="100000"/>
              </a:lnSpc>
              <a:buClr>
                <a:srgbClr val="1f4e79"/>
              </a:buClr>
              <a:buFont typeface="Arial"/>
              <a:buChar char="•"/>
            </a:pPr>
            <a:r>
              <a:rPr b="1" lang="ru-RU" sz="2000" spc="-1" strike="noStrike">
                <a:solidFill>
                  <a:schemeClr val="accent1">
                    <a:lumMod val="50000"/>
                  </a:schemeClr>
                </a:solidFill>
                <a:latin typeface="Calibri"/>
                <a:ea typeface="DejaVu Sans"/>
              </a:rPr>
              <a:t>Родительский контроль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2000" spc="-1" strike="noStrike">
                <a:solidFill>
                  <a:schemeClr val="accent1">
                    <a:lumMod val="50000"/>
                  </a:schemeClr>
                </a:solidFill>
                <a:latin typeface="Calibri"/>
                <a:ea typeface="DejaVu Sans"/>
              </a:rPr>
              <a:t>положение о родительском контроле в МАОУ СШ № 17, порядок родительского контроля в МАОУ СШ № 17, приказ об организации родительского контроля за школьным питанием, график контроля питания, акт, чек-лист, анкета для родителей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en-US" sz="2000" spc="-1" strike="noStrike" u="sng">
                <a:solidFill>
                  <a:schemeClr val="accent1">
                    <a:lumMod val="50000"/>
                  </a:schemeClr>
                </a:solidFill>
                <a:uFillTx/>
                <a:latin typeface="Calibri"/>
                <a:ea typeface="DejaVu Sans"/>
                <a:hlinkClick r:id="rId8"/>
              </a:rPr>
              <a:t>https://forms.yandex.ru/cloud/63a3ef7e43f74f6eaab82660/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4" name="Прямоугольник: скругленные углы 4"/>
          <p:cNvSpPr/>
          <p:nvPr/>
        </p:nvSpPr>
        <p:spPr>
          <a:xfrm>
            <a:off x="5677200" y="4104000"/>
            <a:ext cx="5981040" cy="1976040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marL="343080" indent="-343080" algn="ctr">
              <a:lnSpc>
                <a:spcPct val="100000"/>
              </a:lnSpc>
              <a:buClr>
                <a:srgbClr val="1f4e79"/>
              </a:buClr>
              <a:buFont typeface="Arial"/>
              <a:buChar char="•"/>
            </a:pPr>
            <a:r>
              <a:rPr b="1" lang="ru-RU" sz="2000" spc="-1" strike="noStrike">
                <a:solidFill>
                  <a:schemeClr val="accent1">
                    <a:lumMod val="50000"/>
                  </a:schemeClr>
                </a:solidFill>
                <a:latin typeface="Calibri"/>
                <a:ea typeface="DejaVu Sans"/>
              </a:rPr>
              <a:t>Работа бракеражной комиссии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2000" spc="-1" strike="noStrike">
                <a:solidFill>
                  <a:schemeClr val="accent1">
                    <a:lumMod val="50000"/>
                  </a:schemeClr>
                </a:solidFill>
                <a:latin typeface="Calibri"/>
                <a:ea typeface="DejaVu Sans"/>
              </a:rPr>
              <a:t>Положение о бракеражной комиссии в МАОУ СШ № 17, приказ о создании бракеражной комиссии. Памятка для осуществления контроля за организацией питания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45" name="Рисунок 31" descr=""/>
          <p:cNvPicPr/>
          <p:nvPr/>
        </p:nvPicPr>
        <p:blipFill>
          <a:blip r:embed="rId9"/>
          <a:stretch/>
        </p:blipFill>
        <p:spPr>
          <a:xfrm>
            <a:off x="131760" y="2852280"/>
            <a:ext cx="1060560" cy="1414080"/>
          </a:xfrm>
          <a:prstGeom prst="rect">
            <a:avLst/>
          </a:prstGeom>
          <a:ln w="0">
            <a:noFill/>
          </a:ln>
        </p:spPr>
      </p:pic>
      <p:pic>
        <p:nvPicPr>
          <p:cNvPr id="146" name="Рисунок 32" descr=""/>
          <p:cNvPicPr/>
          <p:nvPr/>
        </p:nvPicPr>
        <p:blipFill>
          <a:blip r:embed="rId10"/>
          <a:stretch/>
        </p:blipFill>
        <p:spPr>
          <a:xfrm>
            <a:off x="4024440" y="5686560"/>
            <a:ext cx="1459440" cy="1094400"/>
          </a:xfrm>
          <a:prstGeom prst="rect">
            <a:avLst/>
          </a:prstGeom>
          <a:ln w="0">
            <a:noFill/>
          </a:ln>
        </p:spPr>
      </p:pic>
      <p:pic>
        <p:nvPicPr>
          <p:cNvPr id="147" name="Рисунок 33" descr=""/>
          <p:cNvPicPr/>
          <p:nvPr/>
        </p:nvPicPr>
        <p:blipFill>
          <a:blip r:embed="rId11"/>
          <a:stretch/>
        </p:blipFill>
        <p:spPr>
          <a:xfrm>
            <a:off x="552960" y="5699160"/>
            <a:ext cx="1425960" cy="1069200"/>
          </a:xfrm>
          <a:prstGeom prst="rect">
            <a:avLst/>
          </a:prstGeom>
          <a:ln w="0">
            <a:noFill/>
          </a:ln>
        </p:spPr>
      </p:pic>
      <p:pic>
        <p:nvPicPr>
          <p:cNvPr id="148" name="Рисунок 35" descr=""/>
          <p:cNvPicPr/>
          <p:nvPr/>
        </p:nvPicPr>
        <p:blipFill>
          <a:blip r:embed="rId12"/>
          <a:stretch/>
        </p:blipFill>
        <p:spPr>
          <a:xfrm>
            <a:off x="2303280" y="5699160"/>
            <a:ext cx="1425960" cy="1069200"/>
          </a:xfrm>
          <a:prstGeom prst="rect">
            <a:avLst/>
          </a:prstGeom>
          <a:ln w="0">
            <a:noFill/>
          </a:ln>
        </p:spPr>
      </p:pic>
      <p:pic>
        <p:nvPicPr>
          <p:cNvPr id="149" name="Рисунок 2" descr=""/>
          <p:cNvPicPr/>
          <p:nvPr/>
        </p:nvPicPr>
        <p:blipFill>
          <a:blip r:embed="rId13"/>
          <a:stretch/>
        </p:blipFill>
        <p:spPr>
          <a:xfrm>
            <a:off x="5658120" y="416880"/>
            <a:ext cx="874800" cy="8748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Рисунок 20" descr=""/>
          <p:cNvPicPr/>
          <p:nvPr/>
        </p:nvPicPr>
        <p:blipFill>
          <a:blip r:embed="rId1"/>
          <a:stretch/>
        </p:blipFill>
        <p:spPr>
          <a:xfrm>
            <a:off x="5963400" y="334080"/>
            <a:ext cx="5045040" cy="1339920"/>
          </a:xfrm>
          <a:prstGeom prst="rect">
            <a:avLst/>
          </a:prstGeom>
          <a:ln w="0">
            <a:noFill/>
          </a:ln>
        </p:spPr>
      </p:pic>
      <p:pic>
        <p:nvPicPr>
          <p:cNvPr id="151" name="Рисунок 22" descr="">
            <a:hlinkClick r:id="rId2" action="ppaction://hlinksldjump"/>
          </p:cNvPr>
          <p:cNvPicPr/>
          <p:nvPr/>
        </p:nvPicPr>
        <p:blipFill>
          <a:blip r:embed="rId3"/>
          <a:stretch/>
        </p:blipFill>
        <p:spPr>
          <a:xfrm>
            <a:off x="10948680" y="6053760"/>
            <a:ext cx="724680" cy="724680"/>
          </a:xfrm>
          <a:prstGeom prst="rect">
            <a:avLst/>
          </a:prstGeom>
          <a:ln w="0">
            <a:noFill/>
          </a:ln>
        </p:spPr>
      </p:pic>
      <p:pic>
        <p:nvPicPr>
          <p:cNvPr id="152" name="Рисунок 1" descr=""/>
          <p:cNvPicPr/>
          <p:nvPr/>
        </p:nvPicPr>
        <p:blipFill>
          <a:blip r:embed="rId4"/>
          <a:stretch/>
        </p:blipFill>
        <p:spPr>
          <a:xfrm>
            <a:off x="9984240" y="-163800"/>
            <a:ext cx="2153160" cy="2008440"/>
          </a:xfrm>
          <a:prstGeom prst="rect">
            <a:avLst/>
          </a:prstGeom>
          <a:ln w="0">
            <a:noFill/>
          </a:ln>
        </p:spPr>
      </p:pic>
      <p:pic>
        <p:nvPicPr>
          <p:cNvPr id="153" name="Объект 17" descr=""/>
          <p:cNvPicPr/>
          <p:nvPr/>
        </p:nvPicPr>
        <p:blipFill>
          <a:blip r:embed="rId5"/>
          <a:stretch/>
        </p:blipFill>
        <p:spPr>
          <a:xfrm>
            <a:off x="-3756240" y="-1099080"/>
            <a:ext cx="7956360" cy="7956360"/>
          </a:xfrm>
          <a:prstGeom prst="rect">
            <a:avLst/>
          </a:prstGeom>
          <a:ln w="0">
            <a:noFill/>
          </a:ln>
        </p:spPr>
      </p:pic>
      <p:sp>
        <p:nvSpPr>
          <p:cNvPr id="154" name="PlaceHolder 1"/>
          <p:cNvSpPr>
            <a:spLocks noGrp="1"/>
          </p:cNvSpPr>
          <p:nvPr>
            <p:ph/>
          </p:nvPr>
        </p:nvSpPr>
        <p:spPr>
          <a:xfrm>
            <a:off x="1003680" y="250920"/>
            <a:ext cx="4426200" cy="12668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600">
            <a:solidFill>
              <a:srgbClr val="43729d"/>
            </a:solidFill>
            <a:miter/>
          </a:ln>
        </p:spPr>
        <p:txBody>
          <a:bodyPr lIns="90000" rIns="90000" tIns="45000" bIns="45000" anchor="ctr">
            <a:noAutofit/>
          </a:bodyPr>
          <a:p>
            <a:pPr indent="0"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ru-RU" sz="2000" spc="-1" strike="noStrike">
                <a:solidFill>
                  <a:schemeClr val="accent1">
                    <a:lumMod val="50000"/>
                  </a:schemeClr>
                </a:solidFill>
                <a:latin typeface="Calibri"/>
              </a:rPr>
              <a:t>ШКОЛЬНЫЙ СПОРТИВНЫЙ КЛУБ (ШСК) «ИМПУЛЬС»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5" name="Прямоугольник: скругленные углы 4"/>
          <p:cNvSpPr/>
          <p:nvPr/>
        </p:nvSpPr>
        <p:spPr>
          <a:xfrm>
            <a:off x="3601080" y="2102760"/>
            <a:ext cx="5441400" cy="1337760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1f4e79"/>
              </a:buClr>
              <a:buFont typeface="Arial"/>
              <a:buChar char="•"/>
            </a:pPr>
            <a:r>
              <a:rPr b="1" lang="ru-RU" sz="2000" spc="-1" strike="noStrike">
                <a:solidFill>
                  <a:schemeClr val="accent1">
                    <a:lumMod val="50000"/>
                  </a:schemeClr>
                </a:solidFill>
                <a:latin typeface="Calibri"/>
                <a:ea typeface="DejaVu Sans"/>
              </a:rPr>
              <a:t>5 видов спорта, культивируемых в ШСК «Импульс»: </a:t>
            </a:r>
            <a:r>
              <a:rPr b="0" lang="ru-RU" sz="2000" spc="-1" strike="noStrike">
                <a:solidFill>
                  <a:schemeClr val="accent1">
                    <a:lumMod val="50000"/>
                  </a:schemeClr>
                </a:solidFill>
                <a:latin typeface="Calibri"/>
                <a:ea typeface="DejaVu Sans"/>
              </a:rPr>
              <a:t>баскетбол, волейбол, настольный теннис, шашки, ОФП.</a:t>
            </a:r>
            <a:br>
              <a:rPr sz="2000"/>
            </a:br>
            <a:br>
              <a:rPr sz="2000"/>
            </a:br>
            <a:r>
              <a:rPr b="1" lang="ru-RU" sz="2000" spc="-1" strike="noStrike">
                <a:solidFill>
                  <a:schemeClr val="accent1">
                    <a:lumMod val="50000"/>
                  </a:schemeClr>
                </a:solidFill>
                <a:latin typeface="Calibri"/>
                <a:ea typeface="DejaVu Sans"/>
              </a:rPr>
              <a:t> 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6" name="Прямоугольник: скругленные углы 4"/>
          <p:cNvSpPr/>
          <p:nvPr/>
        </p:nvSpPr>
        <p:spPr>
          <a:xfrm>
            <a:off x="1100160" y="4305240"/>
            <a:ext cx="4723920" cy="1338120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1f4e79"/>
              </a:buClr>
              <a:buFont typeface="Arial"/>
              <a:buChar char="•"/>
            </a:pPr>
            <a:r>
              <a:rPr b="1" lang="ru-RU" sz="2000" spc="-1" strike="noStrike">
                <a:solidFill>
                  <a:schemeClr val="accent1">
                    <a:lumMod val="50000"/>
                  </a:schemeClr>
                </a:solidFill>
                <a:latin typeface="Calibri"/>
                <a:ea typeface="DejaVu Sans"/>
              </a:rPr>
              <a:t>Приказ о создании ШСК;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1f4e79"/>
              </a:buClr>
              <a:buFont typeface="Arial"/>
              <a:buChar char="•"/>
            </a:pPr>
            <a:r>
              <a:rPr b="1" lang="ru-RU" sz="2000" spc="-1" strike="noStrike">
                <a:solidFill>
                  <a:schemeClr val="accent1">
                    <a:lumMod val="50000"/>
                  </a:schemeClr>
                </a:solidFill>
                <a:latin typeface="Calibri"/>
                <a:ea typeface="DejaVu Sans"/>
              </a:rPr>
              <a:t>Положение о ШСК МАОУ СШ № 17</a:t>
            </a:r>
            <a:br>
              <a:rPr sz="2000"/>
            </a:br>
            <a:r>
              <a:rPr b="1" lang="ru-RU" sz="2000" spc="-1" strike="noStrike">
                <a:solidFill>
                  <a:schemeClr val="accent1">
                    <a:lumMod val="50000"/>
                  </a:schemeClr>
                </a:solidFill>
                <a:latin typeface="Calibri"/>
                <a:ea typeface="DejaVu Sans"/>
              </a:rPr>
              <a:t> 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7" name="Прямоугольник: скругленные углы 4"/>
          <p:cNvSpPr/>
          <p:nvPr/>
        </p:nvSpPr>
        <p:spPr>
          <a:xfrm>
            <a:off x="6497640" y="3974040"/>
            <a:ext cx="5089680" cy="2000880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marL="343080" indent="-343080">
              <a:lnSpc>
                <a:spcPct val="100000"/>
              </a:lnSpc>
              <a:buClr>
                <a:srgbClr val="1f4e79"/>
              </a:buClr>
              <a:buFont typeface="Arial"/>
              <a:buChar char="•"/>
            </a:pPr>
            <a:r>
              <a:rPr b="1" lang="ru-RU" sz="2000" spc="-1" strike="noStrike">
                <a:solidFill>
                  <a:schemeClr val="accent1">
                    <a:lumMod val="50000"/>
                  </a:schemeClr>
                </a:solidFill>
                <a:latin typeface="Calibri"/>
                <a:ea typeface="DejaVu Sans"/>
              </a:rPr>
              <a:t>Календарный план спортивно-массовых мероприятий ШСК на учебный год;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1f4e79"/>
              </a:buClr>
              <a:buFont typeface="Arial"/>
              <a:buChar char="•"/>
            </a:pPr>
            <a:r>
              <a:rPr b="1" lang="ru-RU" sz="2000" spc="-1" strike="noStrike">
                <a:solidFill>
                  <a:schemeClr val="accent1">
                    <a:lumMod val="50000"/>
                  </a:schemeClr>
                </a:solidFill>
                <a:latin typeface="Calibri"/>
                <a:ea typeface="DejaVu Sans"/>
              </a:rPr>
              <a:t>Расписание занятий в спортивных секциях ШСК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58" name="Рисунок 21" descr=""/>
          <p:cNvPicPr/>
          <p:nvPr/>
        </p:nvPicPr>
        <p:blipFill>
          <a:blip r:embed="rId6"/>
          <a:stretch/>
        </p:blipFill>
        <p:spPr>
          <a:xfrm>
            <a:off x="645840" y="2343600"/>
            <a:ext cx="2076120" cy="1467720"/>
          </a:xfrm>
          <a:prstGeom prst="rect">
            <a:avLst/>
          </a:prstGeom>
          <a:ln w="0">
            <a:noFill/>
          </a:ln>
        </p:spPr>
      </p:pic>
      <p:pic>
        <p:nvPicPr>
          <p:cNvPr id="159" name="Рисунок 2" descr=""/>
          <p:cNvPicPr/>
          <p:nvPr/>
        </p:nvPicPr>
        <p:blipFill>
          <a:blip r:embed="rId7"/>
          <a:stretch/>
        </p:blipFill>
        <p:spPr>
          <a:xfrm>
            <a:off x="5658120" y="444600"/>
            <a:ext cx="874800" cy="8748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Рисунок 20" descr=""/>
          <p:cNvPicPr/>
          <p:nvPr/>
        </p:nvPicPr>
        <p:blipFill>
          <a:blip r:embed="rId1"/>
          <a:stretch/>
        </p:blipFill>
        <p:spPr>
          <a:xfrm>
            <a:off x="5963400" y="334080"/>
            <a:ext cx="5045040" cy="1339920"/>
          </a:xfrm>
          <a:prstGeom prst="rect">
            <a:avLst/>
          </a:prstGeom>
          <a:ln w="0">
            <a:noFill/>
          </a:ln>
        </p:spPr>
      </p:pic>
      <p:pic>
        <p:nvPicPr>
          <p:cNvPr id="161" name="Рисунок 22" descr="">
            <a:hlinkClick r:id="rId2" action="ppaction://hlinksldjump"/>
          </p:cNvPr>
          <p:cNvPicPr/>
          <p:nvPr/>
        </p:nvPicPr>
        <p:blipFill>
          <a:blip r:embed="rId3"/>
          <a:stretch/>
        </p:blipFill>
        <p:spPr>
          <a:xfrm>
            <a:off x="10948680" y="6053760"/>
            <a:ext cx="724680" cy="724680"/>
          </a:xfrm>
          <a:prstGeom prst="rect">
            <a:avLst/>
          </a:prstGeom>
          <a:ln w="0">
            <a:noFill/>
          </a:ln>
        </p:spPr>
      </p:pic>
      <p:pic>
        <p:nvPicPr>
          <p:cNvPr id="162" name="Рисунок 1" descr=""/>
          <p:cNvPicPr/>
          <p:nvPr/>
        </p:nvPicPr>
        <p:blipFill>
          <a:blip r:embed="rId4"/>
          <a:stretch/>
        </p:blipFill>
        <p:spPr>
          <a:xfrm>
            <a:off x="9984240" y="-163800"/>
            <a:ext cx="2153160" cy="2008440"/>
          </a:xfrm>
          <a:prstGeom prst="rect">
            <a:avLst/>
          </a:prstGeom>
          <a:ln w="0">
            <a:noFill/>
          </a:ln>
        </p:spPr>
      </p:pic>
      <p:pic>
        <p:nvPicPr>
          <p:cNvPr id="163" name="Объект 17" descr=""/>
          <p:cNvPicPr/>
          <p:nvPr/>
        </p:nvPicPr>
        <p:blipFill>
          <a:blip r:embed="rId5"/>
          <a:stretch/>
        </p:blipFill>
        <p:spPr>
          <a:xfrm>
            <a:off x="-3756240" y="-1099080"/>
            <a:ext cx="7956360" cy="7956360"/>
          </a:xfrm>
          <a:prstGeom prst="rect">
            <a:avLst/>
          </a:prstGeom>
          <a:ln w="0">
            <a:noFill/>
          </a:ln>
        </p:spPr>
      </p:pic>
      <p:sp>
        <p:nvSpPr>
          <p:cNvPr id="164" name="PlaceHolder 1"/>
          <p:cNvSpPr>
            <a:spLocks noGrp="1"/>
          </p:cNvSpPr>
          <p:nvPr>
            <p:ph/>
          </p:nvPr>
        </p:nvSpPr>
        <p:spPr>
          <a:xfrm>
            <a:off x="1003680" y="250920"/>
            <a:ext cx="4426200" cy="12668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600">
            <a:solidFill>
              <a:srgbClr val="43729d"/>
            </a:solidFill>
            <a:miter/>
          </a:ln>
        </p:spPr>
        <p:txBody>
          <a:bodyPr lIns="90000" rIns="90000" tIns="45000" bIns="45000" anchor="ctr">
            <a:noAutofit/>
          </a:bodyPr>
          <a:p>
            <a:pPr indent="0"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ru-RU" sz="2000" spc="-1" strike="noStrike">
                <a:solidFill>
                  <a:schemeClr val="accent1">
                    <a:lumMod val="50000"/>
                  </a:schemeClr>
                </a:solidFill>
                <a:latin typeface="Calibri"/>
              </a:rPr>
              <a:t>ДОСТУПНОСТЬ СПОРТИВНОЙ ИНФРАСТРУКТУРЫ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5" name="Прямоугольник: скругленные углы 4"/>
          <p:cNvSpPr/>
          <p:nvPr/>
        </p:nvSpPr>
        <p:spPr>
          <a:xfrm>
            <a:off x="5430600" y="2172240"/>
            <a:ext cx="5441400" cy="1337760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1f4e79"/>
              </a:buClr>
              <a:buFont typeface="Arial"/>
              <a:buChar char="•"/>
            </a:pPr>
            <a:r>
              <a:rPr b="1" lang="ru-RU" sz="2000" spc="-1" strike="noStrike">
                <a:solidFill>
                  <a:schemeClr val="accent1">
                    <a:lumMod val="50000"/>
                  </a:schemeClr>
                </a:solidFill>
                <a:latin typeface="Calibri"/>
                <a:ea typeface="DejaVu Sans"/>
              </a:rPr>
              <a:t>Три спортивных зала: </a:t>
            </a:r>
            <a:r>
              <a:rPr b="0" lang="ru-RU" sz="2000" spc="-1" strike="noStrike">
                <a:solidFill>
                  <a:schemeClr val="accent1">
                    <a:lumMod val="50000"/>
                  </a:schemeClr>
                </a:solidFill>
                <a:latin typeface="Calibri"/>
                <a:ea typeface="DejaVu Sans"/>
              </a:rPr>
              <a:t>большой зал, малый зал, зал для занятий в специальной медицинской группе (СМГ)</a:t>
            </a:r>
            <a:br>
              <a:rPr sz="2000"/>
            </a:br>
            <a:br>
              <a:rPr sz="2000"/>
            </a:br>
            <a:br>
              <a:rPr sz="2000"/>
            </a:br>
            <a:r>
              <a:rPr b="1" lang="ru-RU" sz="2000" spc="-1" strike="noStrike">
                <a:solidFill>
                  <a:schemeClr val="accent1">
                    <a:lumMod val="50000"/>
                  </a:schemeClr>
                </a:solidFill>
                <a:latin typeface="Calibri"/>
                <a:ea typeface="DejaVu Sans"/>
              </a:rPr>
              <a:t> 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6" name="Прямоугольник: скругленные углы 4"/>
          <p:cNvSpPr/>
          <p:nvPr/>
        </p:nvSpPr>
        <p:spPr>
          <a:xfrm>
            <a:off x="766440" y="3837600"/>
            <a:ext cx="6335280" cy="2530440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chemeClr val="accent1">
                    <a:lumMod val="50000"/>
                  </a:schemeClr>
                </a:solidFill>
                <a:latin typeface="Calibri"/>
                <a:ea typeface="DejaVu Sans"/>
              </a:rPr>
              <a:t>ДОГОВОРЫ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1f4e79"/>
              </a:buClr>
              <a:buFont typeface="Arial"/>
              <a:buChar char="•"/>
            </a:pPr>
            <a:r>
              <a:rPr b="1" lang="ru-RU" sz="2000" spc="-1" strike="noStrike">
                <a:solidFill>
                  <a:schemeClr val="accent1">
                    <a:lumMod val="50000"/>
                  </a:schemeClr>
                </a:solidFill>
                <a:latin typeface="Calibri"/>
                <a:ea typeface="DejaVu Sans"/>
              </a:rPr>
              <a:t>Региональная общественная спортивная организация Федерация ушу Красноярского края;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1f4e79"/>
              </a:buClr>
              <a:buFont typeface="Arial"/>
              <a:buChar char="•"/>
            </a:pPr>
            <a:r>
              <a:rPr b="1" lang="ru-RU" sz="2000" spc="-1" strike="noStrike">
                <a:solidFill>
                  <a:schemeClr val="accent1">
                    <a:lumMod val="50000"/>
                  </a:schemeClr>
                </a:solidFill>
                <a:latin typeface="Calibri"/>
                <a:ea typeface="DejaVu Sans"/>
              </a:rPr>
              <a:t>Региональный центр спортивной подготовки по адаптивным видам спорта;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1f4e79"/>
              </a:buClr>
              <a:buFont typeface="Arial"/>
              <a:buChar char="•"/>
            </a:pPr>
            <a:r>
              <a:rPr b="1" lang="ru-RU" sz="2000" spc="-1" strike="noStrike">
                <a:solidFill>
                  <a:schemeClr val="accent1">
                    <a:lumMod val="50000"/>
                  </a:schemeClr>
                </a:solidFill>
                <a:latin typeface="Calibri"/>
                <a:ea typeface="DejaVu Sans"/>
              </a:rPr>
              <a:t>Спортивная школа по видам единоборств</a:t>
            </a:r>
            <a:br>
              <a:rPr sz="2000"/>
            </a:br>
            <a:r>
              <a:rPr b="1" lang="ru-RU" sz="2000" spc="-1" strike="noStrike">
                <a:solidFill>
                  <a:schemeClr val="accent1">
                    <a:lumMod val="50000"/>
                  </a:schemeClr>
                </a:solidFill>
                <a:latin typeface="Calibri"/>
                <a:ea typeface="DejaVu Sans"/>
              </a:rPr>
              <a:t> 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67" name="Рисунок 11" descr=""/>
          <p:cNvPicPr/>
          <p:nvPr/>
        </p:nvPicPr>
        <p:blipFill>
          <a:blip r:embed="rId6"/>
          <a:stretch/>
        </p:blipFill>
        <p:spPr>
          <a:xfrm>
            <a:off x="1917360" y="1674360"/>
            <a:ext cx="2637720" cy="1977840"/>
          </a:xfrm>
          <a:prstGeom prst="rect">
            <a:avLst/>
          </a:prstGeom>
          <a:ln w="0">
            <a:noFill/>
          </a:ln>
        </p:spPr>
      </p:pic>
      <p:pic>
        <p:nvPicPr>
          <p:cNvPr id="168" name="Рисунок 12" descr=""/>
          <p:cNvPicPr/>
          <p:nvPr/>
        </p:nvPicPr>
        <p:blipFill>
          <a:blip r:embed="rId7"/>
          <a:stretch/>
        </p:blipFill>
        <p:spPr>
          <a:xfrm>
            <a:off x="7632360" y="4164480"/>
            <a:ext cx="3146400" cy="1769760"/>
          </a:xfrm>
          <a:prstGeom prst="rect">
            <a:avLst/>
          </a:prstGeom>
          <a:ln w="0">
            <a:noFill/>
          </a:ln>
        </p:spPr>
      </p:pic>
      <p:pic>
        <p:nvPicPr>
          <p:cNvPr id="169" name="Рисунок 2" descr=""/>
          <p:cNvPicPr/>
          <p:nvPr/>
        </p:nvPicPr>
        <p:blipFill>
          <a:blip r:embed="rId8"/>
          <a:stretch/>
        </p:blipFill>
        <p:spPr>
          <a:xfrm>
            <a:off x="5557320" y="446400"/>
            <a:ext cx="874800" cy="8748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Рисунок 20" descr=""/>
          <p:cNvPicPr/>
          <p:nvPr/>
        </p:nvPicPr>
        <p:blipFill>
          <a:blip r:embed="rId1"/>
          <a:stretch/>
        </p:blipFill>
        <p:spPr>
          <a:xfrm>
            <a:off x="5963400" y="334080"/>
            <a:ext cx="5045040" cy="1339920"/>
          </a:xfrm>
          <a:prstGeom prst="rect">
            <a:avLst/>
          </a:prstGeom>
          <a:ln w="0">
            <a:noFill/>
          </a:ln>
        </p:spPr>
      </p:pic>
      <p:pic>
        <p:nvPicPr>
          <p:cNvPr id="171" name="Рисунок 22" descr="">
            <a:hlinkClick r:id="rId2" action="ppaction://hlinksldjump"/>
          </p:cNvPr>
          <p:cNvPicPr/>
          <p:nvPr/>
        </p:nvPicPr>
        <p:blipFill>
          <a:blip r:embed="rId3"/>
          <a:stretch/>
        </p:blipFill>
        <p:spPr>
          <a:xfrm>
            <a:off x="10948680" y="6053760"/>
            <a:ext cx="724680" cy="724680"/>
          </a:xfrm>
          <a:prstGeom prst="rect">
            <a:avLst/>
          </a:prstGeom>
          <a:ln w="0">
            <a:noFill/>
          </a:ln>
        </p:spPr>
      </p:pic>
      <p:pic>
        <p:nvPicPr>
          <p:cNvPr id="172" name="Рисунок 1" descr=""/>
          <p:cNvPicPr/>
          <p:nvPr/>
        </p:nvPicPr>
        <p:blipFill>
          <a:blip r:embed="rId4"/>
          <a:stretch/>
        </p:blipFill>
        <p:spPr>
          <a:xfrm>
            <a:off x="9984240" y="-163800"/>
            <a:ext cx="2153160" cy="2008440"/>
          </a:xfrm>
          <a:prstGeom prst="rect">
            <a:avLst/>
          </a:prstGeom>
          <a:ln w="0">
            <a:noFill/>
          </a:ln>
        </p:spPr>
      </p:pic>
      <p:pic>
        <p:nvPicPr>
          <p:cNvPr id="173" name="Объект 17" descr=""/>
          <p:cNvPicPr/>
          <p:nvPr/>
        </p:nvPicPr>
        <p:blipFill>
          <a:blip r:embed="rId5"/>
          <a:stretch/>
        </p:blipFill>
        <p:spPr>
          <a:xfrm>
            <a:off x="-3756240" y="-1099080"/>
            <a:ext cx="7956360" cy="7956360"/>
          </a:xfrm>
          <a:prstGeom prst="rect">
            <a:avLst/>
          </a:prstGeom>
          <a:ln w="0">
            <a:noFill/>
          </a:ln>
        </p:spPr>
      </p:pic>
      <p:sp>
        <p:nvSpPr>
          <p:cNvPr id="174" name="PlaceHolder 1"/>
          <p:cNvSpPr>
            <a:spLocks noGrp="1"/>
          </p:cNvSpPr>
          <p:nvPr>
            <p:ph/>
          </p:nvPr>
        </p:nvSpPr>
        <p:spPr>
          <a:xfrm>
            <a:off x="1003680" y="250920"/>
            <a:ext cx="4426200" cy="12668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600">
            <a:solidFill>
              <a:srgbClr val="43729d"/>
            </a:solidFill>
            <a:miter/>
          </a:ln>
        </p:spPr>
        <p:txBody>
          <a:bodyPr lIns="90000" rIns="90000" tIns="45000" bIns="45000" anchor="ctr">
            <a:noAutofit/>
          </a:bodyPr>
          <a:p>
            <a:pPr indent="0"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ru-RU" sz="2000" spc="-1" strike="noStrike">
                <a:solidFill>
                  <a:schemeClr val="accent1">
                    <a:lumMod val="50000"/>
                  </a:schemeClr>
                </a:solidFill>
                <a:latin typeface="Calibri"/>
              </a:rPr>
              <a:t>ВСЕРОССИЙСКИЙ ФИЗКУЛЬТУРНО-СПОРТИВНЫЙ КОМПЛЕКС ГТО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5" name="Прямоугольник: скругленные углы 4"/>
          <p:cNvSpPr/>
          <p:nvPr/>
        </p:nvSpPr>
        <p:spPr>
          <a:xfrm>
            <a:off x="4530240" y="2342880"/>
            <a:ext cx="6335280" cy="3555360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chemeClr val="accent1">
                    <a:lumMod val="50000"/>
                  </a:schemeClr>
                </a:solidFill>
                <a:latin typeface="Calibri"/>
                <a:ea typeface="DejaVu Sans"/>
              </a:rPr>
              <a:t>Организована сдача норм ГТО обучающимися начальной школы в летнем пришкольном лагере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1f4e79"/>
              </a:buClr>
              <a:buFont typeface="Arial"/>
              <a:buChar char="•"/>
            </a:pPr>
            <a:r>
              <a:rPr b="1" lang="ru-RU" sz="2000" spc="-1" strike="noStrike">
                <a:solidFill>
                  <a:schemeClr val="accent1">
                    <a:lumMod val="50000"/>
                  </a:schemeClr>
                </a:solidFill>
                <a:latin typeface="Calibri"/>
                <a:ea typeface="DejaVu Sans"/>
              </a:rPr>
              <a:t>2021 год – 3 обучающихся получили значки ГТО (1 золотой, 1 серебряный, 1 бронзовый);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1f4e79"/>
              </a:buClr>
              <a:buFont typeface="Arial"/>
              <a:buChar char="•"/>
            </a:pPr>
            <a:r>
              <a:rPr b="1" lang="ru-RU" sz="2000" spc="-1" strike="noStrike">
                <a:solidFill>
                  <a:schemeClr val="accent1">
                    <a:lumMod val="50000"/>
                  </a:schemeClr>
                </a:solidFill>
                <a:latin typeface="Calibri"/>
                <a:ea typeface="DejaVu Sans"/>
              </a:rPr>
              <a:t>2022 год – 3 обучающихся получили значок ГТО 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2000" spc="-1" strike="noStrike">
                <a:solidFill>
                  <a:schemeClr val="accent1">
                    <a:lumMod val="50000"/>
                  </a:schemeClr>
                </a:solidFill>
                <a:latin typeface="Calibri"/>
                <a:ea typeface="DejaVu Sans"/>
              </a:rPr>
              <a:t>      </a:t>
            </a:r>
            <a:r>
              <a:rPr b="1" lang="ru-RU" sz="2000" spc="-1" strike="noStrike">
                <a:solidFill>
                  <a:schemeClr val="accent1">
                    <a:lumMod val="50000"/>
                  </a:schemeClr>
                </a:solidFill>
                <a:latin typeface="Calibri"/>
                <a:ea typeface="DejaVu Sans"/>
              </a:rPr>
              <a:t>(3 серебряных);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1f4e79"/>
              </a:buClr>
              <a:buFont typeface="Arial"/>
              <a:buChar char="•"/>
            </a:pPr>
            <a:r>
              <a:rPr b="1" lang="ru-RU" sz="2000" spc="-1" strike="noStrike">
                <a:solidFill>
                  <a:schemeClr val="accent1">
                    <a:lumMod val="50000"/>
                  </a:schemeClr>
                </a:solidFill>
                <a:latin typeface="Calibri"/>
                <a:ea typeface="DejaVu Sans"/>
              </a:rPr>
              <a:t>2023 год – 4 обучающихся получили значок ГТО (2 серебряных, 2 бронзовых)</a:t>
            </a:r>
            <a:br>
              <a:rPr sz="2000"/>
            </a:br>
            <a:br>
              <a:rPr sz="2000"/>
            </a:br>
            <a:r>
              <a:rPr b="1" lang="ru-RU" sz="2000" spc="-1" strike="noStrike">
                <a:solidFill>
                  <a:schemeClr val="accent1">
                    <a:lumMod val="50000"/>
                  </a:schemeClr>
                </a:solidFill>
                <a:latin typeface="Calibri"/>
                <a:ea typeface="DejaVu Sans"/>
              </a:rPr>
              <a:t> 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76" name="Рисунок 13" descr=""/>
          <p:cNvPicPr/>
          <p:nvPr/>
        </p:nvPicPr>
        <p:blipFill>
          <a:blip r:embed="rId6"/>
          <a:stretch/>
        </p:blipFill>
        <p:spPr>
          <a:xfrm>
            <a:off x="1199160" y="2342880"/>
            <a:ext cx="2942280" cy="1654560"/>
          </a:xfrm>
          <a:prstGeom prst="rect">
            <a:avLst/>
          </a:prstGeom>
          <a:ln w="0">
            <a:noFill/>
          </a:ln>
        </p:spPr>
      </p:pic>
      <p:pic>
        <p:nvPicPr>
          <p:cNvPr id="177" name="Рисунок 14" descr=""/>
          <p:cNvPicPr/>
          <p:nvPr/>
        </p:nvPicPr>
        <p:blipFill>
          <a:blip r:embed="rId7"/>
          <a:stretch/>
        </p:blipFill>
        <p:spPr>
          <a:xfrm>
            <a:off x="1209240" y="4249440"/>
            <a:ext cx="2932200" cy="1649160"/>
          </a:xfrm>
          <a:prstGeom prst="rect">
            <a:avLst/>
          </a:prstGeom>
          <a:ln w="0">
            <a:noFill/>
          </a:ln>
        </p:spPr>
      </p:pic>
      <p:pic>
        <p:nvPicPr>
          <p:cNvPr id="178" name="Рисунок 2" descr=""/>
          <p:cNvPicPr/>
          <p:nvPr/>
        </p:nvPicPr>
        <p:blipFill>
          <a:blip r:embed="rId8"/>
          <a:stretch/>
        </p:blipFill>
        <p:spPr>
          <a:xfrm>
            <a:off x="5658120" y="447120"/>
            <a:ext cx="874800" cy="8748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640</TotalTime>
  <Application>LibreOffice/7.5.4.2$Windows_X86_64 LibreOffice_project/36ccfdc35048b057fd9854c757a8b67ec53977b6</Application>
  <AppVersion>15.0000</AppVersion>
  <Words>1275</Words>
  <Paragraphs>118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2024-01-21T15:13:44Z</dcterms:created>
  <dc:creator>2</dc:creator>
  <dc:description/>
  <dc:language>ru-RU</dc:language>
  <cp:lastModifiedBy/>
  <dcterms:modified xsi:type="dcterms:W3CDTF">2024-05-07T18:03:33Z</dcterms:modified>
  <cp:revision>62</cp:revision>
  <dc:subject/>
  <dc:title>Проект «Школа  Минпросвещения России»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Широкоэкранный</vt:lpwstr>
  </property>
  <property fmtid="{D5CDD505-2E9C-101B-9397-08002B2CF9AE}" pid="3" name="Slides">
    <vt:r8>13</vt:r8>
  </property>
</Properties>
</file>