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  <p:sldId id="269" r:id="rId10"/>
    <p:sldId id="271" r:id="rId11"/>
    <p:sldId id="272" r:id="rId12"/>
    <p:sldId id="275" r:id="rId13"/>
    <p:sldId id="273" r:id="rId14"/>
    <p:sldId id="259" r:id="rId15"/>
    <p:sldId id="260" r:id="rId16"/>
    <p:sldId id="261" r:id="rId17"/>
    <p:sldId id="276" r:id="rId18"/>
    <p:sldId id="262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778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43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216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30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87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09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448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81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503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155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588D-2A0D-4D47-A96F-6ADC98837FF3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41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6588D-2A0D-4D47-A96F-6ADC98837FF3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438FA-3E40-4FC2-A1FE-B4AF69CD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29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satsuk.o@kimc.ms" TargetMode="External"/><Relationship Id="rId2" Type="http://schemas.openxmlformats.org/officeDocument/2006/relationships/hyperlink" Target="mailto:ageeva.n@kimc.m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ase.garant.ru/197127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393382" cy="2387600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Arial Black" panose="020B0A04020102020204" pitchFamily="34" charset="0"/>
              </a:rPr>
              <a:t>«Школа – </a:t>
            </a:r>
            <a:r>
              <a:rPr lang="ru-RU" sz="4000" dirty="0" smtClean="0">
                <a:latin typeface="Arial Black" panose="020B0A04020102020204" pitchFamily="34" charset="0"/>
              </a:rPr>
              <a:t>часть </a:t>
            </a:r>
            <a:r>
              <a:rPr lang="ru-RU" sz="4000" dirty="0">
                <a:latin typeface="Arial Black" panose="020B0A04020102020204" pitchFamily="34" charset="0"/>
              </a:rPr>
              <a:t>городского пространства»</a:t>
            </a:r>
            <a:br>
              <a:rPr lang="ru-RU" sz="4000" dirty="0">
                <a:latin typeface="Arial Black" panose="020B0A04020102020204" pitchFamily="34" charset="0"/>
              </a:rPr>
            </a:br>
            <a:r>
              <a:rPr lang="ru-RU" sz="4000" dirty="0">
                <a:latin typeface="Arial Black" panose="020B0A04020102020204" pitchFamily="34" charset="0"/>
              </a:rPr>
              <a:t>(наличие городских проектов)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393382" cy="1655762"/>
          </a:xfrm>
        </p:spPr>
        <p:txBody>
          <a:bodyPr>
            <a:normAutofit/>
          </a:bodyPr>
          <a:lstStyle/>
          <a:p>
            <a:pPr algn="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оказатель муниципального задания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406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Arial Black" panose="020B0A04020102020204" pitchFamily="34" charset="0"/>
              </a:rPr>
              <a:t>Структура проекта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2913" lvl="0" indent="-442913" algn="just">
              <a:buNone/>
              <a:tabLst>
                <a:tab pos="354013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9.Ресурсы (кадровые, материально-технические, организационно-административные):</a:t>
            </a:r>
          </a:p>
          <a:p>
            <a:pPr marL="442913" lvl="2" indent="-442913" algn="just">
              <a:tabLst>
                <a:tab pos="987425" algn="l"/>
              </a:tabLs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имеющиеся в образовательной организации;</a:t>
            </a:r>
          </a:p>
          <a:p>
            <a:pPr marL="442913" lvl="2" indent="-442913" algn="just">
              <a:tabLst>
                <a:tab pos="987425" algn="l"/>
              </a:tabLs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требуемые/привлекаемые со стороны.</a:t>
            </a:r>
          </a:p>
          <a:p>
            <a:pPr marL="442913" lvl="0" indent="-442913" algn="just">
              <a:buNone/>
              <a:tabLst>
                <a:tab pos="98742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10. Бюджет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проекта (источники, характер и размер финансово-экономического обеспечения).</a:t>
            </a:r>
          </a:p>
          <a:p>
            <a:pPr marL="442913" lvl="0" indent="-442913" algn="just">
              <a:buNone/>
              <a:tabLst>
                <a:tab pos="98742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11. Ожидаемый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результат реализации проекта: </a:t>
            </a:r>
          </a:p>
          <a:p>
            <a:pPr marL="442913" lvl="2" indent="-442913" algn="just">
              <a:tabLst>
                <a:tab pos="987425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аспекте формирования образовательных результатов;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2913" lvl="2" indent="-442913" algn="just">
              <a:tabLst>
                <a:tab pos="987425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аспекте улучшения условий образовательной деятельности;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2913" lvl="2" indent="-442913" algn="just">
              <a:tabLst>
                <a:tab pos="987425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аспекте эффективности деятельности педагогических и управленческих кадров;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2913" lvl="2" indent="-442913" algn="just">
              <a:tabLst>
                <a:tab pos="987425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аспекте инфраструктурного переустройства.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03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965873" cy="113921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Arial Black" panose="020B0A04020102020204" pitchFamily="34" charset="0"/>
              </a:rPr>
              <a:t>Проектные задачи развития </a:t>
            </a:r>
            <a:r>
              <a:rPr lang="ru-RU" b="1" dirty="0" smtClean="0">
                <a:latin typeface="Arial Black" panose="020B0A04020102020204" pitchFamily="34" charset="0"/>
              </a:rPr>
              <a:t>МСО</a:t>
            </a:r>
            <a:br>
              <a:rPr lang="ru-RU" b="1" dirty="0" smtClean="0">
                <a:latin typeface="Arial Black" panose="020B0A04020102020204" pitchFamily="34" charset="0"/>
              </a:rPr>
            </a:br>
            <a:r>
              <a:rPr lang="ru-RU" b="1" dirty="0" smtClean="0">
                <a:latin typeface="Arial Black" panose="020B0A04020102020204" pitchFamily="34" charset="0"/>
              </a:rPr>
              <a:t> </a:t>
            </a:r>
            <a:r>
              <a:rPr lang="ru-RU" b="1" dirty="0">
                <a:latin typeface="Arial Black" panose="020B0A04020102020204" pitchFamily="34" charset="0"/>
              </a:rPr>
              <a:t>г. </a:t>
            </a:r>
            <a:r>
              <a:rPr lang="ru-RU" b="1" dirty="0" smtClean="0">
                <a:latin typeface="Arial Black" panose="020B0A04020102020204" pitchFamily="34" charset="0"/>
              </a:rPr>
              <a:t>Красноярска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51819"/>
            <a:ext cx="10515600" cy="4793226"/>
          </a:xfrm>
        </p:spPr>
        <p:txBody>
          <a:bodyPr>
            <a:normAutofit fontScale="47500" lnSpcReduction="20000"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Развивающее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образование;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Образовательный и инфраструктурный дизайн образовательного процесса;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Инженерное образование;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Робототехника;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Воспитание; 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Образование детей с ограниченными возможностями здоровья;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Интеграция общего и дополнительного образования;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Образовательное межведомственное сотрудничество/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Расшколивание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Экологическое образование;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Сетевая школа старшеклассников;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Повышение качества образования;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Профессиональное развитие;</a:t>
            </a:r>
          </a:p>
          <a:p>
            <a:pPr lvl="0"/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Медиадеятельность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/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Цифровизация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/информационные технологии;</a:t>
            </a:r>
          </a:p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046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600" b="1" dirty="0">
                <a:latin typeface="Arial Black" panose="020B0A04020102020204" pitchFamily="34" charset="0"/>
              </a:rPr>
              <a:t>Критерии оценки реализации </a:t>
            </a:r>
            <a:r>
              <a:rPr lang="ru-RU" sz="3600" b="1" dirty="0" smtClean="0">
                <a:latin typeface="Arial Black" panose="020B0A04020102020204" pitchFamily="34" charset="0"/>
              </a:rPr>
              <a:t>проектов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Качество представления проекта согласно обозначенной структуре 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0"/>
              </a:spcAft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Актуальность избранной проблемы и ее значимость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0"/>
              </a:spcAft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Проработанность проектного предложения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0"/>
              </a:spcAft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Целесообразность шагов по реализации проекта, эффективность действий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0"/>
              </a:spcAft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Продуктивность работы по реализации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проекта</a:t>
            </a:r>
          </a:p>
          <a:p>
            <a:pPr marL="0" indent="0" algn="just">
              <a:spcAft>
                <a:spcPts val="0"/>
              </a:spcAft>
            </a:pP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Наличие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взаимодействия с 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учреждениями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различной ведомственной принадлежности (партнеры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3831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89709"/>
            <a:ext cx="10515600" cy="53872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Презентация проекта для утверждения и включения в реализацию по показателю «Школа – часть городского пространства» муниципального задания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может быть представлен в рамках городских августовских мероприятий, а также в рамках деятельности базовой площадки.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Статус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городского проекта закрепляется приказом Главного управления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образования(сентябрь-октябрь).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421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 Black" panose="020B0A04020102020204" pitchFamily="34" charset="0"/>
              </a:rPr>
              <a:t>Действия общеобразовательной организации 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Разработать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проекты, </a:t>
            </a:r>
            <a:r>
              <a:rPr lang="ru-RU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реализуемые </a:t>
            </a:r>
            <a:r>
              <a:rPr lang="ru-RU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каждом уровне обучения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начальное общее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основное общее и среднее общее) или </a:t>
            </a:r>
            <a:r>
              <a:rPr lang="ru-RU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 проект,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охватывающий все уровни обучения (в котором представлено описание реализации проекта на каждом уровне обучения), направленные на достижение образовательных результатов ФГОС общего образования с использованием городского пространства и ресурса учреждений различной ведомственной принадлежности, располагающихся на территории г. Красноярска.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6578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Arial Black" panose="020B0A04020102020204" pitchFamily="34" charset="0"/>
              </a:rPr>
              <a:t>Действия общеобразовательной организации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486274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2. Провести </a:t>
            </a:r>
            <a:r>
              <a:rPr lang="ru-RU" sz="6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менее одного мероприятия 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проекту ежеквартально, 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срок 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реализации которого 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более 3-х месяцев. Период реализации проекта может составлять от 1 до 4 лет.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Разместить 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сведения по реализации проекта для показателя НГП не 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позднее 10 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числа последнего месяца квартала на сайте учреждения в разделе «Красноярский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стандарт качества образования» (в направлении «Школа – часть 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городского пространства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»).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7806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Arial Black" panose="020B0A04020102020204" pitchFamily="34" charset="0"/>
              </a:rPr>
              <a:t>Контрольные даты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13.05.2022-10.06.2022 разработка проекта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13.05.2022-10.06.2022 проведение одного мероприятия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июня 2022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 сайте общеобразовательной организации разместить описание проекта и информацию о проведённом мероприятии.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июля 2022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заполнить форму МЗ, которую отправляете по указанном в регламенту адресу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337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648632" y="661792"/>
            <a:ext cx="5705168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https://www.kimc.ms/resursy/metodicheskie-materialy/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910416" y="2603674"/>
            <a:ext cx="5181600" cy="29132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444" y="603603"/>
            <a:ext cx="4922411" cy="2767505"/>
          </a:xfrm>
          <a:prstGeom prst="rect">
            <a:avLst/>
          </a:prstGeom>
          <a:ln>
            <a:solidFill>
              <a:srgbClr val="F7F7F7"/>
            </a:solidFill>
          </a:ln>
        </p:spPr>
      </p:pic>
      <p:sp>
        <p:nvSpPr>
          <p:cNvPr id="8" name="Заголовок 5"/>
          <p:cNvSpPr txBox="1">
            <a:spLocks/>
          </p:cNvSpPr>
          <p:nvPr/>
        </p:nvSpPr>
        <p:spPr>
          <a:xfrm>
            <a:off x="358878" y="4294811"/>
            <a:ext cx="55515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Сайт МКУ КИМЦ / Ресурсы/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Методические материалы/ 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Школа-часть городского пространства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507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Arial Black" panose="020B0A04020102020204" pitchFamily="34" charset="0"/>
              </a:rPr>
              <a:t>К</a:t>
            </a:r>
            <a:r>
              <a:rPr lang="ru-RU" sz="4000" dirty="0" smtClean="0">
                <a:latin typeface="Arial Black" panose="020B0A04020102020204" pitchFamily="34" charset="0"/>
              </a:rPr>
              <a:t>онтакты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9780639" cy="4351338"/>
          </a:xfrm>
        </p:spPr>
        <p:txBody>
          <a:bodyPr/>
          <a:lstStyle/>
          <a:p>
            <a:pPr marL="88900" indent="0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Агеева Надежда Семеновна, заместитель директора МКУ КИМЦ,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ageeva.n@kimc.ms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+7 (391) 268-73-72  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0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Сацук Ольга Ивановна, зав.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структ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подр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МКУ КИМЦ,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satsuk.o@kimc.ms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+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7 (391) 213-00-03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758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 Black" panose="020B0A04020102020204" pitchFamily="34" charset="0"/>
              </a:rPr>
              <a:t>Нормативно-правовые основания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5465" y="1456915"/>
            <a:ext cx="10515600" cy="5047124"/>
          </a:xfrm>
        </p:spPr>
        <p:txBody>
          <a:bodyPr>
            <a:noAutofit/>
          </a:bodyPr>
          <a:lstStyle/>
          <a:p>
            <a:pPr lvl="0"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«Об образовании в Российской Федерации» от 29.12.2012 № 273-ФЗ;</a:t>
            </a:r>
          </a:p>
          <a:p>
            <a:pPr lvl="0"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государственный образовательный стандарт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начального общего образования (утв.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приказом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МОН РФ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6 октября 2009 г. № 373);</a:t>
            </a:r>
          </a:p>
          <a:p>
            <a:pPr lvl="0"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государственный образовательный стандарт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основного общего образования (утв.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приказом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МОН РФ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17 декабря 2010 г. № 1897); </a:t>
            </a:r>
          </a:p>
          <a:p>
            <a:pPr lvl="0"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государственный образовательный стандарт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среднего общего образования (утв.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приказом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МОН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17 мая 2012 г. № 413);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государственный образовательный стандарт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начального общего образования (утв.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приказом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МОН РФ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от 31 мая 2021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г. № 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286);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Федеральный государственный образовательный стандарт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основного общего образования (утв.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приказом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МОН РФ  от 31 мая 2021 г. № 287); </a:t>
            </a:r>
            <a:endParaRPr lang="ru-R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Паспорт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национального проекта «Образование» (утв.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Президиумом Совета при Президенте РФ по стратегическому развитию и национальным проектам, протокол от 03.09.2018 г. № 10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Красноярского городского совета депутатов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18.06.2019 № 3-42 «О стратегии социально-экономического развития города Красноярска до 2030 г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.»;</a:t>
            </a:r>
          </a:p>
          <a:p>
            <a:pPr algn="just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Регламент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взаимодействия главного управления образования администрации города Красноярска и муниципальных учреждений отрасли «Образование» по формированию показателей качества муниципальных услуг и об оценке их выполнения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(Приказ ГУО №164 от 01.04.2022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Положение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об оценке выполнения показателя качества муниципальных услуг «Школа – часть городского пространства» (наличие городских проектов)</a:t>
            </a:r>
          </a:p>
        </p:txBody>
      </p:sp>
    </p:spTree>
    <p:extLst>
      <p:ext uri="{BB962C8B-B14F-4D97-AF65-F5344CB8AC3E}">
        <p14:creationId xmlns:p14="http://schemas.microsoft.com/office/powerpoint/2010/main" val="3721379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Arial Black" panose="020B0A04020102020204" pitchFamily="34" charset="0"/>
              </a:rPr>
              <a:t>Расчет показателя МЗ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показателя «Школа – часть городского пространства» (наличие городских проектов) (далее – показатель НГП) устанавливается для учреждения на планируемый финансовый год и плановый период (последующие два года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2022 год плановое значение показателя равно - 1 проект на каждом уровне обучения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686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5964"/>
            <a:ext cx="10515600" cy="522099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Показатель направлен на проектно-ориентированную инициативу общеобразовательных организаций по решению задач развития муниципальной системы образования в пространстве города Красноярска с использованием существующей и создаваемой инфраструктуры как образовательной.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0709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Arial Black" panose="020B0A04020102020204" pitchFamily="34" charset="0"/>
              </a:rPr>
              <a:t>Цель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46908"/>
            <a:ext cx="10515600" cy="511232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Формирование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компетенций горожанина, обозначенных в Стратегии социально-экономического развития г. Красноярска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функционально грамотный; 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умеющий работать на результат;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способный к определенным социально значимым достижениям;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свободно ориентирующийся в цифровой среде и владеющий информационно-коммуникационными технологиями-средствами; 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имеющий правовую и финансовую грамотность; 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обладающий навыками культурного предпринимательства и проектной деятельности; 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принимающий поликультурный уклад городской жизни; 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имеющий экологию мышления, духовно-нравственный стержень и семейные ценности;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проявляющий ответственную инициативу, лидерские качества; 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способный к кооперации и сотрудничеству;</a:t>
            </a:r>
          </a:p>
          <a:p>
            <a:pPr lvl="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стремящийся к профессиональному росту для повышения качества жизни).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9477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Arial Black" panose="020B0A04020102020204" pitchFamily="34" charset="0"/>
              </a:rPr>
              <a:t>Задачи</a:t>
            </a:r>
            <a:r>
              <a:rPr lang="ru-RU" sz="4000" dirty="0"/>
              <a:t/>
            </a:r>
            <a:br>
              <a:rPr lang="ru-RU" sz="40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2327"/>
            <a:ext cx="10515600" cy="4874636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территорию и ресурс учреждений города Красноярска для решения задач развития муниципальной системы образования с направленностью на достижение образовательных результатов ФГОС общего образования.</a:t>
            </a: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Выделить в деятельности общеобразовательных организаций направление по разработке проектов для их реализации на каждой ступени образования (начальное общее, основное общее и среднее общее) с использованием городского пространства и ресурса учреждений, размещённых на территории г. Красноярска.</a:t>
            </a: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Содействовать решению задач социально-экономического развития г. Красноярска по развитию городского пространства как образовательной среды посредством реализации проектов в рамках образовательного партнёрства.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426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latin typeface="Arial Black" panose="020B0A04020102020204" pitchFamily="34" charset="0"/>
              </a:rPr>
              <a:t>Структура проекта</a:t>
            </a:r>
            <a:r>
              <a:rPr lang="ru-RU" sz="4000" dirty="0"/>
              <a:t/>
            </a:r>
            <a:br>
              <a:rPr lang="ru-RU" sz="40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Краткое название образовательной организации (согласно Уставу).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Тема городского проекта (название, соответствующее задаче развития муниципальной системы образования в пространстве города Красноярска)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Срок реализации проекта 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(например, 01.10.2022-01.09.2022)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Целевая группа (категория/состав/возраст, охват/доля/количество)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Концептуальное/модельное представление преобразуемой области.</a:t>
            </a:r>
          </a:p>
          <a:p>
            <a:pPr lvl="1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Описание пространства, где будет организована образовательная деятельность.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3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Arial Black" panose="020B0A04020102020204" pitchFamily="34" charset="0"/>
              </a:rPr>
              <a:t>Структура проекта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6291"/>
            <a:ext cx="10515600" cy="4680672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6. Цель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задачи проекта.</a:t>
            </a:r>
          </a:p>
          <a:p>
            <a:pPr lvl="1"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Цель (как образ результата или направленность управленческой деятельности в достижении заявленных преобразований).</a:t>
            </a:r>
          </a:p>
          <a:p>
            <a:pPr lvl="1"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Критерии достижения цели проекта.</a:t>
            </a:r>
          </a:p>
          <a:p>
            <a:pPr lvl="1"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Задачи: </a:t>
            </a:r>
          </a:p>
          <a:p>
            <a:pPr lvl="2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определению образовательных результатов, на достижение которых направлена деятельность в рамках проекта;</a:t>
            </a:r>
          </a:p>
          <a:p>
            <a:pPr lvl="2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направленные на создание образовательного пространства (конструкции/интерьер/оборудование);</a:t>
            </a:r>
          </a:p>
          <a:p>
            <a:pPr lvl="2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направленные на обеспечение деятельности обучающихся в создаваемом пространстве;</a:t>
            </a:r>
          </a:p>
          <a:p>
            <a:pPr lvl="2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обеспечивающие деятельность педагогического персонала в создаваемом пространстве;</a:t>
            </a:r>
          </a:p>
          <a:p>
            <a:pPr lvl="2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обеспечивающие управление деятельностью педагогического и вспомогательного персонала в создаваемом образовательном пространстве</a:t>
            </a:r>
          </a:p>
        </p:txBody>
      </p:sp>
    </p:spTree>
    <p:extLst>
      <p:ext uri="{BB962C8B-B14F-4D97-AF65-F5344CB8AC3E}">
        <p14:creationId xmlns:p14="http://schemas.microsoft.com/office/powerpoint/2010/main" val="1255066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Arial Black" panose="020B0A04020102020204" pitchFamily="34" charset="0"/>
              </a:rPr>
              <a:t>Структура проекта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lv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Обоснование 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проектных преобразований.</a:t>
            </a:r>
          </a:p>
          <a:p>
            <a:pPr lvl="1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Внешние требования, обуславливающие необходимость изменений в преобразуемой области (с цитированием фрагмента документа/источника и указанием ссылки).</a:t>
            </a:r>
          </a:p>
          <a:p>
            <a:pPr lvl="1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Проблема/проблемная ситуация в деятельности образовательной организации, на решение которой направлен проект.</a:t>
            </a:r>
          </a:p>
          <a:p>
            <a:pPr lvl="1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Причины, обуславливающие проблему/проблемную ситуацию: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 аспекте существующих условий (конструктивное устройство/интерьер/оборудование);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 аспекте организации образовательного процесса;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 аспекте деятельности педагогического персонала;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 аспекте управленческой деятельности.</a:t>
            </a:r>
          </a:p>
          <a:p>
            <a:pPr marL="0" lvl="0" indent="0" algn="just">
              <a:buNone/>
            </a:pP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8. Этапы 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и мероприятия согласно сроку реализации по достижению цели с указанием ответственных лиц и сроков проведения: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обеспечивающие создание образовательного </a:t>
            </a: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пространства (конструкции/интерьер/оборудование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направленные на достижение планируемых образовательных результатов в создаваемом пространстве, направляющие деятельность педагогического персонала в создаваемом пространстве на достижение планируемых образовательных результатов,</a:t>
            </a:r>
          </a:p>
          <a:p>
            <a:pPr lvl="2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обеспечивающие управление деятельностью педагогического и вспомогательного персонала в создаваемом образовательном пространстве.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5634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1245</Words>
  <Application>Microsoft Office PowerPoint</Application>
  <PresentationFormat>Широкоэкранный</PresentationFormat>
  <Paragraphs>120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Times New Roman</vt:lpstr>
      <vt:lpstr>Тема Office</vt:lpstr>
      <vt:lpstr>«Школа – часть городского пространства» (наличие городских проектов) </vt:lpstr>
      <vt:lpstr>Нормативно-правовые основания</vt:lpstr>
      <vt:lpstr>Расчет показателя МЗ</vt:lpstr>
      <vt:lpstr>Презентация PowerPoint</vt:lpstr>
      <vt:lpstr>Цель </vt:lpstr>
      <vt:lpstr>Задачи </vt:lpstr>
      <vt:lpstr>Структура проекта </vt:lpstr>
      <vt:lpstr>Структура проекта</vt:lpstr>
      <vt:lpstr>Структура проекта</vt:lpstr>
      <vt:lpstr>Структура проекта</vt:lpstr>
      <vt:lpstr>Проектные задачи развития МСО  г. Красноярска</vt:lpstr>
      <vt:lpstr>Критерии оценки реализации проектов</vt:lpstr>
      <vt:lpstr>Презентация PowerPoint</vt:lpstr>
      <vt:lpstr>Действия общеобразовательной организации </vt:lpstr>
      <vt:lpstr>Действия общеобразовательной организации </vt:lpstr>
      <vt:lpstr>Контрольные даты</vt:lpstr>
      <vt:lpstr>https://www.kimc.ms/resursy/metodicheskie-materialy/</vt:lpstr>
      <vt:lpstr>Контакты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«Школа – часть городского пространства» (наличие городских проектов) </dc:title>
  <dc:creator>Ольга Ивановна Сацук</dc:creator>
  <cp:lastModifiedBy>Ольга Ивановна Сацук</cp:lastModifiedBy>
  <cp:revision>26</cp:revision>
  <dcterms:created xsi:type="dcterms:W3CDTF">2022-05-12T10:31:20Z</dcterms:created>
  <dcterms:modified xsi:type="dcterms:W3CDTF">2022-05-25T08:02:20Z</dcterms:modified>
</cp:coreProperties>
</file>