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4" r:id="rId4"/>
    <p:sldId id="333" r:id="rId5"/>
    <p:sldId id="343" r:id="rId6"/>
    <p:sldId id="335" r:id="rId7"/>
    <p:sldId id="342" r:id="rId8"/>
    <p:sldId id="339" r:id="rId9"/>
    <p:sldId id="344" r:id="rId10"/>
    <p:sldId id="345" r:id="rId11"/>
    <p:sldId id="346" r:id="rId12"/>
    <p:sldId id="347" r:id="rId13"/>
    <p:sldId id="348" r:id="rId14"/>
    <p:sldId id="349" r:id="rId15"/>
    <p:sldId id="351" r:id="rId16"/>
    <p:sldId id="35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5EB"/>
    <a:srgbClr val="00A84C"/>
    <a:srgbClr val="009644"/>
    <a:srgbClr val="00B050"/>
    <a:srgbClr val="AC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9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971F-B51D-4733-BA42-581AA2B2A5E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328" y="990600"/>
            <a:ext cx="11408019" cy="2913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Рефлексивно-аналитический семинар </a:t>
            </a:r>
            <a:br>
              <a:rPr lang="ru-RU" sz="2800" dirty="0" smtClean="0"/>
            </a:br>
            <a:r>
              <a:rPr lang="ru-RU" sz="2800" dirty="0" smtClean="0"/>
              <a:t>с директоров учреждений дополнительного образования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«Мониторинга реализации Дорожной карты развития МСО»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4338" y="5399941"/>
            <a:ext cx="9144000" cy="46013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18 февраля 2020</a:t>
            </a:r>
            <a:endParaRPr lang="ru-RU" sz="2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6532" y="4274526"/>
            <a:ext cx="11183815" cy="95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Горностаев Александр </a:t>
            </a:r>
            <a:r>
              <a:rPr lang="ru-RU" dirty="0" err="1" smtClean="0"/>
              <a:t>Октавьевич</a:t>
            </a:r>
            <a:r>
              <a:rPr lang="ru-RU" dirty="0" smtClean="0"/>
              <a:t>, заместитель директора КИМЦ</a:t>
            </a:r>
          </a:p>
          <a:p>
            <a:r>
              <a:rPr lang="ru-RU" dirty="0" err="1" smtClean="0"/>
              <a:t>Сацук</a:t>
            </a:r>
            <a:r>
              <a:rPr lang="ru-RU" dirty="0" smtClean="0"/>
              <a:t> Ольга Ивановна, руководитель центра методического сопровождения развития МСО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1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7" y="1011928"/>
            <a:ext cx="11565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Принципы </a:t>
            </a:r>
            <a:r>
              <a:rPr lang="ru-RU" sz="2400" b="1" dirty="0"/>
              <a:t>развития дополнительного образования детей </a:t>
            </a:r>
            <a:r>
              <a:rPr lang="ru-RU" sz="2400" b="1" dirty="0" smtClean="0"/>
              <a:t>МСО </a:t>
            </a:r>
            <a:r>
              <a:rPr lang="ru-RU" sz="2400" b="1" dirty="0"/>
              <a:t>г. Красноярска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Принцип </a:t>
            </a:r>
            <a:r>
              <a:rPr lang="ru-RU" sz="2400" b="1" dirty="0"/>
              <a:t>доступности</a:t>
            </a:r>
            <a:r>
              <a:rPr lang="ru-RU" sz="2400" dirty="0"/>
              <a:t> качественного образования (учёт территориальных особенностей; построение образовательного процесса с опорой на выявляемый уровень развития и здоровья при определении зоны ближайшего развития каждого обучающегося).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Принцип </a:t>
            </a:r>
            <a:r>
              <a:rPr lang="ru-RU" sz="2400" b="1" dirty="0"/>
              <a:t>индивидуализации</a:t>
            </a:r>
            <a:r>
              <a:rPr lang="ru-RU" sz="2400" dirty="0"/>
              <a:t> образовательного процесса (ориентир на особенности развития как основание для организуемой образовательной деятельности и определения прогрессивного результата, подбор маршрута и способов освоения обязательного содержания образования, самостоятельность в образовательной деятельности).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Принцип </a:t>
            </a:r>
            <a:r>
              <a:rPr lang="ru-RU" sz="2400" b="1" dirty="0"/>
              <a:t>диверсификации</a:t>
            </a:r>
            <a:r>
              <a:rPr lang="ru-RU" sz="2400" dirty="0"/>
              <a:t> в организации образовательного пространства (предоставление возможности выбора образовательной организации и образовательных услуг, многообразие и разнообразие вариантов образовательных программ и форм организации образовательного процесса, модульное и уровневое структурирование содержания образования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0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7" y="1011928"/>
            <a:ext cx="11565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Принципы развития </a:t>
            </a:r>
            <a:r>
              <a:rPr lang="ru-RU" sz="2400" b="1" dirty="0"/>
              <a:t>дополнительного образования детей </a:t>
            </a:r>
            <a:r>
              <a:rPr lang="ru-RU" sz="2400" b="1" dirty="0" smtClean="0"/>
              <a:t>МСО </a:t>
            </a:r>
            <a:r>
              <a:rPr lang="ru-RU" sz="2400" b="1" dirty="0"/>
              <a:t>г. Красноярска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Принцип </a:t>
            </a:r>
            <a:r>
              <a:rPr lang="ru-RU" sz="2400" b="1" dirty="0"/>
              <a:t>сотрудничества и взаимопомощи</a:t>
            </a:r>
            <a:r>
              <a:rPr lang="ru-RU" sz="2400" dirty="0"/>
              <a:t> в образовательной деятельности и социальном партнёрстве (выстраивание сетевых взаимодействий и паритетных отношений в решении проблем и задач общего образования с организациями разной ведомственной принадлежности).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Принцип </a:t>
            </a:r>
            <a:r>
              <a:rPr lang="ru-RU" sz="2400" b="1" dirty="0"/>
              <a:t>опережающего развития</a:t>
            </a:r>
            <a:r>
              <a:rPr lang="ru-RU" sz="2400" dirty="0"/>
              <a:t> (формирование желаемого образа будущего с программными представлениями его построения, организация и поддерживание рефлексивно-аналитических процессов с проектированием предстоящей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15424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7" y="1011928"/>
            <a:ext cx="115657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Образ </a:t>
            </a:r>
            <a:r>
              <a:rPr lang="ru-RU" sz="2400" dirty="0"/>
              <a:t>горожанина </a:t>
            </a:r>
            <a:r>
              <a:rPr lang="ru-RU" sz="2400" dirty="0" smtClean="0"/>
              <a:t>будущего </a:t>
            </a:r>
            <a:r>
              <a:rPr lang="ru-RU" dirty="0" smtClean="0"/>
              <a:t>(из Стратегии </a:t>
            </a:r>
            <a:r>
              <a:rPr lang="ru-RU" dirty="0"/>
              <a:t>социально-экономического развития г. Красноярска до 2030 </a:t>
            </a:r>
            <a:r>
              <a:rPr lang="ru-RU" dirty="0" smtClean="0"/>
              <a:t>г.)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Функционально </a:t>
            </a:r>
            <a:r>
              <a:rPr lang="ru-RU" sz="2400" dirty="0"/>
              <a:t>грамотный, умеющий работать на результат,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Способный </a:t>
            </a:r>
            <a:r>
              <a:rPr lang="ru-RU" sz="2400" dirty="0"/>
              <a:t>к определенным социально значимым достижениям,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Свободно </a:t>
            </a:r>
            <a:r>
              <a:rPr lang="ru-RU" sz="2400" dirty="0"/>
              <a:t>ориентирующийся в цифровой среде и владеющий информационно-коммуникационными технологиями,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Имеющий </a:t>
            </a:r>
            <a:r>
              <a:rPr lang="ru-RU" sz="2400" dirty="0"/>
              <a:t>правовую и финансовую грамотность,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Обладающий </a:t>
            </a:r>
            <a:r>
              <a:rPr lang="ru-RU" sz="2400" dirty="0"/>
              <a:t>навыками культурного предпринимательства и проектной деятельности,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Принимающий </a:t>
            </a:r>
            <a:r>
              <a:rPr lang="ru-RU" sz="2400" dirty="0"/>
              <a:t>поликультурный уклад городской жизни,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Имеющий </a:t>
            </a:r>
            <a:r>
              <a:rPr lang="ru-RU" sz="2400" dirty="0"/>
              <a:t>экологию мышления, духовно-нравственный стержень и семейные ценности,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Проявляющий </a:t>
            </a:r>
            <a:r>
              <a:rPr lang="ru-RU" sz="2400" dirty="0"/>
              <a:t>ответственную инициативу, лидерские качества, способный к кооперации и сотрудничеству,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Стремящийся </a:t>
            </a:r>
            <a:r>
              <a:rPr lang="ru-RU" sz="2400" dirty="0"/>
              <a:t>к профессиональному росту для повышения качества жизни.</a:t>
            </a:r>
          </a:p>
        </p:txBody>
      </p:sp>
    </p:spTree>
    <p:extLst>
      <p:ext uri="{BB962C8B-B14F-4D97-AF65-F5344CB8AC3E}">
        <p14:creationId xmlns:p14="http://schemas.microsoft.com/office/powerpoint/2010/main" val="10900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7" y="1011928"/>
            <a:ext cx="1156572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дея </a:t>
            </a:r>
            <a:r>
              <a:rPr lang="ru-RU" sz="2400" b="1" dirty="0"/>
              <a:t>гармонично развитой личности. </a:t>
            </a:r>
            <a:endParaRPr lang="ru-RU" sz="2400" b="1" dirty="0" smtClean="0"/>
          </a:p>
          <a:p>
            <a:r>
              <a:rPr lang="ru-RU" sz="2400" dirty="0" smtClean="0"/>
              <a:t>Аспекты </a:t>
            </a:r>
            <a:r>
              <a:rPr lang="ru-RU" sz="2400" dirty="0"/>
              <a:t>развития каждого ребёнка в возрасте от 3 лет и в соответствии с возрастными периодами взросления до </a:t>
            </a:r>
            <a:r>
              <a:rPr lang="ru-RU" sz="2400" dirty="0" smtClean="0"/>
              <a:t>совершеннолетия: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Интеллектуальный;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Духовно-нравственный;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Эмоционально-волевой;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Физкультурно-оздоровительный;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Культурно-эстетический</a:t>
            </a:r>
            <a:r>
              <a:rPr lang="ru-RU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lvl="0"/>
            <a:r>
              <a:rPr lang="ru-RU" sz="2300" dirty="0"/>
              <a:t>Характеристика по аспектам развития </a:t>
            </a:r>
            <a:r>
              <a:rPr lang="ru-RU" sz="2300" dirty="0" smtClean="0"/>
              <a:t>оформляется </a:t>
            </a:r>
            <a:r>
              <a:rPr lang="ru-RU" sz="2300" dirty="0"/>
              <a:t>на каждого ребёнка в карте развития </a:t>
            </a:r>
            <a:r>
              <a:rPr lang="ru-RU" sz="2300" dirty="0" smtClean="0"/>
              <a:t>при </a:t>
            </a:r>
            <a:r>
              <a:rPr lang="ru-RU" sz="2300" dirty="0"/>
              <a:t>достижении ребёнка 3 лет </a:t>
            </a:r>
            <a:r>
              <a:rPr lang="ru-RU" sz="2300" dirty="0" smtClean="0"/>
              <a:t>как </a:t>
            </a:r>
            <a:r>
              <a:rPr lang="ru-RU" sz="2300" dirty="0"/>
              <a:t>стартовая, далее 5-ти, 9-ти, 14-ти, 17-ти лет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на </a:t>
            </a:r>
            <a:r>
              <a:rPr lang="ru-RU" sz="2300" dirty="0"/>
              <a:t>основании оценки состояния здоровья и физического развития, </a:t>
            </a:r>
          </a:p>
          <a:p>
            <a:pPr marL="1789113" lvl="0"/>
            <a:r>
              <a:rPr lang="ru-RU" sz="2300" dirty="0" smtClean="0"/>
              <a:t>психолого-педагогической </a:t>
            </a:r>
            <a:r>
              <a:rPr lang="ru-RU" sz="2300" dirty="0"/>
              <a:t>диагностики, а также </a:t>
            </a:r>
            <a:endParaRPr lang="ru-RU" sz="2300" dirty="0" smtClean="0"/>
          </a:p>
          <a:p>
            <a:pPr marL="1789113" lvl="0"/>
            <a:r>
              <a:rPr lang="ru-RU" sz="2300" dirty="0" smtClean="0"/>
              <a:t>по </a:t>
            </a:r>
            <a:r>
              <a:rPr lang="ru-RU" sz="2300" dirty="0"/>
              <a:t>проявлениям в поступках и </a:t>
            </a:r>
            <a:r>
              <a:rPr lang="ru-RU" sz="2300" dirty="0" smtClean="0"/>
              <a:t>поведении.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7788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967" y="1160110"/>
            <a:ext cx="11565729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Стратегии развития воспитания в Российской Федерации на период до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г. (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утверждена Распоряжением Правительства РФ от 29.05.2015 № 996-р)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ребёнка и подростка реализуется в направлениях воспитания: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Гражданское воспитание;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Патриотическое воспитание;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Духовно-нравственное воспитание;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Приобщение к культурному наследию;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Популяризация научных знаний;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Физическое воспитание и формирование культуры здоровья;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Трудовое воспитание и профессиональное самоопределение;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Экологическое воспитание.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967" y="1160110"/>
            <a:ext cx="11565729" cy="53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/>
              <a:t>Для решения задач развития на основании анализа интереса детей и их родителей,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также ориентируясь на </a:t>
            </a:r>
            <a:r>
              <a:rPr lang="ru-RU" sz="2400" dirty="0" smtClean="0"/>
              <a:t>представления </a:t>
            </a:r>
            <a:r>
              <a:rPr lang="ru-RU" sz="2400" dirty="0"/>
              <a:t>о социально значимой </a:t>
            </a:r>
            <a:r>
              <a:rPr lang="ru-RU" sz="2400" dirty="0" smtClean="0"/>
              <a:t>деятельности, </a:t>
            </a:r>
            <a:r>
              <a:rPr lang="ru-RU" sz="2400" dirty="0"/>
              <a:t>дополнительные общеобразовательные программы разрабатываются и реализуются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шести направленностях: </a:t>
            </a:r>
            <a:endParaRPr lang="ru-RU" sz="2400" dirty="0" smtClean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научно-технической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естественно-научной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эстетико-художественной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туристско-краеведческой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физкультурно-оздоровительной,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социально-педагогической.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dirty="0" smtClean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/>
              <a:t>Дополнительные </a:t>
            </a:r>
            <a:r>
              <a:rPr lang="ru-RU" sz="2400" dirty="0"/>
              <a:t>общеобразовательные программы могут быть направлены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</a:t>
            </a:r>
            <a:r>
              <a:rPr lang="ru-RU" sz="2400" dirty="0"/>
              <a:t>на всю совокупность аспектов развития, так и иметь доминирующую направленность на один из аспектов развития.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967" y="1160110"/>
            <a:ext cx="11565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Основания проектирования </a:t>
            </a:r>
            <a:r>
              <a:rPr lang="ru-RU" sz="2400" dirty="0"/>
              <a:t>и </a:t>
            </a:r>
            <a:r>
              <a:rPr lang="ru-RU" sz="2400" dirty="0" smtClean="0"/>
              <a:t>реализации </a:t>
            </a:r>
            <a:r>
              <a:rPr lang="ru-RU" sz="2400" dirty="0"/>
              <a:t>дополнительных общеобразовательных программ </a:t>
            </a:r>
            <a:r>
              <a:rPr lang="ru-RU" sz="2400" dirty="0" smtClean="0"/>
              <a:t>для детей: 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Свобода</a:t>
            </a:r>
            <a:r>
              <a:rPr lang="ru-RU" sz="2400" dirty="0" smtClean="0"/>
              <a:t> </a:t>
            </a:r>
            <a:r>
              <a:rPr lang="ru-RU" sz="2400" dirty="0"/>
              <a:t>выбора образовательных программ и режима их освоения;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</a:t>
            </a:r>
            <a:r>
              <a:rPr lang="ru-RU" sz="2400" b="1" dirty="0" smtClean="0"/>
              <a:t>оответствие</a:t>
            </a:r>
            <a:r>
              <a:rPr lang="ru-RU" sz="2400" dirty="0" smtClean="0"/>
              <a:t> </a:t>
            </a:r>
            <a:r>
              <a:rPr lang="ru-RU" sz="2400" dirty="0"/>
              <a:t>образовательных программ и форм дополнительного образования возрастным и индивидуальным особенностям детей;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В</a:t>
            </a:r>
            <a:r>
              <a:rPr lang="ru-RU" sz="2400" b="1" dirty="0" smtClean="0"/>
              <a:t>ариативность</a:t>
            </a:r>
            <a:r>
              <a:rPr lang="ru-RU" sz="2400" dirty="0"/>
              <a:t>, гибкость и мобильность образовательных программ;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err="1"/>
              <a:t>Р</a:t>
            </a:r>
            <a:r>
              <a:rPr lang="ru-RU" sz="2400" b="1" dirty="0" err="1" smtClean="0"/>
              <a:t>азноуровневость</a:t>
            </a:r>
            <a:r>
              <a:rPr lang="ru-RU" sz="2400" dirty="0" smtClean="0"/>
              <a:t> </a:t>
            </a:r>
            <a:r>
              <a:rPr lang="ru-RU" sz="2400" dirty="0"/>
              <a:t>(ступенчатость) образовательных программ;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Модульность</a:t>
            </a:r>
            <a:r>
              <a:rPr lang="ru-RU" sz="2400" dirty="0" smtClean="0"/>
              <a:t> </a:t>
            </a:r>
            <a:r>
              <a:rPr lang="ru-RU" sz="2400" dirty="0"/>
              <a:t>содержания образовательных программ, возможность взаимозачета результатов;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Ориентация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метапредметные</a:t>
            </a:r>
            <a:r>
              <a:rPr lang="ru-RU" sz="2400" dirty="0"/>
              <a:t> и личностные результаты образования;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Т</a:t>
            </a:r>
            <a:r>
              <a:rPr lang="ru-RU" sz="2400" b="1" dirty="0" smtClean="0"/>
              <a:t>ворческий </a:t>
            </a:r>
            <a:r>
              <a:rPr lang="ru-RU" sz="2400" b="1" dirty="0"/>
              <a:t>и продуктивный характер </a:t>
            </a:r>
            <a:r>
              <a:rPr lang="ru-RU" sz="2400" dirty="0"/>
              <a:t>образовательных программ;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</a:t>
            </a:r>
            <a:r>
              <a:rPr lang="ru-RU" sz="2400" b="1" dirty="0" smtClean="0"/>
              <a:t>ткрытый </a:t>
            </a:r>
            <a:r>
              <a:rPr lang="ru-RU" sz="2400" b="1" dirty="0"/>
              <a:t>и сетевой характер </a:t>
            </a:r>
            <a:r>
              <a:rPr lang="ru-RU" sz="2400" dirty="0"/>
              <a:t>реализации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72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730" t="56607" r="60660" b="25274"/>
          <a:stretch/>
        </p:blipFill>
        <p:spPr>
          <a:xfrm>
            <a:off x="293022" y="1045028"/>
            <a:ext cx="4692634" cy="55550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89906" y="3363381"/>
            <a:ext cx="1866746" cy="6441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375" t="13750" r="10235" b="19166"/>
          <a:stretch/>
        </p:blipFill>
        <p:spPr>
          <a:xfrm>
            <a:off x="3658220" y="813345"/>
            <a:ext cx="7672388" cy="4600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3562846" y="1724697"/>
            <a:ext cx="1177438" cy="4041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726" t="14584" r="40937" b="42916"/>
          <a:stretch/>
        </p:blipFill>
        <p:spPr>
          <a:xfrm>
            <a:off x="5860760" y="3363381"/>
            <a:ext cx="6015038" cy="3236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7248939" y="4810539"/>
            <a:ext cx="245475" cy="1711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8745" r="2935" b="21158"/>
          <a:stretch/>
        </p:blipFill>
        <p:spPr>
          <a:xfrm>
            <a:off x="0" y="946554"/>
            <a:ext cx="12192000" cy="59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80" y="718530"/>
            <a:ext cx="10043984" cy="4227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Образовательные результаты КСКО (версия)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83416"/>
              </p:ext>
            </p:extLst>
          </p:nvPr>
        </p:nvGraphicFramePr>
        <p:xfrm>
          <a:off x="232473" y="1172559"/>
          <a:ext cx="11716719" cy="54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33"/>
                <a:gridCol w="6031565"/>
                <a:gridCol w="4921021"/>
              </a:tblGrid>
              <a:tr h="427641">
                <a:tc>
                  <a:txBody>
                    <a:bodyPr/>
                    <a:lstStyle/>
                    <a:p>
                      <a:r>
                        <a:rPr lang="ru-RU" dirty="0" smtClean="0"/>
                        <a:t>КСКО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 как качества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как умения, способности</a:t>
                      </a:r>
                      <a:endParaRPr lang="ru-RU" dirty="0"/>
                    </a:p>
                  </a:txBody>
                  <a:tcPr/>
                </a:tc>
              </a:tr>
              <a:tr h="21405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Мотивация</a:t>
                      </a:r>
                      <a:r>
                        <a:rPr lang="ru-RU" dirty="0" smtClean="0"/>
                        <a:t> к учебной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Осознанное,</a:t>
                      </a:r>
                      <a:r>
                        <a:rPr lang="ru-RU" b="1" baseline="0" dirty="0" smtClean="0"/>
                        <a:t> уважительное и доброжелательное отношение </a:t>
                      </a:r>
                      <a:r>
                        <a:rPr lang="ru-RU" baseline="0" dirty="0" smtClean="0"/>
                        <a:t>к другому человеку, его мнению, культуре, мировоззрению, языку, вере, гражданской позиции;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 в пределах возрастных компетенций.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осуществлять </a:t>
                      </a:r>
                      <a:r>
                        <a:rPr lang="ru-RU" b="1" dirty="0" smtClean="0"/>
                        <a:t>целеполагание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планировать, контролировать и оценивать </a:t>
                      </a:r>
                      <a:r>
                        <a:rPr lang="ru-RU" dirty="0" smtClean="0"/>
                        <a:t>учебные действия в соответствии с поставленной задачей и условиями;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Умение </a:t>
                      </a:r>
                      <a:r>
                        <a:rPr lang="ru-RU" b="1" dirty="0" smtClean="0"/>
                        <a:t>строить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продуктивное взаимодействие </a:t>
                      </a:r>
                      <a:r>
                        <a:rPr lang="ru-RU" dirty="0" smtClean="0"/>
                        <a:t>со сверстниками и взрослыми (в</a:t>
                      </a:r>
                      <a:r>
                        <a:rPr lang="ru-RU" baseline="0" dirty="0" smtClean="0"/>
                        <a:t> паре, в группе).</a:t>
                      </a:r>
                      <a:endParaRPr lang="ru-RU" dirty="0"/>
                    </a:p>
                  </a:txBody>
                  <a:tcPr/>
                </a:tc>
              </a:tr>
              <a:tr h="2910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Ответственное отношение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образовательному процессу и к достижению образовательных результатов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осознанному выбору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построению дальнейшей индивидуальной траектории образования на базе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ориентировки в мире профессий с учетом устойчивых познавательных интересов.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1" baseline="0" dirty="0" smtClean="0"/>
                        <a:t>Понимание и принятие социальных норм</a:t>
                      </a:r>
                      <a:r>
                        <a:rPr lang="ru-RU" baseline="0" dirty="0" smtClean="0"/>
                        <a:t>, правил поведения, ролей и форм социальной жизни в группах и сообществах, включая взрослые и социальные, с учетом этнокультурных и социальных особенностей.</a:t>
                      </a:r>
                      <a:endParaRPr lang="ru-RU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логически мыслить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(строить логическое суждение.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устанавливать причинно-следственные связи и др.);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самоопределяться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обучении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ставить образовательные цели и составлять планы деятельности и др.)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сотрудничать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составе группы (учет интересов других,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находить общее решение, согласовывать позиции, решать ситуации конфликта, аргументировать своё мнение)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5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80" y="718530"/>
            <a:ext cx="10043984" cy="4227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Образовательные результаты КСКО (версия для УДО)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6441"/>
              </p:ext>
            </p:extLst>
          </p:nvPr>
        </p:nvGraphicFramePr>
        <p:xfrm>
          <a:off x="232473" y="1141316"/>
          <a:ext cx="11694486" cy="548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2"/>
                <a:gridCol w="2528041"/>
                <a:gridCol w="2292626"/>
                <a:gridCol w="3061254"/>
                <a:gridCol w="2756453"/>
              </a:tblGrid>
              <a:tr h="787419">
                <a:tc>
                  <a:txBody>
                    <a:bodyPr/>
                    <a:lstStyle/>
                    <a:p>
                      <a:r>
                        <a:rPr lang="ru-RU" dirty="0" smtClean="0"/>
                        <a:t>КСКО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как умения, способности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 как качества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Процедуры</a:t>
                      </a:r>
                      <a:r>
                        <a:rPr lang="ru-RU" baseline="0" dirty="0" smtClean="0"/>
                        <a:t> и критерии</a:t>
                      </a:r>
                      <a:r>
                        <a:rPr lang="ru-RU" dirty="0" smtClean="0"/>
                        <a:t>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Применяемые формы и способы формирования</a:t>
                      </a:r>
                      <a:endParaRPr lang="ru-RU" dirty="0"/>
                    </a:p>
                  </a:txBody>
                  <a:tcPr/>
                </a:tc>
              </a:tr>
              <a:tr h="11165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Умение удерживать заданную</a:t>
                      </a:r>
                      <a:r>
                        <a:rPr lang="ru-RU" baseline="0" dirty="0" smtClean="0"/>
                        <a:t> 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dirty="0" smtClean="0"/>
                        <a:t>Воля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Требование повторить цель в начале и середине занятия.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Ключевая связка слов.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Малая группа,</a:t>
                      </a:r>
                      <a:r>
                        <a:rPr lang="ru-RU" baseline="0" dirty="0" smtClean="0"/>
                        <a:t> где каждый произносит цель.</a:t>
                      </a:r>
                      <a:endParaRPr lang="ru-RU" dirty="0"/>
                    </a:p>
                  </a:txBody>
                  <a:tcPr/>
                </a:tc>
              </a:tr>
              <a:tr h="11935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7-9 лет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0" baseline="0" dirty="0" smtClean="0"/>
                        <a:t>Умение договариваться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Доброжелательность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обязательного взаимодействия.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каждого в интересах общего делаю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 / малая группа с общей целью, где каждый определяет</a:t>
                      </a:r>
                      <a:r>
                        <a:rPr lang="ru-RU" baseline="0" dirty="0" smtClean="0"/>
                        <a:t> свой вклад в общее дело.</a:t>
                      </a:r>
                      <a:endParaRPr lang="ru-RU" dirty="0"/>
                    </a:p>
                  </a:txBody>
                  <a:tcPr/>
                </a:tc>
              </a:tr>
              <a:tr h="11935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10-14 лет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0" baseline="0" dirty="0" smtClean="0"/>
                        <a:t>Способность формулировать 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Целеполагание.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Учёт 4 компонентов: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требования, потребности, условий, способа.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Индивидуально-обособленная / малая группа, где формулируется цель.</a:t>
                      </a:r>
                      <a:endParaRPr lang="ru-RU" dirty="0"/>
                    </a:p>
                  </a:txBody>
                  <a:tcPr/>
                </a:tc>
              </a:tr>
              <a:tr h="11935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15-17 лет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0" baseline="0" dirty="0" smtClean="0"/>
                        <a:t>Умение работать в группе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Групповое задание с оценкой вклада каждого.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и</a:t>
                      </a:r>
                      <a:r>
                        <a:rPr lang="ru-RU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нициативно-ответственных действий.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Малая группа с общей деятельностью.</a:t>
                      </a:r>
                    </a:p>
                    <a:p>
                      <a:r>
                        <a:rPr lang="ru-RU" dirty="0" smtClean="0"/>
                        <a:t>Организуемая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ефлексия и анализ деятельности.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20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05394"/>
            <a:ext cx="11239123" cy="5797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«Ядро»  образовательных результатов Красноярского стандарта качества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94966" y="1356842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dirty="0" smtClean="0"/>
              <a:t>Ответственность </a:t>
            </a:r>
            <a:r>
              <a:rPr lang="ru-RU" sz="2400" i="1" dirty="0" smtClean="0"/>
              <a:t>(обязанность </a:t>
            </a:r>
            <a:r>
              <a:rPr lang="ru-RU" sz="2400" i="1" dirty="0"/>
              <a:t>отвечать за </a:t>
            </a:r>
            <a:r>
              <a:rPr lang="ru-RU" sz="2400" i="1" dirty="0" smtClean="0"/>
              <a:t>поступки и действия, </a:t>
            </a:r>
            <a:br>
              <a:rPr lang="ru-RU" sz="2400" i="1" dirty="0" smtClean="0"/>
            </a:br>
            <a:r>
              <a:rPr lang="ru-RU" sz="2400" i="1" dirty="0" smtClean="0"/>
              <a:t>а также за их последствия</a:t>
            </a:r>
            <a:r>
              <a:rPr lang="ru-RU" sz="2400" i="1" dirty="0"/>
              <a:t>)</a:t>
            </a:r>
          </a:p>
          <a:p>
            <a:r>
              <a:rPr lang="ru-RU" dirty="0" smtClean="0"/>
              <a:t>Доброжелательность </a:t>
            </a:r>
            <a:r>
              <a:rPr lang="ru-RU" sz="2400" i="1" dirty="0" smtClean="0"/>
              <a:t>(позитивное, </a:t>
            </a:r>
            <a:r>
              <a:rPr lang="ru-RU" sz="2400" i="1" dirty="0"/>
              <a:t>благожелательное </a:t>
            </a:r>
            <a:r>
              <a:rPr lang="ru-RU" sz="2400" i="1" dirty="0" smtClean="0"/>
              <a:t>отношение </a:t>
            </a:r>
            <a:r>
              <a:rPr lang="ru-RU" sz="2400" i="1" dirty="0"/>
              <a:t>к </a:t>
            </a:r>
            <a:r>
              <a:rPr lang="ru-RU" sz="2400" i="1" dirty="0" smtClean="0"/>
              <a:t>другому, проявление участия, расположение)</a:t>
            </a:r>
            <a:endParaRPr lang="ru-RU" sz="2400" i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572250" y="1356842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результаты </a:t>
            </a:r>
            <a:br>
              <a:rPr lang="ru-RU" sz="2400" b="1" dirty="0" smtClean="0"/>
            </a:br>
            <a:r>
              <a:rPr lang="ru-RU" sz="2400" b="1" dirty="0" smtClean="0"/>
              <a:t>как умения, </a:t>
            </a:r>
            <a:r>
              <a:rPr lang="ru-RU" sz="2400" b="1" u="sng" dirty="0" smtClean="0"/>
              <a:t>способ</a:t>
            </a:r>
            <a:r>
              <a:rPr lang="ru-RU" sz="2400" b="1" dirty="0" smtClean="0"/>
              <a:t>ности</a:t>
            </a:r>
            <a:endParaRPr lang="en-US" sz="2400" b="1" dirty="0" smtClean="0"/>
          </a:p>
          <a:p>
            <a:r>
              <a:rPr lang="ru-RU" dirty="0" smtClean="0"/>
              <a:t>Анализировать </a:t>
            </a:r>
            <a:r>
              <a:rPr lang="ru-RU" sz="2400" i="1" dirty="0" smtClean="0"/>
              <a:t>(познавать, изучая составные части целого)</a:t>
            </a:r>
          </a:p>
          <a:p>
            <a:r>
              <a:rPr lang="ru-RU" dirty="0" smtClean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dirty="0" smtClean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80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730" t="56607" r="60660" b="25274"/>
          <a:stretch/>
        </p:blipFill>
        <p:spPr>
          <a:xfrm>
            <a:off x="293022" y="1045028"/>
            <a:ext cx="4692634" cy="55550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23645" y="3822559"/>
            <a:ext cx="1866746" cy="5241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044" t="28212" r="43913" b="9565"/>
          <a:stretch/>
        </p:blipFill>
        <p:spPr>
          <a:xfrm>
            <a:off x="4985656" y="1045028"/>
            <a:ext cx="6888292" cy="551347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112267" y="4472660"/>
            <a:ext cx="1177438" cy="3378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67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31965" y="184969"/>
            <a:ext cx="3360986" cy="700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>Предоставить в КИМЦ</a:t>
            </a:r>
          </a:p>
          <a:p>
            <a:pPr algn="ctr"/>
            <a:r>
              <a:rPr lang="ru-RU" sz="1600" b="1" dirty="0" smtClean="0"/>
              <a:t>до 20 марта 2020 года</a:t>
            </a:r>
            <a:endParaRPr lang="ru-RU" sz="1600" b="1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3478" t="20676" r="22391" b="21932"/>
          <a:stretch/>
        </p:blipFill>
        <p:spPr>
          <a:xfrm>
            <a:off x="212035" y="945146"/>
            <a:ext cx="11754678" cy="56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3"/>
          <a:stretch/>
        </p:blipFill>
        <p:spPr bwMode="auto">
          <a:xfrm>
            <a:off x="294967" y="231915"/>
            <a:ext cx="728075" cy="5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директоров УДО 18.02.2020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67" y="1011928"/>
            <a:ext cx="11565729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Ценностные основания </a:t>
            </a:r>
            <a:r>
              <a:rPr lang="ru-RU" sz="2400" dirty="0"/>
              <a:t>развития дополнительного образования детей муниципальной системы образования г. </a:t>
            </a:r>
            <a:r>
              <a:rPr lang="ru-RU" sz="2400" dirty="0" smtClean="0"/>
              <a:t>Красноярска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Качество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 как основа жизненного успеха.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Каждый человек незаменим для полноценного образовательного процесса.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Здоровье каждого для здорового поколения.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Семейные отношения как основа общественного уклада.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Непрерывное образование в течение жизни как условие готовности к изменениям.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Социальное партнёрство и сотрудничество в решении сложных жизненных задач.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Будущее строится в осознании желаемого и возможного.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699</Words>
  <Application>Microsoft Office PowerPoint</Application>
  <PresentationFormat>Широкоэкранный</PresentationFormat>
  <Paragraphs>141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Тема Office</vt:lpstr>
      <vt:lpstr>Рефлексивно-аналитический семинар  с директоров учреждений дополнительного образования   «Мониторинга реализации Дорожной карты развития МСО» 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Образовательные результаты КСКО (версия)</vt:lpstr>
      <vt:lpstr>Образовательные результаты КСКО (версия для УДО)</vt:lpstr>
      <vt:lpstr>«Ядро»  образовательных результатов Красноярского стандарта качества образования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  <vt:lpstr>Рефлексивно-аналитический семинар директоров УДО 18.02.2020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Рефлексивно-аналитический семинар  с заместителями директоров общеобразовательных организаций  по учебно-воспитательной работе</dc:title>
  <dc:creator>kab302_teacher</dc:creator>
  <cp:lastModifiedBy>kab302_teacher</cp:lastModifiedBy>
  <cp:revision>152</cp:revision>
  <dcterms:created xsi:type="dcterms:W3CDTF">2019-09-06T05:19:22Z</dcterms:created>
  <dcterms:modified xsi:type="dcterms:W3CDTF">2020-02-18T08:43:13Z</dcterms:modified>
</cp:coreProperties>
</file>