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9" r:id="rId13"/>
    <p:sldId id="293" r:id="rId14"/>
    <p:sldId id="290" r:id="rId15"/>
    <p:sldId id="294" r:id="rId16"/>
    <p:sldId id="295" r:id="rId17"/>
    <p:sldId id="274" r:id="rId18"/>
    <p:sldId id="292" r:id="rId19"/>
    <p:sldId id="269" r:id="rId20"/>
    <p:sldId id="285" r:id="rId21"/>
    <p:sldId id="271" r:id="rId22"/>
    <p:sldId id="272" r:id="rId23"/>
    <p:sldId id="268" r:id="rId24"/>
    <p:sldId id="288" r:id="rId25"/>
    <p:sldId id="291" r:id="rId26"/>
    <p:sldId id="275" r:id="rId27"/>
    <p:sldId id="276" r:id="rId28"/>
    <p:sldId id="287" r:id="rId29"/>
    <p:sldId id="281" r:id="rId30"/>
    <p:sldId id="277" r:id="rId31"/>
    <p:sldId id="278" r:id="rId32"/>
    <p:sldId id="279" r:id="rId33"/>
    <p:sldId id="284" r:id="rId34"/>
  </p:sldIdLst>
  <p:sldSz cx="18288000" cy="10287000"/>
  <p:notesSz cx="6858000" cy="9144000"/>
  <p:embeddedFontLs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Arita Buri Bold" charset="0"/>
      <p:regular r:id="rId40"/>
    </p:embeddedFont>
    <p:embeddedFont>
      <p:font typeface="Arimo" charset="0"/>
      <p:regular r:id="rId41"/>
      <p:bold r:id="rId42"/>
      <p:italic r:id="rId43"/>
      <p:boldItalic r:id="rId44"/>
    </p:embeddedFont>
    <p:embeddedFont>
      <p:font typeface="Blogger Light" charset="0"/>
      <p:regular r:id="rId45"/>
    </p:embeddedFont>
    <p:embeddedFont>
      <p:font typeface="Arimo Bold" charset="0"/>
      <p:regular r:id="rId46"/>
    </p:embeddedFont>
    <p:embeddedFont>
      <p:font typeface="Candara" pitchFamily="34" charset="0"/>
      <p:regular r:id="rId47"/>
      <p:bold r:id="rId48"/>
      <p:italic r:id="rId49"/>
      <p:boldItalic r:id="rId50"/>
    </p:embeddedFont>
    <p:embeddedFont>
      <p:font typeface="Open Sans Light" charset="0"/>
      <p:regular r:id="rId51"/>
    </p:embeddedFont>
    <p:embeddedFont>
      <p:font typeface="Arita Buri Bold Bold" charset="-128"/>
      <p:regular r:id="rId52"/>
    </p:embeddedFont>
    <p:embeddedFont>
      <p:font typeface="SimSun" pitchFamily="2" charset="-122"/>
      <p:regular r:id="rId53"/>
    </p:embeddedFont>
    <p:embeddedFont>
      <p:font typeface="Yanonne Kaffeesatz Regular" charset="-52"/>
      <p:regular r:id="rId54"/>
    </p:embeddedFont>
    <p:embeddedFont>
      <p:font typeface="Open Sans" pitchFamily="34" charset="0"/>
      <p:regular r:id="rId55"/>
      <p:bold r:id="rId56"/>
    </p:embeddedFont>
    <p:embeddedFont>
      <p:font typeface="Blogger Light Bold" charset="0"/>
      <p:regular r:id="rId57"/>
    </p:embeddedFont>
    <p:embeddedFont>
      <p:font typeface="Open Sans Bold" pitchFamily="34" charset="0"/>
      <p:bold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66FFCC"/>
    <a:srgbClr val="BFF0CF"/>
    <a:srgbClr val="EDEDED"/>
    <a:srgbClr val="4686C8"/>
    <a:srgbClr val="63B8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321" autoAdjust="0"/>
  </p:normalViewPr>
  <p:slideViewPr>
    <p:cSldViewPr>
      <p:cViewPr varScale="1">
        <p:scale>
          <a:sx n="70" d="100"/>
          <a:sy n="70" d="100"/>
        </p:scale>
        <p:origin x="-6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7;&#1073;&#1086;&#1088;%20&#1076;&#1072;&#1085;&#1085;&#1099;&#109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plotArea>
      <c:layout>
        <c:manualLayout>
          <c:layoutTarget val="inner"/>
          <c:xMode val="edge"/>
          <c:yMode val="edge"/>
          <c:x val="7.766469739194988E-2"/>
          <c:y val="1.6134332327401805E-2"/>
          <c:w val="0.86132625588397149"/>
          <c:h val="0.45812584550279234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bg1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500"/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Лист1!$A$3:$A$22</c:f>
              <c:strCache>
                <c:ptCount val="20"/>
                <c:pt idx="0">
                  <c:v>Наличие Положения </c:v>
                </c:pt>
                <c:pt idx="1">
                  <c:v>Наличие аналитической справки</c:v>
                </c:pt>
                <c:pt idx="2">
                  <c:v>Апробация на районном уровне и имеет положительную динамику в течение трех лет их проведения на районном или городском уровне</c:v>
                </c:pt>
                <c:pt idx="3">
                  <c:v>Участие не менее 15-ти образовательных организаций из не менее 5 муниципальных</c:v>
                </c:pt>
                <c:pt idx="4">
                  <c:v> Oхват не менее 100 школьников на отборочных этапах, не менее 50 на финальном</c:v>
                </c:pt>
                <c:pt idx="5">
                  <c:v>Наличие пресс-релиза для размещения на сайтах -</c:v>
                </c:pt>
                <c:pt idx="6">
                  <c:v> Наличие фотографий</c:v>
                </c:pt>
                <c:pt idx="7">
                  <c:v>Указана в Положении содержательная и/или структурная связь с интеллектуальным соревнованием, входящим во всероссийский «Перечень…»</c:v>
                </c:pt>
                <c:pt idx="8">
                  <c:v>Указаны сроки проведения</c:v>
                </c:pt>
                <c:pt idx="9">
                  <c:v>Соблюдение структуры Положения согласно Положению 1 Порядка</c:v>
                </c:pt>
                <c:pt idx="10">
                  <c:v>Рабочая ссылка на мероприятие в социальных сетях и/или на сайте</c:v>
                </c:pt>
                <c:pt idx="11">
                  <c:v>Ссылка на задания прошлых лет </c:v>
                </c:pt>
                <c:pt idx="12">
                  <c:v>Указание на организаторов (можно ли их установить из Положения?) </c:v>
                </c:pt>
                <c:pt idx="13">
                  <c:v>Контактные данные организаторов для связи в основном тексте Положения 1</c:v>
                </c:pt>
                <c:pt idx="14">
                  <c:v>Соответствие цели и задач организации конкурса</c:v>
                </c:pt>
                <c:pt idx="15">
                  <c:v>Порядок проведения. Этапы проведения конкурса</c:v>
                </c:pt>
                <c:pt idx="16">
                  <c:v>Критерии оценки. Перечень точно сформулированных и однозначно выделяемых критериев качества выполнения основных заданий</c:v>
                </c:pt>
                <c:pt idx="17">
                  <c:v>Участники (можно ли установить, кто является участниками?)</c:v>
                </c:pt>
                <c:pt idx="18">
                  <c:v>Аккуратность оформления (1 – нет замечаний, 0 – есть замечания) 1</c:v>
                </c:pt>
                <c:pt idx="19">
                  <c:v> Наличие ошибок, опечаток (1 – нет замечаний, 0 – есть замечания)</c:v>
                </c:pt>
              </c:strCache>
            </c:strRef>
          </c:cat>
          <c:val>
            <c:numRef>
              <c:f>Лист1!$B$3:$B$22</c:f>
              <c:numCache>
                <c:formatCode>General</c:formatCode>
                <c:ptCount val="20"/>
                <c:pt idx="0">
                  <c:v>22</c:v>
                </c:pt>
                <c:pt idx="1">
                  <c:v>15</c:v>
                </c:pt>
                <c:pt idx="2">
                  <c:v>9</c:v>
                </c:pt>
                <c:pt idx="3">
                  <c:v>8</c:v>
                </c:pt>
                <c:pt idx="4">
                  <c:v>11</c:v>
                </c:pt>
                <c:pt idx="5">
                  <c:v>2</c:v>
                </c:pt>
                <c:pt idx="6">
                  <c:v>8</c:v>
                </c:pt>
                <c:pt idx="7">
                  <c:v>6</c:v>
                </c:pt>
                <c:pt idx="8">
                  <c:v>20</c:v>
                </c:pt>
                <c:pt idx="9">
                  <c:v>4</c:v>
                </c:pt>
                <c:pt idx="10">
                  <c:v>12</c:v>
                </c:pt>
                <c:pt idx="11">
                  <c:v>4</c:v>
                </c:pt>
                <c:pt idx="12">
                  <c:v>17</c:v>
                </c:pt>
                <c:pt idx="13">
                  <c:v>10</c:v>
                </c:pt>
                <c:pt idx="14">
                  <c:v>6</c:v>
                </c:pt>
                <c:pt idx="15">
                  <c:v>16</c:v>
                </c:pt>
                <c:pt idx="16">
                  <c:v>4</c:v>
                </c:pt>
                <c:pt idx="17">
                  <c:v>18</c:v>
                </c:pt>
                <c:pt idx="18">
                  <c:v>17</c:v>
                </c:pt>
                <c:pt idx="19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BE-4716-9A21-F60281C27E9E}"/>
            </c:ext>
          </c:extLst>
        </c:ser>
        <c:dLbls>
          <c:showVal val="1"/>
        </c:dLbls>
        <c:gapWidth val="75"/>
        <c:overlap val="40"/>
        <c:axId val="68929024"/>
        <c:axId val="68930560"/>
      </c:barChart>
      <c:catAx>
        <c:axId val="689290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500">
                <a:solidFill>
                  <a:schemeClr val="bg1"/>
                </a:solidFill>
              </a:defRPr>
            </a:pPr>
            <a:endParaRPr lang="ru-RU"/>
          </a:p>
        </c:txPr>
        <c:crossAx val="68930560"/>
        <c:crosses val="autoZero"/>
        <c:auto val="1"/>
        <c:lblAlgn val="ctr"/>
        <c:lblOffset val="100"/>
      </c:catAx>
      <c:valAx>
        <c:axId val="689305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689290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4T03:35:18.5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9D684-5C87-4808-99DB-5D723F49859B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912CF-5F3B-465F-A5D0-04FA1EDE2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2.png"/><Relationship Id="rId7" Type="http://schemas.openxmlformats.org/officeDocument/2006/relationships/image" Target="../media/image2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orms.gle/gbUjXcaMCkYPFTtv7" TargetMode="External"/><Relationship Id="rId5" Type="http://schemas.openxmlformats.org/officeDocument/2006/relationships/hyperlink" Target="https://clck.ru/UErKV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kobylcova.o@kimc.ms" TargetMode="External"/><Relationship Id="rId3" Type="http://schemas.openxmlformats.org/officeDocument/2006/relationships/image" Target="../media/image17.png"/><Relationship Id="rId7" Type="http://schemas.openxmlformats.org/officeDocument/2006/relationships/hyperlink" Target="mailto:pellinen.n@kimc.m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ilkseniya@gmail.com" TargetMode="External"/><Relationship Id="rId5" Type="http://schemas.openxmlformats.org/officeDocument/2006/relationships/image" Target="../media/image50.jpeg"/><Relationship Id="rId4" Type="http://schemas.openxmlformats.org/officeDocument/2006/relationships/image" Target="../media/image32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4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677400" y="9074541"/>
            <a:ext cx="6745354" cy="685500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/>
          <p:nvPr/>
        </p:nvGrpSpPr>
        <p:grpSpPr>
          <a:xfrm>
            <a:off x="609600" y="1279733"/>
            <a:ext cx="12869517" cy="7728466"/>
            <a:chOff x="-457200" y="2172560"/>
            <a:chExt cx="17159356" cy="10304619"/>
          </a:xfrm>
        </p:grpSpPr>
        <p:sp>
          <p:nvSpPr>
            <p:cNvPr id="3" name="TextBox 3"/>
            <p:cNvSpPr txBox="1"/>
            <p:nvPr/>
          </p:nvSpPr>
          <p:spPr>
            <a:xfrm>
              <a:off x="-457200" y="2172560"/>
              <a:ext cx="13026415" cy="4978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16"/>
                </a:lnSpc>
              </a:pPr>
              <a:r>
                <a:rPr lang="en-US" sz="6000" spc="-72" dirty="0" err="1">
                  <a:solidFill>
                    <a:srgbClr val="264C3D"/>
                  </a:solidFill>
                  <a:latin typeface="Arita Buri Bold"/>
                </a:rPr>
                <a:t>Интеллектуальные</a:t>
              </a:r>
              <a:r>
                <a:rPr lang="en-US" sz="6000" spc="-72" dirty="0">
                  <a:solidFill>
                    <a:srgbClr val="264C3D"/>
                  </a:solidFill>
                  <a:latin typeface="Arita Buri Bold"/>
                </a:rPr>
                <a:t> </a:t>
              </a:r>
              <a:r>
                <a:rPr lang="en-US" sz="6000" spc="-72" dirty="0" err="1">
                  <a:solidFill>
                    <a:srgbClr val="264C3D"/>
                  </a:solidFill>
                  <a:latin typeface="Arita Buri Bold"/>
                </a:rPr>
                <a:t>соревнования</a:t>
              </a:r>
              <a:r>
                <a:rPr lang="en-US" sz="6000" spc="-72" dirty="0">
                  <a:solidFill>
                    <a:srgbClr val="264C3D"/>
                  </a:solidFill>
                  <a:latin typeface="Arita Buri Bold"/>
                </a:rPr>
                <a:t> и </a:t>
              </a:r>
              <a:r>
                <a:rPr lang="en-US" sz="6000" spc="-72" dirty="0" err="1">
                  <a:solidFill>
                    <a:srgbClr val="264C3D"/>
                  </a:solidFill>
                  <a:latin typeface="Arita Buri Bold"/>
                </a:rPr>
                <a:t>массовые</a:t>
              </a:r>
              <a:r>
                <a:rPr lang="en-US" sz="6000" spc="-72" dirty="0">
                  <a:solidFill>
                    <a:srgbClr val="264C3D"/>
                  </a:solidFill>
                  <a:latin typeface="Arita Buri Bold"/>
                </a:rPr>
                <a:t> </a:t>
              </a:r>
              <a:r>
                <a:rPr lang="en-US" sz="6000" spc="-72" dirty="0" err="1">
                  <a:solidFill>
                    <a:srgbClr val="264C3D"/>
                  </a:solidFill>
                  <a:latin typeface="Arita Buri Bold"/>
                </a:rPr>
                <a:t>воспитательные</a:t>
              </a:r>
              <a:r>
                <a:rPr lang="en-US" sz="6000" spc="-72" dirty="0">
                  <a:solidFill>
                    <a:srgbClr val="264C3D"/>
                  </a:solidFill>
                  <a:latin typeface="Arita Buri Bold"/>
                </a:rPr>
                <a:t> </a:t>
              </a:r>
              <a:r>
                <a:rPr lang="en-US" sz="6000" spc="-72" dirty="0" err="1">
                  <a:solidFill>
                    <a:srgbClr val="264C3D"/>
                  </a:solidFill>
                  <a:latin typeface="Arita Buri Bold"/>
                </a:rPr>
                <a:t>мероприятия</a:t>
              </a:r>
              <a:r>
                <a:rPr lang="en-US" sz="6000" spc="-72" dirty="0">
                  <a:solidFill>
                    <a:srgbClr val="264C3D"/>
                  </a:solidFill>
                  <a:latin typeface="Arita Buri Bold"/>
                </a:rPr>
                <a:t> </a:t>
              </a:r>
              <a:r>
                <a:rPr lang="en-US" sz="6000" spc="-72" dirty="0" err="1">
                  <a:solidFill>
                    <a:srgbClr val="264C3D"/>
                  </a:solidFill>
                  <a:latin typeface="Arita Buri Bold"/>
                </a:rPr>
                <a:t>Красноярска</a:t>
              </a:r>
              <a:endParaRPr lang="en-US" sz="6000" spc="-72" dirty="0">
                <a:solidFill>
                  <a:srgbClr val="264C3D"/>
                </a:solidFill>
                <a:latin typeface="Arita Buri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417444" y="7963124"/>
              <a:ext cx="17119600" cy="45140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47"/>
                </a:lnSpc>
              </a:pPr>
              <a:r>
                <a:rPr lang="en-US" sz="3199" spc="127" dirty="0" err="1">
                  <a:solidFill>
                    <a:srgbClr val="000000"/>
                  </a:solidFill>
                  <a:latin typeface="HK Grotesk Light Bold"/>
                </a:rPr>
                <a:t>формирование</a:t>
              </a:r>
              <a:r>
                <a:rPr lang="en-US" sz="3199" spc="127" dirty="0">
                  <a:solidFill>
                    <a:srgbClr val="000000"/>
                  </a:solidFill>
                  <a:latin typeface="HK Grotesk Light Bold"/>
                </a:rPr>
                <a:t> и</a:t>
              </a:r>
            </a:p>
            <a:p>
              <a:pPr>
                <a:lnSpc>
                  <a:spcPts val="4447"/>
                </a:lnSpc>
              </a:pPr>
              <a:r>
                <a:rPr lang="en-US" sz="3199" spc="127" dirty="0" err="1">
                  <a:solidFill>
                    <a:srgbClr val="000000"/>
                  </a:solidFill>
                  <a:latin typeface="HK Grotesk Light Bold"/>
                </a:rPr>
                <a:t>утверждение</a:t>
              </a:r>
              <a:r>
                <a:rPr lang="en-US" sz="3199" spc="127" dirty="0">
                  <a:solidFill>
                    <a:srgbClr val="000000"/>
                  </a:solidFill>
                  <a:latin typeface="HK Grotesk Light Bold"/>
                </a:rPr>
                <a:t> </a:t>
              </a:r>
              <a:r>
                <a:rPr lang="en-US" sz="3199" spc="127" dirty="0" err="1">
                  <a:solidFill>
                    <a:srgbClr val="000000"/>
                  </a:solidFill>
                  <a:latin typeface="HK Grotesk Light Bold"/>
                </a:rPr>
                <a:t>планов</a:t>
              </a:r>
              <a:r>
                <a:rPr lang="en-US" sz="3199" spc="127" dirty="0">
                  <a:solidFill>
                    <a:srgbClr val="000000"/>
                  </a:solidFill>
                  <a:latin typeface="HK Grotesk Light Bold"/>
                </a:rPr>
                <a:t> </a:t>
              </a:r>
              <a:r>
                <a:rPr lang="en-US" sz="3199" spc="127" dirty="0" err="1">
                  <a:solidFill>
                    <a:srgbClr val="000000"/>
                  </a:solidFill>
                  <a:latin typeface="HK Grotesk Light Bold"/>
                </a:rPr>
                <a:t>городских</a:t>
              </a:r>
              <a:r>
                <a:rPr lang="en-US" sz="3199" spc="127" dirty="0">
                  <a:solidFill>
                    <a:srgbClr val="000000"/>
                  </a:solidFill>
                  <a:latin typeface="HK Grotesk Light Bold"/>
                </a:rPr>
                <a:t> </a:t>
              </a:r>
              <a:r>
                <a:rPr lang="en-US" sz="3199" spc="127" dirty="0" err="1">
                  <a:solidFill>
                    <a:srgbClr val="000000"/>
                  </a:solidFill>
                  <a:latin typeface="HK Grotesk Light Bold"/>
                </a:rPr>
                <a:t>интеллектуальных</a:t>
              </a:r>
              <a:r>
                <a:rPr lang="en-US" sz="3199" spc="127" dirty="0">
                  <a:solidFill>
                    <a:srgbClr val="000000"/>
                  </a:solidFill>
                  <a:latin typeface="HK Grotesk Light Bold"/>
                </a:rPr>
                <a:t> </a:t>
              </a:r>
              <a:r>
                <a:rPr lang="en-US" sz="3199" spc="127" dirty="0" err="1">
                  <a:solidFill>
                    <a:srgbClr val="000000"/>
                  </a:solidFill>
                  <a:latin typeface="HK Grotesk Light Bold"/>
                </a:rPr>
                <a:t>соревнований</a:t>
              </a:r>
              <a:r>
                <a:rPr lang="en-US" sz="3199" spc="127" dirty="0">
                  <a:solidFill>
                    <a:srgbClr val="000000"/>
                  </a:solidFill>
                  <a:latin typeface="HK Grotesk Light Bold"/>
                </a:rPr>
                <a:t>  и </a:t>
              </a:r>
              <a:r>
                <a:rPr lang="en-US" sz="3199" spc="127" dirty="0" err="1">
                  <a:solidFill>
                    <a:srgbClr val="000000"/>
                  </a:solidFill>
                  <a:latin typeface="HK Grotesk Light Bold"/>
                </a:rPr>
                <a:t>городских</a:t>
              </a:r>
              <a:r>
                <a:rPr lang="en-US" sz="3199" spc="127" dirty="0">
                  <a:solidFill>
                    <a:srgbClr val="000000"/>
                  </a:solidFill>
                  <a:latin typeface="HK Grotesk Light Bold"/>
                </a:rPr>
                <a:t> </a:t>
              </a:r>
              <a:r>
                <a:rPr lang="en-US" sz="3199" spc="127" dirty="0" err="1">
                  <a:solidFill>
                    <a:srgbClr val="000000"/>
                  </a:solidFill>
                  <a:latin typeface="HK Grotesk Light Bold"/>
                </a:rPr>
                <a:t>массовый</a:t>
              </a:r>
              <a:r>
                <a:rPr lang="en-US" sz="3199" spc="127" dirty="0">
                  <a:solidFill>
                    <a:srgbClr val="000000"/>
                  </a:solidFill>
                  <a:latin typeface="HK Grotesk Light Bold"/>
                </a:rPr>
                <a:t> </a:t>
              </a:r>
              <a:r>
                <a:rPr lang="en-US" sz="3199" spc="127" dirty="0" err="1">
                  <a:solidFill>
                    <a:srgbClr val="000000"/>
                  </a:solidFill>
                  <a:latin typeface="HK Grotesk Light Bold"/>
                </a:rPr>
                <a:t>воспитательных</a:t>
              </a:r>
              <a:r>
                <a:rPr lang="en-US" sz="3199" spc="127" dirty="0">
                  <a:solidFill>
                    <a:srgbClr val="000000"/>
                  </a:solidFill>
                  <a:latin typeface="HK Grotesk Light Bold"/>
                </a:rPr>
                <a:t> </a:t>
              </a:r>
              <a:r>
                <a:rPr lang="en-US" sz="3199" spc="127" dirty="0" err="1">
                  <a:solidFill>
                    <a:srgbClr val="000000"/>
                  </a:solidFill>
                  <a:latin typeface="HK Grotesk Light Bold"/>
                </a:rPr>
                <a:t>мероприятий</a:t>
              </a:r>
              <a:r>
                <a:rPr lang="en-US" sz="3199" spc="127" dirty="0">
                  <a:solidFill>
                    <a:srgbClr val="000000"/>
                  </a:solidFill>
                  <a:latin typeface="HK Grotesk Light Bold"/>
                </a:rPr>
                <a:t> </a:t>
              </a:r>
              <a:r>
                <a:rPr lang="en-US" sz="3199" spc="127" dirty="0" err="1">
                  <a:solidFill>
                    <a:srgbClr val="000000"/>
                  </a:solidFill>
                  <a:latin typeface="HK Grotesk Light Bold"/>
                </a:rPr>
                <a:t>главного</a:t>
              </a:r>
              <a:r>
                <a:rPr lang="en-US" sz="3199" spc="127" dirty="0">
                  <a:solidFill>
                    <a:srgbClr val="000000"/>
                  </a:solidFill>
                  <a:latin typeface="HK Grotesk Light Bold"/>
                </a:rPr>
                <a:t> </a:t>
              </a:r>
              <a:r>
                <a:rPr lang="en-US" sz="3199" spc="127" dirty="0" err="1" smtClean="0">
                  <a:solidFill>
                    <a:srgbClr val="000000"/>
                  </a:solidFill>
                  <a:latin typeface="HK Grotesk Light Bold"/>
                </a:rPr>
                <a:t>управления</a:t>
              </a:r>
              <a:r>
                <a:rPr lang="ru-RU" sz="3199" spc="127" dirty="0" smtClean="0">
                  <a:solidFill>
                    <a:srgbClr val="000000"/>
                  </a:solidFill>
                  <a:latin typeface="HK Grotesk Light Bold"/>
                </a:rPr>
                <a:t> </a:t>
              </a:r>
              <a:r>
                <a:rPr lang="en-US" sz="3199" spc="127" dirty="0" err="1" smtClean="0">
                  <a:solidFill>
                    <a:srgbClr val="000000"/>
                  </a:solidFill>
                  <a:latin typeface="HK Grotesk Light Bold"/>
                </a:rPr>
                <a:t>образования</a:t>
              </a:r>
              <a:r>
                <a:rPr lang="en-US" sz="3199" spc="127" dirty="0" smtClean="0">
                  <a:solidFill>
                    <a:srgbClr val="000000"/>
                  </a:solidFill>
                  <a:latin typeface="HK Grotesk Light Bold"/>
                </a:rPr>
                <a:t> </a:t>
              </a:r>
              <a:r>
                <a:rPr lang="en-US" sz="3199" spc="127" dirty="0" err="1">
                  <a:solidFill>
                    <a:srgbClr val="000000"/>
                  </a:solidFill>
                  <a:latin typeface="HK Grotesk Light Bold"/>
                </a:rPr>
                <a:t>администрации</a:t>
              </a:r>
              <a:r>
                <a:rPr lang="en-US" sz="3199" spc="127" dirty="0">
                  <a:solidFill>
                    <a:srgbClr val="000000"/>
                  </a:solidFill>
                  <a:latin typeface="HK Grotesk Light Bold"/>
                </a:rPr>
                <a:t> </a:t>
              </a:r>
              <a:r>
                <a:rPr lang="en-US" sz="3199" spc="127" dirty="0" err="1">
                  <a:solidFill>
                    <a:srgbClr val="000000"/>
                  </a:solidFill>
                  <a:latin typeface="HK Grotesk Light Bold"/>
                </a:rPr>
                <a:t>города</a:t>
              </a:r>
              <a:r>
                <a:rPr lang="en-US" sz="3199" spc="127" dirty="0">
                  <a:solidFill>
                    <a:srgbClr val="000000"/>
                  </a:solidFill>
                  <a:latin typeface="HK Grotesk Light Bold"/>
                </a:rPr>
                <a:t> </a:t>
              </a:r>
              <a:r>
                <a:rPr lang="en-US" sz="3199" spc="127" dirty="0" err="1">
                  <a:solidFill>
                    <a:srgbClr val="000000"/>
                  </a:solidFill>
                  <a:latin typeface="HK Grotesk Light Bold"/>
                </a:rPr>
                <a:t>Красноярска</a:t>
              </a:r>
              <a:r>
                <a:rPr lang="en-US" sz="3199" spc="127" dirty="0">
                  <a:solidFill>
                    <a:srgbClr val="000000"/>
                  </a:solidFill>
                  <a:latin typeface="HK Grotesk Light Bold"/>
                </a:rPr>
                <a:t> </a:t>
              </a:r>
              <a:r>
                <a:rPr lang="en-US" sz="3199" spc="127" dirty="0" err="1">
                  <a:solidFill>
                    <a:srgbClr val="000000"/>
                  </a:solidFill>
                  <a:latin typeface="HK Grotesk Light Bold"/>
                </a:rPr>
                <a:t>на</a:t>
              </a:r>
              <a:r>
                <a:rPr lang="en-US" sz="3199" spc="127" dirty="0">
                  <a:solidFill>
                    <a:srgbClr val="000000"/>
                  </a:solidFill>
                  <a:latin typeface="HK Grotesk Light Bold"/>
                </a:rPr>
                <a:t> </a:t>
              </a:r>
              <a:r>
                <a:rPr lang="ru-RU" sz="3199" spc="127" dirty="0" smtClean="0">
                  <a:solidFill>
                    <a:srgbClr val="000000"/>
                  </a:solidFill>
                  <a:latin typeface="HK Grotesk Light Bold"/>
                </a:rPr>
                <a:t>2021-2022 учебный</a:t>
              </a:r>
              <a:r>
                <a:rPr lang="en-US" sz="3199" spc="127" dirty="0" smtClean="0">
                  <a:solidFill>
                    <a:srgbClr val="000000"/>
                  </a:solidFill>
                  <a:latin typeface="HK Grotesk Light Bold"/>
                </a:rPr>
                <a:t> </a:t>
              </a:r>
              <a:r>
                <a:rPr lang="en-US" sz="3199" spc="127" dirty="0" err="1">
                  <a:solidFill>
                    <a:srgbClr val="000000"/>
                  </a:solidFill>
                  <a:latin typeface="HK Grotesk Light Bold"/>
                </a:rPr>
                <a:t>год</a:t>
              </a:r>
              <a:endParaRPr lang="en-US" sz="3199" spc="127" dirty="0">
                <a:solidFill>
                  <a:srgbClr val="000000"/>
                </a:solidFill>
                <a:latin typeface="HK Grotesk Light Bold"/>
              </a:endParaRPr>
            </a:p>
            <a:p>
              <a:pPr marL="0" lvl="0" indent="0">
                <a:lnSpc>
                  <a:spcPts val="4447"/>
                </a:lnSpc>
              </a:pPr>
              <a:endParaRPr dirty="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alphaModFix amt="12000"/>
          </a:blip>
          <a:srcRect/>
          <a:stretch>
            <a:fillRect/>
          </a:stretch>
        </p:blipFill>
        <p:spPr>
          <a:xfrm rot="4524093">
            <a:off x="11611332" y="-461172"/>
            <a:ext cx="6112479" cy="72156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 l="1065" t="900" r="61942" b="47171"/>
          <a:stretch>
            <a:fillRect/>
          </a:stretch>
        </p:blipFill>
        <p:spPr>
          <a:xfrm>
            <a:off x="12004641" y="948318"/>
            <a:ext cx="5661823" cy="44706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061200" y="116449"/>
            <a:ext cx="941702" cy="15129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536842" y="116449"/>
            <a:ext cx="1202530" cy="12025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134600" y="9009880"/>
            <a:ext cx="7113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2252" y="9144081"/>
            <a:ext cx="622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Приказ ГУО № 163</a:t>
            </a:r>
            <a:r>
              <a:rPr lang="en-US" sz="2800" dirty="0"/>
              <a:t>/</a:t>
            </a:r>
            <a:r>
              <a:rPr lang="ru-RU" sz="2800" dirty="0"/>
              <a:t>п от 15.04.2021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21999"/>
          </a:blip>
          <a:srcRect/>
          <a:stretch>
            <a:fillRect/>
          </a:stretch>
        </p:blipFill>
        <p:spPr>
          <a:xfrm rot="-9701209">
            <a:off x="-151872" y="1144064"/>
            <a:ext cx="4504296" cy="466863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00332" y="2010414"/>
            <a:ext cx="365760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20"/>
              </a:lnSpc>
            </a:pPr>
            <a:r>
              <a:rPr lang="en-US" sz="2400" dirty="0" err="1">
                <a:solidFill>
                  <a:srgbClr val="FFFFFF"/>
                </a:solidFill>
                <a:latin typeface="Arita Buri Bold"/>
              </a:rPr>
              <a:t>Порядок</a:t>
            </a:r>
            <a:r>
              <a:rPr lang="en-US" sz="2400" dirty="0">
                <a:solidFill>
                  <a:srgbClr val="FFFFFF"/>
                </a:solidFill>
                <a:latin typeface="Arita Buri Bold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Arita Buri Bold"/>
              </a:rPr>
              <a:t>процедуры</a:t>
            </a:r>
            <a:r>
              <a:rPr lang="en-US" sz="2400" dirty="0">
                <a:solidFill>
                  <a:srgbClr val="FFFFFF"/>
                </a:solidFill>
                <a:latin typeface="Arita Buri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ta Buri Bold"/>
              </a:rPr>
              <a:t>формирования</a:t>
            </a:r>
            <a:r>
              <a:rPr lang="en-US" sz="2400" u="none" dirty="0">
                <a:solidFill>
                  <a:srgbClr val="FFFFFF"/>
                </a:solidFill>
                <a:latin typeface="Arita Buri Bold"/>
              </a:rPr>
              <a:t> и </a:t>
            </a:r>
            <a:r>
              <a:rPr lang="en-US" sz="2400" u="none" dirty="0" err="1">
                <a:solidFill>
                  <a:srgbClr val="FFFFFF"/>
                </a:solidFill>
                <a:latin typeface="Arita Buri Bold"/>
              </a:rPr>
              <a:t>утверждения</a:t>
            </a:r>
            <a:r>
              <a:rPr lang="en-US" sz="2400" u="none" dirty="0">
                <a:solidFill>
                  <a:srgbClr val="FFFFFF"/>
                </a:solidFill>
                <a:latin typeface="Arita Buri Bold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Arita Buri Bold"/>
              </a:rPr>
              <a:t>плана</a:t>
            </a:r>
            <a:endParaRPr lang="en-US" sz="2400" u="none" dirty="0">
              <a:solidFill>
                <a:srgbClr val="FFFFFF"/>
              </a:solidFill>
              <a:latin typeface="Arita Buri Bold"/>
            </a:endParaRPr>
          </a:p>
          <a:p>
            <a:pPr marL="0" lvl="0" indent="0" algn="ctr">
              <a:lnSpc>
                <a:spcPts val="3920"/>
              </a:lnSpc>
            </a:pPr>
            <a:r>
              <a:rPr lang="en-US" sz="2400" u="none" dirty="0" err="1">
                <a:solidFill>
                  <a:srgbClr val="FFFFFF"/>
                </a:solidFill>
                <a:latin typeface="Arita Buri Bold"/>
              </a:rPr>
              <a:t>городских</a:t>
            </a:r>
            <a:r>
              <a:rPr lang="en-US" sz="2400" u="none" dirty="0">
                <a:solidFill>
                  <a:srgbClr val="FFFFFF"/>
                </a:solidFill>
                <a:latin typeface="Arita Buri Bold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Arita Buri Bold"/>
              </a:rPr>
              <a:t>массовых</a:t>
            </a:r>
            <a:r>
              <a:rPr lang="en-US" sz="2400" u="none" dirty="0">
                <a:solidFill>
                  <a:srgbClr val="FFFFFF"/>
                </a:solidFill>
                <a:latin typeface="Arita Buri Bold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Arita Buri Bold"/>
              </a:rPr>
              <a:t>воспитательных</a:t>
            </a:r>
            <a:r>
              <a:rPr lang="en-US" sz="2400" u="none" dirty="0">
                <a:solidFill>
                  <a:srgbClr val="FFFFFF"/>
                </a:solidFill>
                <a:latin typeface="Arita Buri Bold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Arita Buri Bold"/>
              </a:rPr>
              <a:t>мероприятий</a:t>
            </a:r>
            <a:endParaRPr lang="en-US" sz="2400" u="none" dirty="0">
              <a:solidFill>
                <a:srgbClr val="FFFFFF"/>
              </a:solidFill>
              <a:latin typeface="Arita Buri Bold"/>
            </a:endParaRPr>
          </a:p>
        </p:txBody>
      </p:sp>
      <p:sp>
        <p:nvSpPr>
          <p:cNvPr id="4" name="AutoShape 4"/>
          <p:cNvSpPr/>
          <p:nvPr/>
        </p:nvSpPr>
        <p:spPr>
          <a:xfrm flipH="1">
            <a:off x="5410201" y="962026"/>
            <a:ext cx="108740" cy="8558410"/>
          </a:xfrm>
          <a:prstGeom prst="rect">
            <a:avLst/>
          </a:prstGeom>
          <a:solidFill>
            <a:srgbClr val="EDEDED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74434" y="6902232"/>
            <a:ext cx="607202" cy="6072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55156" y="437323"/>
            <a:ext cx="607202" cy="6072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60970" y="8914891"/>
            <a:ext cx="607202" cy="6072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74434" y="5794917"/>
            <a:ext cx="607202" cy="60720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240463" y="5278855"/>
            <a:ext cx="10991581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00"/>
              </a:lnSpc>
            </a:pPr>
            <a:endParaRPr dirty="0"/>
          </a:p>
          <a:p>
            <a:pPr algn="just">
              <a:lnSpc>
                <a:spcPts val="4000"/>
              </a:lnSpc>
            </a:pPr>
            <a:r>
              <a:rPr lang="en-US" sz="2800" dirty="0" err="1">
                <a:solidFill>
                  <a:srgbClr val="FFFFFF"/>
                </a:solidFill>
                <a:latin typeface="Arimo"/>
              </a:rPr>
              <a:t>Проведение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u="sng" dirty="0" err="1">
                <a:solidFill>
                  <a:srgbClr val="FFFFFF"/>
                </a:solidFill>
                <a:latin typeface="Arimo Bold"/>
              </a:rPr>
              <a:t>экспертизы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конкурсных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материалов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мероприятий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;</a:t>
            </a:r>
          </a:p>
          <a:p>
            <a:pPr algn="just">
              <a:lnSpc>
                <a:spcPts val="4000"/>
              </a:lnSpc>
            </a:pPr>
            <a:endParaRPr dirty="0"/>
          </a:p>
          <a:p>
            <a:pPr algn="just">
              <a:lnSpc>
                <a:spcPts val="4000"/>
              </a:lnSpc>
            </a:pPr>
            <a:r>
              <a:rPr lang="en-US" sz="2800" u="sng" dirty="0" err="1">
                <a:solidFill>
                  <a:srgbClr val="FFFFFF"/>
                </a:solidFill>
                <a:latin typeface="Arimo Bold"/>
              </a:rPr>
              <a:t>Утверждение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Плана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приказом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ГУО;</a:t>
            </a:r>
          </a:p>
          <a:p>
            <a:pPr algn="just">
              <a:lnSpc>
                <a:spcPts val="4000"/>
              </a:lnSpc>
            </a:pPr>
            <a:endParaRPr dirty="0"/>
          </a:p>
          <a:p>
            <a:pPr algn="just">
              <a:lnSpc>
                <a:spcPts val="4000"/>
              </a:lnSpc>
            </a:pPr>
            <a:r>
              <a:rPr lang="en-US" sz="2800" u="sng" dirty="0" err="1">
                <a:solidFill>
                  <a:srgbClr val="FFFFFF"/>
                </a:solidFill>
                <a:latin typeface="Arimo Bold"/>
              </a:rPr>
              <a:t>Размещение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Плана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в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информационно-телекоммуникационной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сети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Интернет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на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портале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ГУО (http://krasobr.admkrsk.ru), МКУ КИМЦ (https://kimc.ms/)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33968" y="419101"/>
            <a:ext cx="8215432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800" dirty="0" err="1">
                <a:solidFill>
                  <a:srgbClr val="FFFFFF"/>
                </a:solidFill>
                <a:latin typeface="Arimo"/>
              </a:rPr>
              <a:t>Предоставление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пакета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документов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на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участие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в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конкурсе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городских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массовых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мероприятий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:</a:t>
            </a:r>
          </a:p>
          <a:p>
            <a:pPr algn="just">
              <a:lnSpc>
                <a:spcPts val="4000"/>
              </a:lnSpc>
            </a:pPr>
            <a:r>
              <a:rPr lang="en-US" sz="2800" dirty="0">
                <a:solidFill>
                  <a:srgbClr val="FFFFFF"/>
                </a:solidFill>
                <a:latin typeface="Arimo"/>
              </a:rPr>
              <a:t>- </a:t>
            </a:r>
            <a:r>
              <a:rPr lang="ru-RU" sz="2800" dirty="0" smtClean="0">
                <a:solidFill>
                  <a:srgbClr val="FFFFFF"/>
                </a:solidFill>
                <a:latin typeface="Arimo"/>
              </a:rPr>
              <a:t>п</a:t>
            </a:r>
            <a:r>
              <a:rPr lang="en-US" sz="2800" dirty="0" err="1" smtClean="0">
                <a:solidFill>
                  <a:srgbClr val="FFFFFF"/>
                </a:solidFill>
                <a:latin typeface="Arimo"/>
              </a:rPr>
              <a:t>оложение</a:t>
            </a:r>
            <a:r>
              <a:rPr lang="en-US" sz="28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о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массовом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мероприятии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утвержденное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руководителем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образовательной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mo"/>
              </a:rPr>
              <a:t>организации</a:t>
            </a:r>
            <a:r>
              <a:rPr lang="ru-RU" sz="2800" dirty="0" smtClean="0">
                <a:solidFill>
                  <a:srgbClr val="FFFFFF"/>
                </a:solidFill>
                <a:latin typeface="Arimo"/>
              </a:rPr>
              <a:t>;</a:t>
            </a:r>
            <a:endParaRPr lang="en-US" sz="2800" dirty="0">
              <a:solidFill>
                <a:srgbClr val="FFFFFF"/>
              </a:solidFill>
              <a:latin typeface="Arimo"/>
            </a:endParaRPr>
          </a:p>
          <a:p>
            <a:pPr marL="457200" indent="-457200" algn="just">
              <a:lnSpc>
                <a:spcPts val="4000"/>
              </a:lnSpc>
              <a:buFontTx/>
              <a:buChar char="-"/>
            </a:pPr>
            <a:r>
              <a:rPr lang="ru-RU" sz="2800" dirty="0" smtClean="0">
                <a:solidFill>
                  <a:srgbClr val="FFFFFF"/>
                </a:solidFill>
                <a:latin typeface="Arimo"/>
              </a:rPr>
              <a:t>а</a:t>
            </a:r>
            <a:r>
              <a:rPr lang="en-US" sz="2800" dirty="0" err="1" smtClean="0">
                <a:solidFill>
                  <a:srgbClr val="FFFFFF"/>
                </a:solidFill>
                <a:latin typeface="Arimo"/>
              </a:rPr>
              <a:t>налитическая</a:t>
            </a:r>
            <a:r>
              <a:rPr lang="en-US" sz="28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справка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за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ru-RU" sz="2800" dirty="0">
                <a:solidFill>
                  <a:srgbClr val="FFFFFF"/>
                </a:solidFill>
                <a:latin typeface="Arimo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предыдущих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года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реализации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мероприятия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на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городском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mo"/>
              </a:rPr>
              <a:t>или</a:t>
            </a:r>
            <a:r>
              <a:rPr lang="en-US" sz="28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mo"/>
              </a:rPr>
              <a:t>районном</a:t>
            </a:r>
            <a:r>
              <a:rPr lang="ru-RU" sz="28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mo"/>
              </a:rPr>
              <a:t>уровне</a:t>
            </a:r>
            <a:r>
              <a:rPr lang="ru-RU" sz="2800" dirty="0" smtClean="0">
                <a:solidFill>
                  <a:srgbClr val="FFFFFF"/>
                </a:solidFill>
                <a:latin typeface="Arimo"/>
              </a:rPr>
              <a:t> (заполняется онлайн);</a:t>
            </a:r>
          </a:p>
          <a:p>
            <a:pPr marL="285750" indent="-285750" algn="just">
              <a:lnSpc>
                <a:spcPts val="4000"/>
              </a:lnSpc>
              <a:buFontTx/>
              <a:buChar char="-"/>
            </a:pPr>
            <a:r>
              <a:rPr lang="ru-RU" sz="2800" dirty="0">
                <a:solidFill>
                  <a:srgbClr val="FFFFFF"/>
                </a:solidFill>
                <a:latin typeface="Arimo"/>
              </a:rPr>
              <a:t>медиа-план </a:t>
            </a:r>
            <a:r>
              <a:rPr lang="ru-RU" sz="2800" dirty="0" smtClean="0">
                <a:solidFill>
                  <a:srgbClr val="FFFFFF"/>
                </a:solidFill>
                <a:latin typeface="Arimo"/>
              </a:rPr>
              <a:t>мероприятия;</a:t>
            </a:r>
            <a:endParaRPr lang="ru-RU" sz="2800" dirty="0">
              <a:solidFill>
                <a:srgbClr val="FFFFFF"/>
              </a:solidFill>
              <a:latin typeface="Arimo"/>
            </a:endParaRPr>
          </a:p>
          <a:p>
            <a:pPr marL="285750" indent="-285750" algn="just">
              <a:lnSpc>
                <a:spcPts val="4000"/>
              </a:lnSpc>
              <a:buFontTx/>
              <a:buChar char="-"/>
            </a:pPr>
            <a:r>
              <a:rPr lang="ru-RU" sz="2800" dirty="0">
                <a:solidFill>
                  <a:srgbClr val="FFFFFF"/>
                </a:solidFill>
                <a:latin typeface="Arimo"/>
              </a:rPr>
              <a:t>пресс-релиз заявляемого </a:t>
            </a:r>
            <a:r>
              <a:rPr lang="ru-RU" sz="2800" dirty="0" smtClean="0">
                <a:solidFill>
                  <a:srgbClr val="FFFFFF"/>
                </a:solidFill>
                <a:latin typeface="Arimo"/>
              </a:rPr>
              <a:t>мероприятия.</a:t>
            </a:r>
            <a:endParaRPr lang="en-US" sz="2800" dirty="0">
              <a:solidFill>
                <a:srgbClr val="FFFFFF"/>
              </a:solidFill>
              <a:latin typeface="Arimo"/>
            </a:endParaRPr>
          </a:p>
        </p:txBody>
      </p:sp>
      <p:pic>
        <p:nvPicPr>
          <p:cNvPr id="1026" name="Picture 2" descr="http://qrcoder.ru/code/?https%3A%2F%2Fclck.ru%2FUErKV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32719" y="930552"/>
            <a:ext cx="2580271" cy="258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97353" y="510091"/>
            <a:ext cx="3186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>
                <a:solidFill>
                  <a:srgbClr val="FFFFFF"/>
                </a:solidFill>
                <a:latin typeface="Arimo Bold"/>
              </a:rPr>
              <a:t>до 17 мая 2021 года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97352" y="5835993"/>
            <a:ext cx="3186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>
                <a:solidFill>
                  <a:srgbClr val="FFFFFF"/>
                </a:solidFill>
                <a:latin typeface="Arimo Bold"/>
              </a:rPr>
              <a:t>до </a:t>
            </a:r>
            <a:r>
              <a:rPr lang="ru-RU" sz="2400" u="sng" dirty="0" smtClean="0">
                <a:solidFill>
                  <a:srgbClr val="FFFFFF"/>
                </a:solidFill>
                <a:latin typeface="Arimo Bold"/>
              </a:rPr>
              <a:t>31 </a:t>
            </a:r>
            <a:r>
              <a:rPr lang="ru-RU" sz="2400" u="sng" dirty="0">
                <a:solidFill>
                  <a:srgbClr val="FFFFFF"/>
                </a:solidFill>
                <a:latin typeface="Arimo Bold"/>
              </a:rPr>
              <a:t>мая 2021 года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75908" y="6902232"/>
            <a:ext cx="342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>
                <a:solidFill>
                  <a:srgbClr val="FFFFFF"/>
                </a:solidFill>
                <a:latin typeface="Arimo Bold"/>
              </a:rPr>
              <a:t>до </a:t>
            </a:r>
            <a:r>
              <a:rPr lang="ru-RU" sz="2400" u="sng" dirty="0" smtClean="0">
                <a:solidFill>
                  <a:srgbClr val="FFFFFF"/>
                </a:solidFill>
                <a:latin typeface="Arimo Bold"/>
              </a:rPr>
              <a:t>10 июня </a:t>
            </a:r>
            <a:r>
              <a:rPr lang="ru-RU" sz="2400" u="sng" dirty="0">
                <a:solidFill>
                  <a:srgbClr val="FFFFFF"/>
                </a:solidFill>
                <a:latin typeface="Arimo Bold"/>
              </a:rPr>
              <a:t>2021 года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75908" y="8920878"/>
            <a:ext cx="342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>
                <a:solidFill>
                  <a:srgbClr val="FFFFFF"/>
                </a:solidFill>
                <a:latin typeface="Arimo Bold"/>
              </a:rPr>
              <a:t>до </a:t>
            </a:r>
            <a:r>
              <a:rPr lang="ru-RU" sz="2400" u="sng" dirty="0" smtClean="0">
                <a:solidFill>
                  <a:srgbClr val="FFFFFF"/>
                </a:solidFill>
                <a:latin typeface="Arimo Bold"/>
              </a:rPr>
              <a:t>10 июня </a:t>
            </a:r>
            <a:r>
              <a:rPr lang="ru-RU" sz="2400" u="sng" dirty="0">
                <a:solidFill>
                  <a:srgbClr val="FFFFFF"/>
                </a:solidFill>
                <a:latin typeface="Arimo Bold"/>
              </a:rPr>
              <a:t>2021 года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21999"/>
          </a:blip>
          <a:srcRect/>
          <a:stretch>
            <a:fillRect/>
          </a:stretch>
        </p:blipFill>
        <p:spPr>
          <a:xfrm rot="-9701209">
            <a:off x="-58064" y="-52495"/>
            <a:ext cx="4548480" cy="471442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19339" y="1381389"/>
            <a:ext cx="354329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2000" dirty="0">
                <a:solidFill>
                  <a:srgbClr val="FFFFFF"/>
                </a:solidFill>
                <a:latin typeface="Arita Buri Bold"/>
              </a:rPr>
              <a:t>В </a:t>
            </a:r>
            <a:r>
              <a:rPr lang="en-US" sz="2000" dirty="0" err="1">
                <a:solidFill>
                  <a:srgbClr val="FFFFFF"/>
                </a:solidFill>
                <a:latin typeface="Arita Buri Bold"/>
              </a:rPr>
              <a:t>План</a:t>
            </a:r>
            <a:r>
              <a:rPr lang="en-US" sz="2000" u="none" dirty="0">
                <a:solidFill>
                  <a:srgbClr val="FFFFFF"/>
                </a:solidFill>
                <a:latin typeface="Arita Buri Bold"/>
              </a:rPr>
              <a:t> </a:t>
            </a:r>
            <a:r>
              <a:rPr lang="en-US" sz="2000" u="none" dirty="0" err="1">
                <a:solidFill>
                  <a:srgbClr val="FFFFFF"/>
                </a:solidFill>
                <a:latin typeface="Arita Buri Bold"/>
              </a:rPr>
              <a:t>городских</a:t>
            </a:r>
            <a:r>
              <a:rPr lang="en-US" sz="2000" u="none" dirty="0">
                <a:solidFill>
                  <a:srgbClr val="FFFFFF"/>
                </a:solidFill>
                <a:latin typeface="Arita Buri Bold"/>
              </a:rPr>
              <a:t> </a:t>
            </a:r>
            <a:r>
              <a:rPr lang="en-US" sz="2000" u="none" dirty="0" err="1">
                <a:solidFill>
                  <a:srgbClr val="FFFFFF"/>
                </a:solidFill>
                <a:latin typeface="Arita Buri Bold"/>
              </a:rPr>
              <a:t>массовых</a:t>
            </a:r>
            <a:r>
              <a:rPr lang="en-US" sz="2000" u="none" dirty="0">
                <a:solidFill>
                  <a:srgbClr val="FFFFFF"/>
                </a:solidFill>
                <a:latin typeface="Arita Buri Bold"/>
              </a:rPr>
              <a:t> </a:t>
            </a:r>
            <a:r>
              <a:rPr lang="en-US" sz="2000" u="none" dirty="0" err="1">
                <a:solidFill>
                  <a:srgbClr val="FFFFFF"/>
                </a:solidFill>
                <a:latin typeface="Arita Buri Bold"/>
              </a:rPr>
              <a:t>мероприятий</a:t>
            </a:r>
            <a:r>
              <a:rPr lang="en-US" sz="2000" u="none" dirty="0">
                <a:solidFill>
                  <a:srgbClr val="FFFFFF"/>
                </a:solidFill>
                <a:latin typeface="Arita Buri Bold"/>
              </a:rPr>
              <a:t> </a:t>
            </a:r>
            <a:r>
              <a:rPr lang="en-US" sz="2000" u="none" dirty="0" err="1">
                <a:solidFill>
                  <a:srgbClr val="FFFFFF"/>
                </a:solidFill>
                <a:latin typeface="Arita Buri Bold"/>
              </a:rPr>
              <a:t>включаются</a:t>
            </a:r>
            <a:r>
              <a:rPr lang="en-US" sz="2000" u="none" dirty="0">
                <a:solidFill>
                  <a:srgbClr val="FFFFFF"/>
                </a:solidFill>
                <a:latin typeface="Arita Buri Bold"/>
              </a:rPr>
              <a:t> </a:t>
            </a:r>
            <a:r>
              <a:rPr lang="en-US" sz="2000" u="none" dirty="0" err="1">
                <a:solidFill>
                  <a:srgbClr val="FFFFFF"/>
                </a:solidFill>
                <a:latin typeface="Arita Buri Bold"/>
              </a:rPr>
              <a:t>мероприятия</a:t>
            </a:r>
            <a:r>
              <a:rPr lang="en-US" sz="2000" u="none" dirty="0">
                <a:solidFill>
                  <a:srgbClr val="FFFFFF"/>
                </a:solidFill>
                <a:latin typeface="Arita Buri Bold"/>
              </a:rPr>
              <a:t>, </a:t>
            </a:r>
            <a:r>
              <a:rPr lang="en-US" sz="2000" u="none" dirty="0" err="1">
                <a:solidFill>
                  <a:srgbClr val="FFFFFF"/>
                </a:solidFill>
                <a:latin typeface="Arita Buri Bold"/>
              </a:rPr>
              <a:t>соответствующие</a:t>
            </a:r>
            <a:endParaRPr lang="en-US" sz="2000" u="none" dirty="0">
              <a:solidFill>
                <a:srgbClr val="FFFFFF"/>
              </a:solidFill>
              <a:latin typeface="Arita Buri Bold"/>
            </a:endParaRPr>
          </a:p>
          <a:p>
            <a:pPr marL="0" lvl="0" indent="0" algn="ctr"/>
            <a:r>
              <a:rPr lang="ru-RU" sz="2000" u="none" dirty="0" smtClean="0">
                <a:solidFill>
                  <a:srgbClr val="FFFFFF"/>
                </a:solidFill>
                <a:latin typeface="Arita Buri Bold"/>
              </a:rPr>
              <a:t>с</a:t>
            </a:r>
            <a:r>
              <a:rPr lang="en-US" sz="2000" u="none" dirty="0" err="1" smtClean="0">
                <a:solidFill>
                  <a:srgbClr val="FFFFFF"/>
                </a:solidFill>
                <a:latin typeface="Arita Buri Bold"/>
              </a:rPr>
              <a:t>ледующим</a:t>
            </a:r>
            <a:endParaRPr lang="ru-RU" sz="2000" u="none" dirty="0" smtClean="0">
              <a:solidFill>
                <a:srgbClr val="FFFFFF"/>
              </a:solidFill>
              <a:latin typeface="Arita Buri Bold"/>
            </a:endParaRPr>
          </a:p>
          <a:p>
            <a:pPr marL="0" lvl="0" indent="0" algn="ctr"/>
            <a:r>
              <a:rPr lang="en-US" sz="2000" u="none" dirty="0" smtClean="0">
                <a:solidFill>
                  <a:srgbClr val="FFFFFF"/>
                </a:solidFill>
                <a:latin typeface="Arita Buri Bold"/>
              </a:rPr>
              <a:t> </a:t>
            </a:r>
            <a:r>
              <a:rPr lang="en-US" sz="2000" u="none" dirty="0" err="1">
                <a:solidFill>
                  <a:srgbClr val="FFFFFF"/>
                </a:solidFill>
                <a:latin typeface="Arita Buri Bold Bold"/>
              </a:rPr>
              <a:t>показателям</a:t>
            </a:r>
            <a:r>
              <a:rPr lang="en-US" sz="2000" u="none" dirty="0">
                <a:solidFill>
                  <a:srgbClr val="FFFFFF"/>
                </a:solidFill>
                <a:latin typeface="Arita Buri Bold Bold"/>
              </a:rPr>
              <a:t>:</a:t>
            </a:r>
          </a:p>
        </p:txBody>
      </p:sp>
      <p:sp>
        <p:nvSpPr>
          <p:cNvPr id="4" name="AutoShape 4"/>
          <p:cNvSpPr/>
          <p:nvPr/>
        </p:nvSpPr>
        <p:spPr>
          <a:xfrm>
            <a:off x="4126860" y="21535"/>
            <a:ext cx="140340" cy="10074965"/>
          </a:xfrm>
          <a:prstGeom prst="rect">
            <a:avLst/>
          </a:prstGeom>
          <a:solidFill>
            <a:srgbClr val="EDEDE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97496" y="264329"/>
            <a:ext cx="418669" cy="4186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73954" y="849326"/>
            <a:ext cx="442211" cy="44221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953000" y="266700"/>
            <a:ext cx="13106400" cy="9233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2000" dirty="0">
                <a:solidFill>
                  <a:srgbClr val="FFFFFF"/>
                </a:solidFill>
                <a:latin typeface="Arimo"/>
              </a:rPr>
              <a:t>мероприятие может быть проведено как в очном, так и в дистанционном формате;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FFFFFF"/>
              </a:solidFill>
              <a:latin typeface="Arimo"/>
            </a:endParaRPr>
          </a:p>
          <a:p>
            <a:pPr lvl="0"/>
            <a:r>
              <a:rPr lang="ru-RU" sz="2000" dirty="0" smtClean="0">
                <a:solidFill>
                  <a:srgbClr val="FFFFFF"/>
                </a:solidFill>
                <a:latin typeface="Arimo"/>
              </a:rPr>
              <a:t>охват </a:t>
            </a:r>
            <a:r>
              <a:rPr lang="ru-RU" sz="2000" dirty="0">
                <a:solidFill>
                  <a:srgbClr val="FFFFFF"/>
                </a:solidFill>
                <a:latin typeface="Arimo"/>
              </a:rPr>
              <a:t>участников не менее 300 школьников;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FFFFFF"/>
              </a:solidFill>
              <a:latin typeface="Arimo"/>
            </a:endParaRPr>
          </a:p>
          <a:p>
            <a:pPr lvl="0"/>
            <a:r>
              <a:rPr lang="ru-RU" sz="2000" dirty="0" smtClean="0">
                <a:solidFill>
                  <a:srgbClr val="FFFFFF"/>
                </a:solidFill>
                <a:latin typeface="Arimo"/>
              </a:rPr>
              <a:t>положительная </a:t>
            </a:r>
            <a:r>
              <a:rPr lang="ru-RU" sz="2000" dirty="0">
                <a:solidFill>
                  <a:srgbClr val="FFFFFF"/>
                </a:solidFill>
                <a:latin typeface="Arimo"/>
              </a:rPr>
              <a:t>динамика в течение двух предшествующих лет на районом или </a:t>
            </a:r>
            <a:endParaRPr lang="ru-RU" sz="2000" dirty="0" smtClean="0">
              <a:solidFill>
                <a:srgbClr val="FFFFFF"/>
              </a:solidFill>
              <a:latin typeface="Arimo"/>
            </a:endParaRPr>
          </a:p>
          <a:p>
            <a:pPr lvl="0"/>
            <a:r>
              <a:rPr lang="ru-RU" sz="2000" dirty="0" smtClean="0">
                <a:solidFill>
                  <a:srgbClr val="FFFFFF"/>
                </a:solidFill>
                <a:latin typeface="Arimo"/>
              </a:rPr>
              <a:t>городском </a:t>
            </a:r>
            <a:r>
              <a:rPr lang="ru-RU" sz="2000" dirty="0">
                <a:solidFill>
                  <a:srgbClr val="FFFFFF"/>
                </a:solidFill>
                <a:latin typeface="Arimo"/>
              </a:rPr>
              <a:t>уровне. Подтверждается наличием аналитической справкой </a:t>
            </a:r>
            <a:endParaRPr lang="ru-RU" sz="2000" dirty="0" smtClean="0">
              <a:solidFill>
                <a:srgbClr val="FFFFFF"/>
              </a:solidFill>
              <a:latin typeface="Arimo"/>
            </a:endParaRPr>
          </a:p>
          <a:p>
            <a:pPr lvl="0"/>
            <a:r>
              <a:rPr lang="ru-RU" sz="2000" dirty="0" smtClean="0">
                <a:solidFill>
                  <a:srgbClr val="FFFFFF"/>
                </a:solidFill>
                <a:latin typeface="Arimo"/>
              </a:rPr>
              <a:t>(</a:t>
            </a:r>
            <a:r>
              <a:rPr lang="ru-RU" sz="2000" dirty="0">
                <a:solidFill>
                  <a:srgbClr val="FFFFFF"/>
                </a:solidFill>
                <a:latin typeface="Arimo"/>
              </a:rPr>
              <a:t>заполняется по ссылке: </a:t>
            </a:r>
            <a:r>
              <a:rPr lang="ru-RU" sz="2000" dirty="0">
                <a:solidFill>
                  <a:srgbClr val="FFFFFF"/>
                </a:solidFill>
                <a:latin typeface="Arimo"/>
                <a:hlinkClick r:id="rId5"/>
              </a:rPr>
              <a:t>https://clck.ru/UErKV</a:t>
            </a:r>
            <a:r>
              <a:rPr lang="ru-RU" sz="2000" dirty="0">
                <a:solidFill>
                  <a:srgbClr val="FFFFFF"/>
                </a:solidFill>
                <a:latin typeface="Arimo"/>
              </a:rPr>
              <a:t> ), а также медиа-планом, пресс-релизом </a:t>
            </a:r>
            <a:endParaRPr lang="ru-RU" sz="2000" dirty="0" smtClean="0">
              <a:solidFill>
                <a:srgbClr val="FFFFFF"/>
              </a:solidFill>
              <a:latin typeface="Arimo"/>
            </a:endParaRPr>
          </a:p>
          <a:p>
            <a:pPr lvl="0"/>
            <a:r>
              <a:rPr lang="ru-RU" sz="2000" dirty="0" smtClean="0">
                <a:solidFill>
                  <a:srgbClr val="FFFFFF"/>
                </a:solidFill>
                <a:latin typeface="Arimo"/>
              </a:rPr>
              <a:t>заявляемого </a:t>
            </a:r>
            <a:r>
              <a:rPr lang="ru-RU" sz="2000" dirty="0">
                <a:solidFill>
                  <a:srgbClr val="FFFFFF"/>
                </a:solidFill>
                <a:latin typeface="Arimo"/>
              </a:rPr>
              <a:t>мероприятия (текст и фотографический материал) (по форме Приложении 3);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FFFFFF"/>
              </a:solidFill>
              <a:latin typeface="Arimo"/>
            </a:endParaRPr>
          </a:p>
          <a:p>
            <a:pPr lvl="0"/>
            <a:r>
              <a:rPr lang="ru-RU" sz="2000" dirty="0" smtClean="0">
                <a:solidFill>
                  <a:srgbClr val="FFFFFF"/>
                </a:solidFill>
                <a:latin typeface="Arimo"/>
              </a:rPr>
              <a:t>положение </a:t>
            </a:r>
            <a:r>
              <a:rPr lang="ru-RU" sz="2000" dirty="0">
                <a:solidFill>
                  <a:srgbClr val="FFFFFF"/>
                </a:solidFill>
                <a:latin typeface="Arimo"/>
              </a:rPr>
              <a:t>о мероприятии должно соответствовать структуре, представленной в Приложении №1;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FFFFFF"/>
              </a:solidFill>
              <a:latin typeface="Arimo"/>
            </a:endParaRPr>
          </a:p>
          <a:p>
            <a:pPr lvl="0"/>
            <a:r>
              <a:rPr lang="ru-RU" sz="2000" dirty="0" smtClean="0">
                <a:solidFill>
                  <a:srgbClr val="FFFFFF"/>
                </a:solidFill>
                <a:latin typeface="Arimo"/>
              </a:rPr>
              <a:t>если </a:t>
            </a:r>
            <a:r>
              <a:rPr lang="ru-RU" sz="2000" dirty="0">
                <a:solidFill>
                  <a:srgbClr val="FFFFFF"/>
                </a:solidFill>
                <a:latin typeface="Arimo"/>
              </a:rPr>
              <a:t>мероприятие предполагает отборочные этапы (школьный, районный), то в положении о мероприятии указываются условия необходимые для участия в </a:t>
            </a:r>
            <a:endParaRPr lang="ru-RU" sz="2000" dirty="0" smtClean="0">
              <a:solidFill>
                <a:srgbClr val="FFFFFF"/>
              </a:solidFill>
              <a:latin typeface="Arim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FFFFFF"/>
              </a:solidFill>
              <a:latin typeface="Arimo"/>
            </a:endParaRPr>
          </a:p>
          <a:p>
            <a:pPr lvl="0"/>
            <a:r>
              <a:rPr lang="ru-RU" sz="2000" dirty="0" smtClean="0">
                <a:solidFill>
                  <a:srgbClr val="FFFFFF"/>
                </a:solidFill>
                <a:latin typeface="Arimo"/>
              </a:rPr>
              <a:t>последующих </a:t>
            </a:r>
            <a:r>
              <a:rPr lang="ru-RU" sz="2000" dirty="0">
                <a:solidFill>
                  <a:srgbClr val="FFFFFF"/>
                </a:solidFill>
                <a:latin typeface="Arimo"/>
              </a:rPr>
              <a:t>этапах мероприятия. Протоколы о проведении мероприятия должны храниться у организационной группы в течение трёх лет;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FFFFFF"/>
              </a:solidFill>
              <a:latin typeface="Arimo"/>
            </a:endParaRPr>
          </a:p>
          <a:p>
            <a:pPr lvl="0"/>
            <a:r>
              <a:rPr lang="ru-RU" sz="2000" dirty="0" smtClean="0">
                <a:solidFill>
                  <a:srgbClr val="FFFFFF"/>
                </a:solidFill>
                <a:latin typeface="Arimo"/>
              </a:rPr>
              <a:t>организатор </a:t>
            </a:r>
            <a:r>
              <a:rPr lang="ru-RU" sz="2000" dirty="0">
                <a:solidFill>
                  <a:srgbClr val="FFFFFF"/>
                </a:solidFill>
                <a:latin typeface="Arimo"/>
              </a:rPr>
              <a:t>массового мероприятия обеспечивает сбор и хранение, в течение установленного срока, документов о согласии совершеннолетних лиц, заявивших о своем участии в конкурсе, родителей (законных представителей) несовершеннолетних лиц, заявивших о своем участии, на сбор, хранение, использование, распространение (передачу) и публикацию персональных данных своих несовершеннолетних детей, а также их работ, в том числе в сети Интернет;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FFFFFF"/>
              </a:solidFill>
              <a:latin typeface="Arimo"/>
            </a:endParaRPr>
          </a:p>
          <a:p>
            <a:pPr lvl="0"/>
            <a:r>
              <a:rPr lang="ru-RU" sz="2000" dirty="0" smtClean="0">
                <a:solidFill>
                  <a:srgbClr val="FFFFFF"/>
                </a:solidFill>
                <a:latin typeface="Arimo"/>
              </a:rPr>
              <a:t>организатор </a:t>
            </a:r>
            <a:r>
              <a:rPr lang="ru-RU" sz="2000" dirty="0">
                <a:solidFill>
                  <a:srgbClr val="FFFFFF"/>
                </a:solidFill>
                <a:latin typeface="Arimo"/>
              </a:rPr>
              <a:t>массового мероприятия утверждает результаты (протокол) и доводит их до сведения участников, выдает дипломы победителям и призерам, обеспечивает процедуры апелляции и пересмотра результатов мероприятия, если данная возможность предусмотрена Положением;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FFFFFF"/>
              </a:solidFill>
              <a:latin typeface="Arimo"/>
            </a:endParaRPr>
          </a:p>
          <a:p>
            <a:pPr lvl="0"/>
            <a:r>
              <a:rPr lang="ru-RU" sz="2000" dirty="0" smtClean="0">
                <a:solidFill>
                  <a:srgbClr val="FFFFFF"/>
                </a:solidFill>
                <a:latin typeface="Arimo"/>
              </a:rPr>
              <a:t>По </a:t>
            </a:r>
            <a:r>
              <a:rPr lang="ru-RU" sz="2000" dirty="0">
                <a:solidFill>
                  <a:srgbClr val="FFFFFF"/>
                </a:solidFill>
                <a:latin typeface="Arimo"/>
              </a:rPr>
              <a:t>итогам мероприятия оформляется протокол за подписью председателя жюри </a:t>
            </a:r>
            <a:r>
              <a:rPr lang="ru-RU" sz="2000" dirty="0" smtClean="0">
                <a:solidFill>
                  <a:srgbClr val="FFFFFF"/>
                </a:solidFill>
                <a:latin typeface="Arimo"/>
              </a:rPr>
              <a:t>и</a:t>
            </a:r>
          </a:p>
          <a:p>
            <a:pPr lvl="0"/>
            <a:r>
              <a:rPr lang="ru-RU" sz="2000" dirty="0" smtClean="0">
                <a:solidFill>
                  <a:srgbClr val="FFFFFF"/>
                </a:solidFill>
                <a:latin typeface="Arimo"/>
              </a:rPr>
              <a:t>передаётся </a:t>
            </a:r>
            <a:r>
              <a:rPr lang="ru-RU" sz="2000" dirty="0">
                <a:solidFill>
                  <a:srgbClr val="FFFFFF"/>
                </a:solidFill>
                <a:latin typeface="Arimo"/>
              </a:rPr>
              <a:t>в МКУ КИМЦ. А также заполняется аналитический отчет в </a:t>
            </a:r>
            <a:r>
              <a:rPr lang="ru-RU" sz="2000" dirty="0" err="1">
                <a:solidFill>
                  <a:srgbClr val="FFFFFF"/>
                </a:solidFill>
                <a:latin typeface="Arimo"/>
              </a:rPr>
              <a:t>Google</a:t>
            </a:r>
            <a:r>
              <a:rPr lang="ru-RU" sz="2000" dirty="0">
                <a:solidFill>
                  <a:srgbClr val="FFFFFF"/>
                </a:solidFill>
                <a:latin typeface="Arimo"/>
              </a:rPr>
              <a:t> </a:t>
            </a:r>
            <a:r>
              <a:rPr lang="ru-RU" sz="2000" dirty="0" smtClean="0">
                <a:solidFill>
                  <a:srgbClr val="FFFFFF"/>
                </a:solidFill>
                <a:latin typeface="Arimo"/>
              </a:rPr>
              <a:t>Форме</a:t>
            </a:r>
          </a:p>
          <a:p>
            <a:pPr lvl="0"/>
            <a:r>
              <a:rPr lang="ru-RU" sz="2000" dirty="0" smtClean="0">
                <a:solidFill>
                  <a:srgbClr val="FFFFFF"/>
                </a:solidFill>
                <a:latin typeface="Arimo"/>
              </a:rPr>
              <a:t>по </a:t>
            </a:r>
            <a:r>
              <a:rPr lang="ru-RU" sz="2000" dirty="0">
                <a:solidFill>
                  <a:srgbClr val="FFFFFF"/>
                </a:solidFill>
                <a:latin typeface="Arimo"/>
              </a:rPr>
              <a:t>ссылке</a:t>
            </a:r>
            <a:r>
              <a:rPr lang="ru-RU" sz="2000" dirty="0"/>
              <a:t>: </a:t>
            </a:r>
            <a:r>
              <a:rPr lang="ru-RU" sz="2000" u="sng" dirty="0">
                <a:hlinkClick r:id="rId6"/>
              </a:rPr>
              <a:t>https://</a:t>
            </a:r>
            <a:r>
              <a:rPr lang="ru-RU" sz="2000" u="sng" dirty="0" smtClean="0">
                <a:hlinkClick r:id="rId6"/>
              </a:rPr>
              <a:t>forms.gle/gbUjXcaMCkYPFTtv7</a:t>
            </a:r>
            <a:endParaRPr lang="ru-RU" sz="200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72472" y="1606895"/>
            <a:ext cx="418669" cy="418669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65163" y="2927297"/>
            <a:ext cx="442211" cy="442211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88705" y="3668200"/>
            <a:ext cx="418669" cy="418669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72472" y="4568964"/>
            <a:ext cx="442211" cy="442211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84242" y="5471076"/>
            <a:ext cx="418669" cy="418669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72472" y="7314124"/>
            <a:ext cx="442211" cy="442211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62638" y="8611031"/>
            <a:ext cx="418669" cy="418669"/>
          </a:xfrm>
          <a:prstGeom prst="rect">
            <a:avLst/>
          </a:prstGeom>
        </p:spPr>
      </p:pic>
      <p:pic>
        <p:nvPicPr>
          <p:cNvPr id="2050" name="Picture 2" descr="http://qrcoder.ru/code/?https%3A%2F%2Fforms.gle%2FgbUjXcaMCkYPFTtv7&amp;4&amp;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8171564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qrcoder.ru/code/?https%3A%2F%2Fclck.ru%2FUErKV&amp;4&amp;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19779" y="1353228"/>
            <a:ext cx="1469442" cy="14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6600" y="419100"/>
            <a:ext cx="998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Положение городского массового мероприятия с обучающимися образовательных организаций города Красноярска </a:t>
            </a:r>
            <a:endParaRPr lang="ru-RU" sz="14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«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Наименование мероприятия</a:t>
            </a:r>
            <a:r>
              <a:rPr lang="ru-RU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»</a:t>
            </a:r>
            <a:endParaRPr lang="ru-RU" sz="1400" dirty="0"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478" y="2247900"/>
            <a:ext cx="16495643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Общие положения </a:t>
            </a:r>
            <a:endParaRPr lang="ru-RU" sz="14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Включает в себя:</a:t>
            </a:r>
            <a:endParaRPr lang="ru-RU" sz="14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50215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Характеристика соответствия данного мероприятия целям и задачам подготовки обучающихся г. Красноярска к направлениям воспитательной деятельности, отраженным в настоящем Регламенте;</a:t>
            </a:r>
            <a:endParaRPr lang="ru-RU" sz="14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инициатор проведения мероприятия, кто является его организатором, как распределяется ответственность между организаторами за конкретные блоки работы;</a:t>
            </a:r>
            <a:endParaRPr lang="ru-RU" sz="14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предметы, практики, направления, </a:t>
            </a:r>
            <a:r>
              <a:rPr lang="ru-RU" sz="20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метапредметные</a:t>
            </a:r>
            <a:r>
              <a:rPr lang="ru-RU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компетентности, которым посвящено мероприятие;</a:t>
            </a:r>
            <a:endParaRPr lang="ru-RU" sz="14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ключевые источники финансирования мероприятия;</a:t>
            </a:r>
            <a:endParaRPr lang="ru-RU" sz="14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основные нормативно-правовые документы (в том числе, локальные), в соответствии с которыми, проводится мероприятие;</a:t>
            </a:r>
            <a:endParaRPr lang="ru-RU" sz="14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наименование организаций, которые оказывают поддержку – партнёры, спонсоры, </a:t>
            </a:r>
            <a:r>
              <a:rPr lang="ru-RU" sz="20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соорганизаторы</a:t>
            </a:r>
            <a:r>
              <a:rPr lang="ru-RU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ru-RU" sz="14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457200" algn="just"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ru-RU" sz="14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Цели и задачи</a:t>
            </a:r>
            <a:endParaRPr lang="ru-RU" sz="14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Описываются конкретные цель и задачи, в соответствии с которыми, реализуется мероприятие. Цель и задачи должны содержательно соответствовать общим целям и задачам, обозначенным в настоящем Регламенте.</a:t>
            </a:r>
            <a:endParaRPr lang="ru-RU" sz="14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ru-RU" sz="14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Предполагаемый результат</a:t>
            </a:r>
            <a:endParaRPr lang="ru-RU" sz="14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Указывается, какие результаты будут обеспечены за счет реализации данного мероприятия, какой ресурс представляет собой для обеспечения побед школьников г. Красноярска в массовых мероприятиях регионального и федерального уровня, какими должны быть показатели достижения данных результатов.</a:t>
            </a:r>
            <a:endParaRPr lang="ru-RU" sz="14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ru-RU" sz="14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Участники</a:t>
            </a:r>
            <a:endParaRPr lang="ru-RU" sz="14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Указывается целевая аудитория – участники предлагаемых мероприятий (возраст, исходный уровень подготовки, основные предметные интересы, предшествующие достижения).</a:t>
            </a:r>
            <a:endParaRPr lang="ru-RU" sz="14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ru-RU" sz="14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028700"/>
            <a:ext cx="17297400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Сроки реализации</a:t>
            </a:r>
            <a:endParaRPr lang="ru-RU" sz="12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</a:rPr>
              <a:t>Указываются сроки реализации каждого этапа мероприятия, основные действия на каждом этапе (например, оповещение потенциальных участников, прием заявок, проведение предварительных испытаний, и т.д.).</a:t>
            </a:r>
            <a:endParaRPr lang="ru-RU" sz="12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ru-RU" sz="12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Порядок проведения мероприятия (подготовительный этап, основной этап)</a:t>
            </a:r>
            <a:endParaRPr lang="ru-RU" sz="12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</a:rPr>
              <a:t>Описываются условия участия в мероприятии (в том числе, критерии, по которым участники могут переходить с этапа на этап), номинации и их содержание, формы предъявления и выполнения заданий, алгоритм действий организаторов и участников конкурса на каждом этапе проведения мероприятия, правила взаимодействий, права и обязанности участников мероприятий (в том числе, правила апелляций). </a:t>
            </a:r>
            <a:endParaRPr lang="ru-RU" sz="12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ru-RU" sz="12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Критерии оценки и подведение итогов</a:t>
            </a:r>
            <a:endParaRPr lang="ru-RU" sz="12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</a:rPr>
              <a:t>Представлена общая процедура подведения итогов, критерии оценивания, примеры их применения к конкретным образцам выполнения заданий, формы и уровни поощрения, соответствующие каждому уровню качества выполнения заданий в рамках каждой номинации (в том числе, типы грамот и ценных призов в их соответствии каждому уровню достижений) могут быть размещены в приложении или в сети Интернет с указанием действующей ссылки. </a:t>
            </a:r>
            <a:endParaRPr lang="ru-RU" sz="12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ru-RU" sz="12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Порядок оформления заявки </a:t>
            </a:r>
            <a:endParaRPr lang="ru-RU" sz="12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</a:rPr>
              <a:t>Указывается, каким способом оформляется заявка на участие в мероприятии (электронная, печатная, и т.д.), предъявляется образец оформления/заполнения заявки, перечисляются и характеризуются все документы, прилагаемые к заявке. Желательно указать и прокомментировать наиболее вероятные ошибки, которые можно допустить при заполнении заявки.</a:t>
            </a:r>
            <a:endParaRPr lang="ru-RU" sz="12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ru-RU" sz="12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Экспертный совет (жюри)</a:t>
            </a:r>
            <a:endParaRPr lang="ru-RU" sz="12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</a:rPr>
              <a:t>Указывается, какие специалисты входят в экспертный совет (жюри) – как персонально, так и, прежде всего, по уровню квалификации и компетентностей; описываются конкретные полномочия членов жюри и председателя при оценивании конкурсных работ.</a:t>
            </a:r>
            <a:endParaRPr lang="ru-RU" sz="12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ru-RU" sz="12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Организационный комитет</a:t>
            </a:r>
            <a:endParaRPr lang="ru-RU" sz="12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</a:rPr>
              <a:t>ФИО организатора, контактные данные, какие полномочия имеет организатор.</a:t>
            </a:r>
            <a:endParaRPr lang="ru-RU" sz="12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ru-RU" sz="12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Приложения</a:t>
            </a:r>
            <a:endParaRPr lang="ru-RU" sz="12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</a:rPr>
              <a:t>В данный раздел могут входить все приложения, необходимые для участия в мероприятии, например, заявка, анкета участника, образцы оценивания заданий и </a:t>
            </a:r>
            <a:r>
              <a:rPr lang="ru-RU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т.д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</a:rPr>
              <a:t>, а также экспертный лист мероприятия.</a:t>
            </a:r>
            <a:endParaRPr lang="ru-RU" sz="12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6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99131" y="114300"/>
            <a:ext cx="17209693" cy="97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039"/>
              </a:lnSpc>
            </a:pPr>
            <a:r>
              <a:rPr lang="en-US" sz="6399" dirty="0" err="1">
                <a:solidFill>
                  <a:srgbClr val="4686C8"/>
                </a:solidFill>
                <a:latin typeface="Arita Buri Bold"/>
              </a:rPr>
              <a:t>Критерии</a:t>
            </a:r>
            <a:r>
              <a:rPr lang="en-US" sz="6399" u="none" dirty="0">
                <a:solidFill>
                  <a:srgbClr val="4686C8"/>
                </a:solidFill>
                <a:latin typeface="Arita Buri Bold"/>
              </a:rPr>
              <a:t> </a:t>
            </a:r>
            <a:r>
              <a:rPr lang="en-US" sz="6399" u="none" dirty="0" err="1">
                <a:solidFill>
                  <a:srgbClr val="4686C8"/>
                </a:solidFill>
                <a:latin typeface="Arita Buri Bold"/>
              </a:rPr>
              <a:t>оценки</a:t>
            </a:r>
            <a:endParaRPr lang="en-US" sz="6399" u="none" dirty="0">
              <a:solidFill>
                <a:srgbClr val="4686C8"/>
              </a:solidFill>
              <a:latin typeface="Arita Buri Bold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3894132"/>
              </p:ext>
            </p:extLst>
          </p:nvPr>
        </p:nvGraphicFramePr>
        <p:xfrm>
          <a:off x="152400" y="1104900"/>
          <a:ext cx="17756424" cy="8693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5567">
                  <a:extLst>
                    <a:ext uri="{9D8B030D-6E8A-4147-A177-3AD203B41FA5}">
                      <a16:colId xmlns:a16="http://schemas.microsoft.com/office/drawing/2014/main" xmlns="" val="489521729"/>
                    </a:ext>
                  </a:extLst>
                </a:gridCol>
                <a:gridCol w="13644476">
                  <a:extLst>
                    <a:ext uri="{9D8B030D-6E8A-4147-A177-3AD203B41FA5}">
                      <a16:colId xmlns:a16="http://schemas.microsoft.com/office/drawing/2014/main" xmlns="" val="2235846400"/>
                    </a:ext>
                  </a:extLst>
                </a:gridCol>
                <a:gridCol w="2336381">
                  <a:extLst>
                    <a:ext uri="{9D8B030D-6E8A-4147-A177-3AD203B41FA5}">
                      <a16:colId xmlns:a16="http://schemas.microsoft.com/office/drawing/2014/main" xmlns="" val="881331514"/>
                    </a:ext>
                  </a:extLst>
                </a:gridCol>
              </a:tblGrid>
              <a:tr h="2581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Критерий </a:t>
                      </a:r>
                    </a:p>
                    <a:p>
                      <a:pPr indent="-127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Показатель </a:t>
                      </a:r>
                    </a:p>
                    <a:p>
                      <a:pPr indent="-127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 баллов - показатель не проявлен,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балл - показатель проявлен частично, 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балла -показатель проявлен в полной мере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extLst>
                  <a:ext uri="{0D108BD9-81ED-4DB2-BD59-A6C34878D82A}">
                    <a16:rowId xmlns:a16="http://schemas.microsoft.com/office/drawing/2014/main" xmlns="" val="628731967"/>
                  </a:ext>
                </a:extLst>
              </a:tr>
              <a:tr h="573731">
                <a:tc rowSpan="7"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Общие положения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Обозначена характеристика соответствия данного мероприятия целям и задачам подготовки обучающихся г. Красноярска к направлениям воспитательной деятельности, отраженным в настоящем Регламенте.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extLst>
                  <a:ext uri="{0D108BD9-81ED-4DB2-BD59-A6C34878D82A}">
                    <a16:rowId xmlns:a16="http://schemas.microsoft.com/office/drawing/2014/main" xmlns="" val="1415717007"/>
                  </a:ext>
                </a:extLst>
              </a:tr>
              <a:tr h="286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Указан инициатор и организатор проведения мероприятия.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extLst>
                  <a:ext uri="{0D108BD9-81ED-4DB2-BD59-A6C34878D82A}">
                    <a16:rowId xmlns:a16="http://schemas.microsoft.com/office/drawing/2014/main" xmlns="" val="1925878296"/>
                  </a:ext>
                </a:extLst>
              </a:tr>
              <a:tr h="3981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127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Обозначен механизм распределения ответственности между организаторами за конкретные блоки работы.</a:t>
                      </a:r>
                    </a:p>
                  </a:txBody>
                  <a:tcPr marL="48320" marR="48320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extLst>
                  <a:ext uri="{0D108BD9-81ED-4DB2-BD59-A6C34878D82A}">
                    <a16:rowId xmlns:a16="http://schemas.microsoft.com/office/drawing/2014/main" xmlns="" val="2847304004"/>
                  </a:ext>
                </a:extLst>
              </a:tr>
              <a:tr h="331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127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Обозначены предметы, практики, направления,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метапредметные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компетентности, которым посвящено мероприятие.</a:t>
                      </a:r>
                    </a:p>
                  </a:txBody>
                  <a:tcPr marL="48320" marR="48320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extLst>
                  <a:ext uri="{0D108BD9-81ED-4DB2-BD59-A6C34878D82A}">
                    <a16:rowId xmlns:a16="http://schemas.microsoft.com/office/drawing/2014/main" xmlns="" val="4288986401"/>
                  </a:ext>
                </a:extLst>
              </a:tr>
              <a:tr h="286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Обозначены ключевые источники финансирования мероприятия.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48320" marR="48320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extLst>
                  <a:ext uri="{0D108BD9-81ED-4DB2-BD59-A6C34878D82A}">
                    <a16:rowId xmlns:a16="http://schemas.microsoft.com/office/drawing/2014/main" xmlns="" val="1219826663"/>
                  </a:ext>
                </a:extLst>
              </a:tr>
              <a:tr h="573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Обозначены основные нормативно-правовые документы (в том числе, локальные), в соответствии с которыми, проводится мероприятие.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48320" marR="48320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extLst>
                  <a:ext uri="{0D108BD9-81ED-4DB2-BD59-A6C34878D82A}">
                    <a16:rowId xmlns:a16="http://schemas.microsoft.com/office/drawing/2014/main" xmlns="" val="1848834679"/>
                  </a:ext>
                </a:extLst>
              </a:tr>
              <a:tr h="331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Обозначены наименование организаций, которые оказывают поддержку – партнёры, спонсоры, </a:t>
                      </a:r>
                      <a:r>
                        <a:rPr lang="ru-RU" sz="2000" dirty="0" err="1">
                          <a:effectLst/>
                        </a:rPr>
                        <a:t>соорганизаторы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48320" marR="48320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extLst>
                  <a:ext uri="{0D108BD9-81ED-4DB2-BD59-A6C34878D82A}">
                    <a16:rowId xmlns:a16="http://schemas.microsoft.com/office/drawing/2014/main" xmlns="" val="4255049689"/>
                  </a:ext>
                </a:extLst>
              </a:tr>
              <a:tr h="286866">
                <a:tc rowSpan="2"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Актуальность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Подтверждена актуальность мероприятия для обучающихся.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48320" marR="48320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extLst>
                  <a:ext uri="{0D108BD9-81ED-4DB2-BD59-A6C34878D82A}">
                    <a16:rowId xmlns:a16="http://schemas.microsoft.com/office/drawing/2014/main" xmlns="" val="3404739018"/>
                  </a:ext>
                </a:extLst>
              </a:tr>
              <a:tr h="331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Мероприятие апробировано на районном/городском уровне и имеет положительную динамику в течение двух лет.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48320" marR="48320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extLst>
                  <a:ext uri="{0D108BD9-81ED-4DB2-BD59-A6C34878D82A}">
                    <a16:rowId xmlns:a16="http://schemas.microsoft.com/office/drawing/2014/main" xmlns="" val="4046290676"/>
                  </a:ext>
                </a:extLst>
              </a:tr>
              <a:tr h="331784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Цели и задачи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Описаны конкретные цель и задачи, в соответствии с которыми, реализуется мероприятие. 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48320" marR="48320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extLst>
                  <a:ext uri="{0D108BD9-81ED-4DB2-BD59-A6C34878D82A}">
                    <a16:rowId xmlns:a16="http://schemas.microsoft.com/office/drawing/2014/main" xmlns="" val="2310960293"/>
                  </a:ext>
                </a:extLst>
              </a:tr>
              <a:tr h="331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Цель и задачи содержательно соответствуют общим целям и задачам, обозначенным в настоящем Регламенте.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48320" marR="48320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extLst>
                  <a:ext uri="{0D108BD9-81ED-4DB2-BD59-A6C34878D82A}">
                    <a16:rowId xmlns:a16="http://schemas.microsoft.com/office/drawing/2014/main" xmlns="" val="1337783671"/>
                  </a:ext>
                </a:extLst>
              </a:tr>
              <a:tr h="331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Цель, задачи и планируемые результаты  мероприятия  соответствуют возрасту обучающихся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48320" marR="48320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extLst>
                  <a:ext uri="{0D108BD9-81ED-4DB2-BD59-A6C34878D82A}">
                    <a16:rowId xmlns:a16="http://schemas.microsoft.com/office/drawing/2014/main" xmlns="" val="558153904"/>
                  </a:ext>
                </a:extLst>
              </a:tr>
              <a:tr h="504589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Предполагаемый результат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Образовательные результаты мероприятия соответствуют направлению развития воспитания.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48320" marR="48320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extLst>
                  <a:ext uri="{0D108BD9-81ED-4DB2-BD59-A6C34878D82A}">
                    <a16:rowId xmlns:a16="http://schemas.microsoft.com/office/drawing/2014/main" xmlns="" val="1142645304"/>
                  </a:ext>
                </a:extLst>
              </a:tr>
              <a:tr h="474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Указаны, конкретные результаты, которые будут обеспечены за счет реализации данного мероприятия.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48320" marR="48320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extLst>
                  <a:ext uri="{0D108BD9-81ED-4DB2-BD59-A6C34878D82A}">
                    <a16:rowId xmlns:a16="http://schemas.microsoft.com/office/drawing/2014/main" xmlns="" val="1069809467"/>
                  </a:ext>
                </a:extLst>
              </a:tr>
              <a:tr h="573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Обозначен ресурс для обеспечения побед школьников г. Красноярска в массовых мероприятиях регионального и федерального уровня.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48320" marR="48320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20" marR="48320" marT="0" marB="0"/>
                </a:tc>
                <a:extLst>
                  <a:ext uri="{0D108BD9-81ED-4DB2-BD59-A6C34878D82A}">
                    <a16:rowId xmlns:a16="http://schemas.microsoft.com/office/drawing/2014/main" xmlns="" val="39593928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85879" y="-17715"/>
            <a:ext cx="17209693" cy="97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039"/>
              </a:lnSpc>
            </a:pPr>
            <a:r>
              <a:rPr lang="en-US" sz="6399" dirty="0" err="1">
                <a:solidFill>
                  <a:srgbClr val="4686C8"/>
                </a:solidFill>
                <a:latin typeface="Arita Buri Bold"/>
              </a:rPr>
              <a:t>Критерии</a:t>
            </a:r>
            <a:r>
              <a:rPr lang="en-US" sz="6399" u="none" dirty="0">
                <a:solidFill>
                  <a:srgbClr val="4686C8"/>
                </a:solidFill>
                <a:latin typeface="Arita Buri Bold"/>
              </a:rPr>
              <a:t> </a:t>
            </a:r>
            <a:r>
              <a:rPr lang="en-US" sz="6399" u="none" dirty="0" err="1">
                <a:solidFill>
                  <a:srgbClr val="4686C8"/>
                </a:solidFill>
                <a:latin typeface="Arita Buri Bold"/>
              </a:rPr>
              <a:t>оценки</a:t>
            </a:r>
            <a:endParaRPr lang="en-US" sz="6399" u="none" dirty="0">
              <a:solidFill>
                <a:srgbClr val="4686C8"/>
              </a:solidFill>
              <a:latin typeface="Arita Buri Bold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8592334"/>
              </p:ext>
            </p:extLst>
          </p:nvPr>
        </p:nvGraphicFramePr>
        <p:xfrm>
          <a:off x="228601" y="990583"/>
          <a:ext cx="17678400" cy="9179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799">
                  <a:extLst>
                    <a:ext uri="{9D8B030D-6E8A-4147-A177-3AD203B41FA5}">
                      <a16:colId xmlns:a16="http://schemas.microsoft.com/office/drawing/2014/main" xmlns="" val="1834890736"/>
                    </a:ext>
                  </a:extLst>
                </a:gridCol>
                <a:gridCol w="14173200">
                  <a:extLst>
                    <a:ext uri="{9D8B030D-6E8A-4147-A177-3AD203B41FA5}">
                      <a16:colId xmlns:a16="http://schemas.microsoft.com/office/drawing/2014/main" xmlns="" val="321140328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xmlns="" val="1061895041"/>
                    </a:ext>
                  </a:extLst>
                </a:gridCol>
              </a:tblGrid>
              <a:tr h="57889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Участники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Обозначена конкретная целевая аудитория мероприятия (возраст, исходный уровень подготовки, основные предметные интересы, предшествующие достижения).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51562" marR="515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6012983"/>
                  </a:ext>
                </a:extLst>
              </a:tr>
              <a:tr h="289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Мероприятие предполагает участие не менее 300 школьников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/>
                </a:tc>
                <a:extLst>
                  <a:ext uri="{0D108BD9-81ED-4DB2-BD59-A6C34878D82A}">
                    <a16:rowId xmlns:a16="http://schemas.microsoft.com/office/drawing/2014/main" xmlns="" val="555185528"/>
                  </a:ext>
                </a:extLst>
              </a:tr>
              <a:tr h="7048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Сроки реализации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Указаны сроки реализации каждого этапа мероприятия, основные действия на каждом этапе (например, оповещение потенциальных участников, прием заявок, проведение предварительных испытаний, и т.д.).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/>
                </a:tc>
                <a:extLst>
                  <a:ext uri="{0D108BD9-81ED-4DB2-BD59-A6C34878D82A}">
                    <a16:rowId xmlns:a16="http://schemas.microsoft.com/office/drawing/2014/main" xmlns="" val="3956302423"/>
                  </a:ext>
                </a:extLst>
              </a:tr>
              <a:tr h="11577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Порядок проведения мероприятия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Описаны условия участия в мероприятии (в том числе, критерии, по которым участники могут переходить с этапа на этап), номинации и их содержание, формы предъявления и выполнения заданий, алгоритм действий организаторов и участников конкурса на каждом этапе проведения мероприятия, правила взаимодействий, права и обязанности участников мероприятий (в том числе, правила апелляций).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/>
                </a:tc>
                <a:extLst>
                  <a:ext uri="{0D108BD9-81ED-4DB2-BD59-A6C34878D82A}">
                    <a16:rowId xmlns:a16="http://schemas.microsoft.com/office/drawing/2014/main" xmlns="" val="3080472742"/>
                  </a:ext>
                </a:extLst>
              </a:tr>
              <a:tr h="1447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Критерии оценки и подведение итогов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Представлена общая процедура подведения итогов, критерии оценивания, примеры их применения к конкретным образцам выполнения заданий, формы и уровни поощрения, соответствующие каждому уровню качества выполнения заданий в рамках каждой номинации (в том числе, типы грамот и ценных призов в их соответствии каждому уровню достижений) могут быть размещены в приложении или в сети Интернет с указанием действующей ссылки. 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/>
                </a:tc>
                <a:extLst>
                  <a:ext uri="{0D108BD9-81ED-4DB2-BD59-A6C34878D82A}">
                    <a16:rowId xmlns:a16="http://schemas.microsoft.com/office/drawing/2014/main" xmlns="" val="2665791275"/>
                  </a:ext>
                </a:extLst>
              </a:tr>
              <a:tr h="5788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Порядок оформления заявки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Указан способ оформления заявки на участие в мероприятии (электронная, печатная, и т.д.), предъявлен образец оформления/заполнения заявки, и др.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/>
                </a:tc>
                <a:extLst>
                  <a:ext uri="{0D108BD9-81ED-4DB2-BD59-A6C34878D82A}">
                    <a16:rowId xmlns:a16="http://schemas.microsoft.com/office/drawing/2014/main" xmlns="" val="1204425662"/>
                  </a:ext>
                </a:extLst>
              </a:tr>
              <a:tr h="57889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Экспертный совет (жюри)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Указаны специалисты, входящие в экспертный совет (жюри) – как персонально, так и, прежде всего, по уровню квалификации и компетентностей.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/>
                </a:tc>
                <a:extLst>
                  <a:ext uri="{0D108BD9-81ED-4DB2-BD59-A6C34878D82A}">
                    <a16:rowId xmlns:a16="http://schemas.microsoft.com/office/drawing/2014/main" xmlns="" val="3333106268"/>
                  </a:ext>
                </a:extLst>
              </a:tr>
              <a:tr h="352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Описаны конкретные полномочия членов жюри и председателя при оценивании конкурсных работ.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/>
                </a:tc>
                <a:extLst>
                  <a:ext uri="{0D108BD9-81ED-4DB2-BD59-A6C34878D82A}">
                    <a16:rowId xmlns:a16="http://schemas.microsoft.com/office/drawing/2014/main" xmlns="" val="2033512973"/>
                  </a:ext>
                </a:extLst>
              </a:tr>
              <a:tr h="35242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Организационный комитет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Обозначены ФИО организатора, контактные данные, какие полномочия он имеет.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/>
                </a:tc>
                <a:extLst>
                  <a:ext uri="{0D108BD9-81ED-4DB2-BD59-A6C34878D82A}">
                    <a16:rowId xmlns:a16="http://schemas.microsoft.com/office/drawing/2014/main" xmlns="" val="1098054957"/>
                  </a:ext>
                </a:extLst>
              </a:tr>
              <a:tr h="289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Есть рабочая ссылка на мероприятие в социальных сетях и/или на сайте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/>
                </a:tc>
                <a:extLst>
                  <a:ext uri="{0D108BD9-81ED-4DB2-BD59-A6C34878D82A}">
                    <a16:rowId xmlns:a16="http://schemas.microsoft.com/office/drawing/2014/main" xmlns="" val="1098118220"/>
                  </a:ext>
                </a:extLst>
              </a:tr>
              <a:tr h="5788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Приложения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Прилагаются приложения, необходимые для участия в мероприятии, например, заявка, анкета участника, образцы оценивания заданий и т.д, а также экспертный лист мерпориятия.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/>
                </a:tc>
                <a:extLst>
                  <a:ext uri="{0D108BD9-81ED-4DB2-BD59-A6C34878D82A}">
                    <a16:rowId xmlns:a16="http://schemas.microsoft.com/office/drawing/2014/main" xmlns="" val="337431742"/>
                  </a:ext>
                </a:extLst>
              </a:tr>
              <a:tr h="578890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Информационная и языковая грамотность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Структурирование информации и грамотность речи в разных форматах (текстовом, графическом, электронном и др.).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/>
                </a:tc>
                <a:extLst>
                  <a:ext uri="{0D108BD9-81ED-4DB2-BD59-A6C34878D82A}">
                    <a16:rowId xmlns:a16="http://schemas.microsoft.com/office/drawing/2014/main" xmlns="" val="512578977"/>
                  </a:ext>
                </a:extLst>
              </a:tr>
              <a:tr h="578890">
                <a:tc rowSpan="2"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Инновационность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Авторский замысел  мероприятия отличается оригинальным подходом к раскрытию направления воспитательной деятельности.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/>
                </a:tc>
                <a:extLst>
                  <a:ext uri="{0D108BD9-81ED-4DB2-BD59-A6C34878D82A}">
                    <a16:rowId xmlns:a16="http://schemas.microsoft.com/office/drawing/2014/main" xmlns="" val="851890866"/>
                  </a:ext>
                </a:extLst>
              </a:tr>
              <a:tr h="578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При реализации  мероприятия планируется использование разнообразных воспитательных технологий, форм организации деятельности обучающихся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62" marR="51562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62" marR="51562" marT="0" marB="0"/>
                </a:tc>
                <a:extLst>
                  <a:ext uri="{0D108BD9-81ED-4DB2-BD59-A6C34878D82A}">
                    <a16:rowId xmlns:a16="http://schemas.microsoft.com/office/drawing/2014/main" xmlns="" val="3474622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58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2247900"/>
            <a:ext cx="15773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Вариант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1: Представленное мероприятие предлагается включить в План городских массовых воспитательных мероприятий главного управления образования администрации города Красноярска на 2021-2022 учебный год. </a:t>
            </a:r>
          </a:p>
          <a:p>
            <a:pPr indent="-1270" algn="just"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Рекомендации эксперта по улучшению Положения:</a:t>
            </a:r>
          </a:p>
          <a:p>
            <a:pPr indent="-1270" algn="just"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 </a:t>
            </a:r>
          </a:p>
          <a:p>
            <a:pPr indent="-1270" algn="just"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Вариант 2: Представленное мероприятие предлагается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включить в План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 городских массовых воспитательных мероприятий главного управления образования администрации города Красноярска на 2021-2022 учебный год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доработкой Положения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</a:p>
          <a:p>
            <a:pPr indent="-1270" algn="just"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Рекомендации эксперта с указанием существенных изменений, которые требуют доработки.</a:t>
            </a:r>
          </a:p>
          <a:p>
            <a:pPr indent="-1270" algn="just"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 </a:t>
            </a:r>
          </a:p>
          <a:p>
            <a:pPr indent="-1270" algn="just"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Вариант 3: Представленное мероприятие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предлагается не включать в План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 городских массовых воспитательных мероприятий главного управления образования администрации города Красноярска на 2021-2022 учебный год.</a:t>
            </a:r>
          </a:p>
          <a:p>
            <a:pPr indent="-1270" algn="just"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Комментарии эксперта о причинах отклонения: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SimSun" panose="02010600030101010101" pitchFamily="2" charset="-122"/>
              </a:rPr>
              <a:t>отсутствие конкурсных документов (пресс-релиза, отсутствие аналитической справки 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a typeface="SimSun" panose="02010600030101010101" pitchFamily="2" charset="-122"/>
              </a:rPr>
              <a:t>др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SimSun" panose="02010600030101010101" pitchFamily="2" charset="-122"/>
              </a:rPr>
              <a:t>),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SimSun" panose="02010600030101010101" pitchFamily="2" charset="-122"/>
              </a:rPr>
              <a:t>несоответствие Положения критериям Регламента (цели и задачи абстрактны, образовательные результаты не точны и др.).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SimSun" panose="02010600030101010101" pitchFamily="2" charset="-122"/>
              </a:rPr>
              <a:t>из текста Положения нельзя установить организаторов.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82757" y="723900"/>
            <a:ext cx="17209693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039"/>
              </a:lnSpc>
            </a:pPr>
            <a:r>
              <a:rPr lang="ru-RU" sz="6399" dirty="0" smtClean="0">
                <a:solidFill>
                  <a:srgbClr val="4686C8"/>
                </a:solidFill>
                <a:latin typeface="Arita Buri Bold"/>
              </a:rPr>
              <a:t>Заключение экспертов: </a:t>
            </a:r>
            <a:endParaRPr lang="en-US" sz="6399" u="none" dirty="0">
              <a:solidFill>
                <a:srgbClr val="4686C8"/>
              </a:solidFill>
              <a:latin typeface="Arita Buri Bold"/>
            </a:endParaRPr>
          </a:p>
        </p:txBody>
      </p:sp>
      <p:sp>
        <p:nvSpPr>
          <p:cNvPr id="4" name="AutoShape 4"/>
          <p:cNvSpPr/>
          <p:nvPr/>
        </p:nvSpPr>
        <p:spPr>
          <a:xfrm flipH="1">
            <a:off x="609600" y="-14910"/>
            <a:ext cx="152400" cy="10301909"/>
          </a:xfrm>
          <a:prstGeom prst="rect">
            <a:avLst/>
          </a:prstGeom>
          <a:solidFill>
            <a:srgbClr val="EDEDED"/>
          </a:solidFill>
        </p:spPr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209800"/>
            <a:ext cx="609600" cy="6096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817912"/>
            <a:ext cx="609600" cy="609600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5689" y="5600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2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7563" y="323003"/>
            <a:ext cx="14814687" cy="1754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6000" dirty="0">
                <a:solidFill>
                  <a:srgbClr val="000000"/>
                </a:solidFill>
                <a:latin typeface="Yanonne Kaffeesatz Regular"/>
              </a:rPr>
              <a:t> ОСНОВАНИЕМ ДЛЯ ОТКАЗА ВКЛЮЧЕНИЯ МЕРОПРИЯТИЯ В ПЛАН МОГУТ БЫТЬ СЛЕДУЮЩИЕ СЛУЧАИ: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44257" y="2695216"/>
            <a:ext cx="9789485" cy="90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56"/>
              </a:lnSpc>
              <a:spcBef>
                <a:spcPct val="0"/>
              </a:spcBef>
            </a:pPr>
            <a:r>
              <a:rPr lang="en-US" sz="3200" u="none">
                <a:solidFill>
                  <a:srgbClr val="000000"/>
                </a:solidFill>
                <a:latin typeface="Arimo"/>
              </a:rPr>
              <a:t>предоставлен не полный пакет документов, документы оформлены ненадлежащим образом;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44257" y="5304452"/>
            <a:ext cx="10038243" cy="90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56"/>
              </a:lnSpc>
              <a:spcBef>
                <a:spcPct val="0"/>
              </a:spcBef>
            </a:pP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нарушены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сроки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предоставления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предложений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установленные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настоящим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регламентом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;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44257" y="7439258"/>
            <a:ext cx="10266843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6"/>
              </a:lnSpc>
            </a:pPr>
            <a:r>
              <a:rPr lang="ru-RU" sz="3200" dirty="0">
                <a:solidFill>
                  <a:srgbClr val="000000"/>
                </a:solidFill>
                <a:latin typeface="Arimo"/>
              </a:rPr>
              <a:t>цели, задачи и планируемый результат мероприятия не соотносятся с основными направлениями развития воспитания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.</a:t>
            </a:r>
          </a:p>
        </p:txBody>
      </p:sp>
      <p:sp>
        <p:nvSpPr>
          <p:cNvPr id="6" name="AutoShape 6"/>
          <p:cNvSpPr/>
          <p:nvPr/>
        </p:nvSpPr>
        <p:spPr>
          <a:xfrm>
            <a:off x="1470360" y="3174240"/>
            <a:ext cx="93143" cy="4969112"/>
          </a:xfrm>
          <a:prstGeom prst="rect">
            <a:avLst/>
          </a:prstGeom>
          <a:solidFill>
            <a:srgbClr val="264C3D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59596" y="2852316"/>
            <a:ext cx="714670" cy="7146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59596" y="5395893"/>
            <a:ext cx="714670" cy="7146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59596" y="7747657"/>
            <a:ext cx="714670" cy="7146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561872" y="2757126"/>
            <a:ext cx="2720378" cy="26387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3561872" y="6287945"/>
            <a:ext cx="3624725" cy="22835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925054" y="4633097"/>
            <a:ext cx="3362946" cy="20513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4167" t="23333" r="25833" b="30000"/>
          <a:stretch>
            <a:fillRect/>
          </a:stretch>
        </p:blipFill>
        <p:spPr bwMode="auto">
          <a:xfrm>
            <a:off x="3124200" y="2400300"/>
            <a:ext cx="12496800" cy="656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7248624">
            <a:off x="8762154" y="3968554"/>
            <a:ext cx="1686502" cy="601008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990600" y="791789"/>
            <a:ext cx="12084726" cy="5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70C0"/>
                </a:solidFill>
                <a:latin typeface="Open Sans"/>
              </a:rPr>
              <a:t>Раздел</a:t>
            </a:r>
            <a:r>
              <a:rPr lang="en-US" sz="3200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Open Sans"/>
              </a:rPr>
              <a:t>Воспитательная работа </a:t>
            </a:r>
            <a:r>
              <a:rPr lang="en-US" sz="3200" dirty="0" err="1">
                <a:solidFill>
                  <a:srgbClr val="0070C0"/>
                </a:solidFill>
                <a:latin typeface="Open Sans"/>
              </a:rPr>
              <a:t>на</a:t>
            </a:r>
            <a:r>
              <a:rPr lang="en-US" sz="3200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Open Sans"/>
              </a:rPr>
              <a:t>сайте</a:t>
            </a:r>
            <a:r>
              <a:rPr lang="en-US" sz="3200" dirty="0">
                <a:solidFill>
                  <a:srgbClr val="0070C0"/>
                </a:solidFill>
                <a:latin typeface="Open Sans"/>
              </a:rPr>
              <a:t> МКУ КИМЦ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8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34400" y="834652"/>
            <a:ext cx="8867866" cy="7155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 b="1" u="sng" dirty="0">
                <a:solidFill>
                  <a:schemeClr val="bg1"/>
                </a:solidFill>
                <a:latin typeface="Blogger Light Bold"/>
              </a:rPr>
              <a:t>ПОРЯДОК </a:t>
            </a:r>
            <a:endParaRPr lang="ru-RU" sz="5600" b="1" u="sng" dirty="0">
              <a:solidFill>
                <a:schemeClr val="bg1"/>
              </a:solidFill>
              <a:latin typeface="Blogger Light Bold"/>
            </a:endParaRPr>
          </a:p>
          <a:p>
            <a:pPr algn="ctr">
              <a:lnSpc>
                <a:spcPts val="6160"/>
              </a:lnSpc>
            </a:pPr>
            <a:r>
              <a:rPr lang="en-US" sz="5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формирования</a:t>
            </a:r>
            <a:r>
              <a:rPr lang="en-US" sz="5600" dirty="0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 и</a:t>
            </a:r>
          </a:p>
          <a:p>
            <a:pPr algn="ctr">
              <a:lnSpc>
                <a:spcPts val="6160"/>
              </a:lnSpc>
            </a:pPr>
            <a:r>
              <a:rPr lang="en-US" sz="5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утверждения</a:t>
            </a:r>
            <a:r>
              <a:rPr lang="en-US" sz="5600" dirty="0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 </a:t>
            </a:r>
            <a:r>
              <a:rPr lang="en-US" sz="5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плана</a:t>
            </a:r>
            <a:r>
              <a:rPr lang="en-US" sz="5600" dirty="0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 </a:t>
            </a:r>
            <a:r>
              <a:rPr lang="en-US" sz="5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городских</a:t>
            </a:r>
            <a:r>
              <a:rPr lang="en-US" sz="5600" dirty="0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 </a:t>
            </a:r>
            <a:r>
              <a:rPr lang="en-US" sz="5600" dirty="0" err="1">
                <a:solidFill>
                  <a:schemeClr val="bg1"/>
                </a:solidFill>
                <a:latin typeface="Arita Buri Bold"/>
              </a:rPr>
              <a:t>интеллектуальных</a:t>
            </a:r>
            <a:r>
              <a:rPr lang="en-US" sz="5600" dirty="0">
                <a:solidFill>
                  <a:schemeClr val="bg1"/>
                </a:solidFill>
                <a:latin typeface="Arita Buri Bold"/>
              </a:rPr>
              <a:t> </a:t>
            </a:r>
            <a:r>
              <a:rPr lang="en-US" sz="5600" dirty="0" err="1">
                <a:solidFill>
                  <a:schemeClr val="bg1"/>
                </a:solidFill>
                <a:latin typeface="Arita Buri Bold"/>
              </a:rPr>
              <a:t>соревнований</a:t>
            </a:r>
            <a:r>
              <a:rPr lang="en-US" sz="5600" dirty="0">
                <a:solidFill>
                  <a:schemeClr val="bg1"/>
                </a:solidFill>
                <a:latin typeface="Arita Buri Bold"/>
              </a:rPr>
              <a:t> </a:t>
            </a:r>
            <a:endParaRPr lang="ru-RU" sz="5600" dirty="0">
              <a:solidFill>
                <a:schemeClr val="bg1"/>
              </a:solidFill>
              <a:latin typeface="Arita Buri Bold"/>
            </a:endParaRPr>
          </a:p>
          <a:p>
            <a:pPr marL="0" lvl="0" indent="0" algn="ctr">
              <a:lnSpc>
                <a:spcPts val="6160"/>
              </a:lnSpc>
            </a:pPr>
            <a:r>
              <a:rPr lang="ru-RU" sz="5600" dirty="0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ГУО</a:t>
            </a:r>
            <a:r>
              <a:rPr lang="en-US" sz="5600" dirty="0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 </a:t>
            </a:r>
            <a:r>
              <a:rPr lang="en-US" sz="5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администрации</a:t>
            </a:r>
            <a:r>
              <a:rPr lang="en-US" sz="5600" dirty="0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 </a:t>
            </a:r>
            <a:r>
              <a:rPr lang="en-US" sz="5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города</a:t>
            </a:r>
            <a:r>
              <a:rPr lang="en-US" sz="5600" dirty="0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 </a:t>
            </a:r>
            <a:r>
              <a:rPr lang="en-US" sz="5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Красноярска</a:t>
            </a:r>
            <a:r>
              <a:rPr lang="en-US" sz="5600" dirty="0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 </a:t>
            </a:r>
            <a:endParaRPr lang="ru-RU" sz="5600" dirty="0">
              <a:solidFill>
                <a:schemeClr val="tx1">
                  <a:lumMod val="95000"/>
                  <a:lumOff val="5000"/>
                </a:schemeClr>
              </a:solidFill>
              <a:latin typeface="Arita Buri Bold"/>
            </a:endParaRPr>
          </a:p>
          <a:p>
            <a:pPr marL="0" lvl="0" indent="0" algn="ctr">
              <a:lnSpc>
                <a:spcPts val="6160"/>
              </a:lnSpc>
            </a:pPr>
            <a:r>
              <a:rPr lang="en-US" sz="5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на</a:t>
            </a:r>
            <a:r>
              <a:rPr lang="en-US" sz="5600" dirty="0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 </a:t>
            </a:r>
            <a:r>
              <a:rPr lang="en-US" sz="5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календарный</a:t>
            </a:r>
            <a:r>
              <a:rPr lang="en-US" sz="5600" dirty="0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 </a:t>
            </a:r>
            <a:r>
              <a:rPr lang="en-US" sz="5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ta Buri Bold"/>
              </a:rPr>
              <a:t>год</a:t>
            </a:r>
            <a:endParaRPr lang="en-US" sz="5600" dirty="0">
              <a:solidFill>
                <a:schemeClr val="tx1">
                  <a:lumMod val="95000"/>
                  <a:lumOff val="5000"/>
                </a:schemeClr>
              </a:solidFill>
              <a:latin typeface="Arita Buri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30000"/>
          </a:blip>
          <a:srcRect/>
          <a:stretch>
            <a:fillRect/>
          </a:stretch>
        </p:blipFill>
        <p:spPr>
          <a:xfrm rot="9279580">
            <a:off x="943971" y="446995"/>
            <a:ext cx="6478766" cy="7648046"/>
          </a:xfrm>
          <a:prstGeom prst="rect">
            <a:avLst/>
          </a:prstGeom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14B5A5AD-E99B-4A01-9B36-54E460E158E7}"/>
              </a:ext>
            </a:extLst>
          </p:cNvPr>
          <p:cNvGrpSpPr>
            <a:grpSpLocks noChangeAspect="1"/>
          </p:cNvGrpSpPr>
          <p:nvPr/>
        </p:nvGrpSpPr>
        <p:grpSpPr>
          <a:xfrm>
            <a:off x="1976850" y="1866900"/>
            <a:ext cx="4413008" cy="4191000"/>
            <a:chOff x="0" y="0"/>
            <a:chExt cx="2272030" cy="215773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38A03C01-96F3-4240-B72F-2304860BB06A}"/>
                </a:ext>
              </a:extLst>
            </p:cNvPr>
            <p:cNvSpPr/>
            <p:nvPr/>
          </p:nvSpPr>
          <p:spPr>
            <a:xfrm>
              <a:off x="16510" y="-2540"/>
              <a:ext cx="2273300" cy="2162810"/>
            </a:xfrm>
            <a:custGeom>
              <a:avLst/>
              <a:gdLst/>
              <a:ahLst/>
              <a:cxnLst/>
              <a:rect l="l" t="t" r="r" b="b"/>
              <a:pathLst>
                <a:path w="2273300" h="2162810">
                  <a:moveTo>
                    <a:pt x="83820" y="585470"/>
                  </a:moveTo>
                  <a:cubicBezTo>
                    <a:pt x="66040" y="629920"/>
                    <a:pt x="53340" y="676910"/>
                    <a:pt x="39370" y="722630"/>
                  </a:cubicBezTo>
                  <a:cubicBezTo>
                    <a:pt x="29210" y="755650"/>
                    <a:pt x="21590" y="788670"/>
                    <a:pt x="15240" y="821690"/>
                  </a:cubicBezTo>
                  <a:cubicBezTo>
                    <a:pt x="2540" y="881380"/>
                    <a:pt x="0" y="943610"/>
                    <a:pt x="0" y="1005840"/>
                  </a:cubicBezTo>
                  <a:cubicBezTo>
                    <a:pt x="0" y="1038860"/>
                    <a:pt x="2540" y="1073150"/>
                    <a:pt x="7620" y="1106170"/>
                  </a:cubicBezTo>
                  <a:cubicBezTo>
                    <a:pt x="12700" y="1143000"/>
                    <a:pt x="17780" y="1179830"/>
                    <a:pt x="25400" y="1216660"/>
                  </a:cubicBezTo>
                  <a:cubicBezTo>
                    <a:pt x="34290" y="1261110"/>
                    <a:pt x="41910" y="1304290"/>
                    <a:pt x="58420" y="1346200"/>
                  </a:cubicBezTo>
                  <a:cubicBezTo>
                    <a:pt x="66040" y="1366520"/>
                    <a:pt x="74930" y="1385570"/>
                    <a:pt x="83820" y="1405890"/>
                  </a:cubicBezTo>
                  <a:cubicBezTo>
                    <a:pt x="105410" y="1455420"/>
                    <a:pt x="128270" y="1501140"/>
                    <a:pt x="156210" y="1546860"/>
                  </a:cubicBezTo>
                  <a:cubicBezTo>
                    <a:pt x="165100" y="1562100"/>
                    <a:pt x="175260" y="1577340"/>
                    <a:pt x="185420" y="1592580"/>
                  </a:cubicBezTo>
                  <a:cubicBezTo>
                    <a:pt x="196850" y="1610360"/>
                    <a:pt x="209550" y="1626870"/>
                    <a:pt x="222250" y="1644650"/>
                  </a:cubicBezTo>
                  <a:cubicBezTo>
                    <a:pt x="248920" y="1682750"/>
                    <a:pt x="279400" y="1719580"/>
                    <a:pt x="311150" y="1753870"/>
                  </a:cubicBezTo>
                  <a:cubicBezTo>
                    <a:pt x="322580" y="1766570"/>
                    <a:pt x="334010" y="1778000"/>
                    <a:pt x="345440" y="1789430"/>
                  </a:cubicBezTo>
                  <a:cubicBezTo>
                    <a:pt x="372110" y="1813560"/>
                    <a:pt x="400050" y="1833880"/>
                    <a:pt x="427990" y="1855470"/>
                  </a:cubicBezTo>
                  <a:cubicBezTo>
                    <a:pt x="483870" y="1897380"/>
                    <a:pt x="544830" y="1930400"/>
                    <a:pt x="604520" y="1967230"/>
                  </a:cubicBezTo>
                  <a:cubicBezTo>
                    <a:pt x="665480" y="2005330"/>
                    <a:pt x="727710" y="2038350"/>
                    <a:pt x="792480" y="2067560"/>
                  </a:cubicBezTo>
                  <a:cubicBezTo>
                    <a:pt x="871220" y="2101850"/>
                    <a:pt x="948690" y="2134870"/>
                    <a:pt x="1032510" y="2148840"/>
                  </a:cubicBezTo>
                  <a:cubicBezTo>
                    <a:pt x="1078230" y="2156460"/>
                    <a:pt x="1122680" y="2162810"/>
                    <a:pt x="1168400" y="2161540"/>
                  </a:cubicBezTo>
                  <a:cubicBezTo>
                    <a:pt x="1215390" y="2159000"/>
                    <a:pt x="1262380" y="2153920"/>
                    <a:pt x="1308100" y="2147570"/>
                  </a:cubicBezTo>
                  <a:cubicBezTo>
                    <a:pt x="1374140" y="2138680"/>
                    <a:pt x="1442720" y="2128520"/>
                    <a:pt x="1503680" y="2103120"/>
                  </a:cubicBezTo>
                  <a:cubicBezTo>
                    <a:pt x="1588770" y="2068830"/>
                    <a:pt x="1672590" y="2026920"/>
                    <a:pt x="1747520" y="1974850"/>
                  </a:cubicBezTo>
                  <a:cubicBezTo>
                    <a:pt x="1778000" y="1960880"/>
                    <a:pt x="1807210" y="1946910"/>
                    <a:pt x="1836420" y="1929130"/>
                  </a:cubicBezTo>
                  <a:cubicBezTo>
                    <a:pt x="1844040" y="1925320"/>
                    <a:pt x="1850390" y="1920240"/>
                    <a:pt x="1858010" y="1916430"/>
                  </a:cubicBezTo>
                  <a:cubicBezTo>
                    <a:pt x="1888490" y="1898650"/>
                    <a:pt x="1915160" y="1875790"/>
                    <a:pt x="1943100" y="1852930"/>
                  </a:cubicBezTo>
                  <a:cubicBezTo>
                    <a:pt x="1967230" y="1832609"/>
                    <a:pt x="1987550" y="1809750"/>
                    <a:pt x="2007870" y="1785620"/>
                  </a:cubicBezTo>
                  <a:cubicBezTo>
                    <a:pt x="2030730" y="1760220"/>
                    <a:pt x="2051050" y="1733549"/>
                    <a:pt x="2070100" y="1704340"/>
                  </a:cubicBezTo>
                  <a:cubicBezTo>
                    <a:pt x="2101850" y="1657350"/>
                    <a:pt x="2133600" y="1610360"/>
                    <a:pt x="2162810" y="1562100"/>
                  </a:cubicBezTo>
                  <a:cubicBezTo>
                    <a:pt x="2178050" y="1537970"/>
                    <a:pt x="2190750" y="1511300"/>
                    <a:pt x="2200910" y="1483360"/>
                  </a:cubicBezTo>
                  <a:cubicBezTo>
                    <a:pt x="2222500" y="1427480"/>
                    <a:pt x="2242820" y="1370330"/>
                    <a:pt x="2250440" y="1309370"/>
                  </a:cubicBezTo>
                  <a:cubicBezTo>
                    <a:pt x="2255520" y="1273810"/>
                    <a:pt x="2259330" y="1239520"/>
                    <a:pt x="2261870" y="1203960"/>
                  </a:cubicBezTo>
                  <a:cubicBezTo>
                    <a:pt x="2269490" y="1116330"/>
                    <a:pt x="2272030" y="1028700"/>
                    <a:pt x="2273300" y="939800"/>
                  </a:cubicBezTo>
                  <a:lnTo>
                    <a:pt x="2273300" y="889000"/>
                  </a:lnTo>
                  <a:cubicBezTo>
                    <a:pt x="2272030" y="835660"/>
                    <a:pt x="2261870" y="781050"/>
                    <a:pt x="2245360" y="728980"/>
                  </a:cubicBezTo>
                  <a:cubicBezTo>
                    <a:pt x="2221230" y="654050"/>
                    <a:pt x="2183130" y="584200"/>
                    <a:pt x="2136140" y="520700"/>
                  </a:cubicBezTo>
                  <a:cubicBezTo>
                    <a:pt x="2082800" y="448310"/>
                    <a:pt x="2025650" y="378460"/>
                    <a:pt x="1955800" y="325120"/>
                  </a:cubicBezTo>
                  <a:cubicBezTo>
                    <a:pt x="1915160" y="293370"/>
                    <a:pt x="1875790" y="264160"/>
                    <a:pt x="1832610" y="240030"/>
                  </a:cubicBezTo>
                  <a:cubicBezTo>
                    <a:pt x="1803400" y="223520"/>
                    <a:pt x="1772920" y="207010"/>
                    <a:pt x="1742440" y="191770"/>
                  </a:cubicBezTo>
                  <a:cubicBezTo>
                    <a:pt x="1661160" y="151130"/>
                    <a:pt x="1579880" y="113030"/>
                    <a:pt x="1497330" y="77470"/>
                  </a:cubicBezTo>
                  <a:cubicBezTo>
                    <a:pt x="1418590" y="43180"/>
                    <a:pt x="1336040" y="26670"/>
                    <a:pt x="1253490" y="15240"/>
                  </a:cubicBezTo>
                  <a:cubicBezTo>
                    <a:pt x="1179830" y="5080"/>
                    <a:pt x="1108710" y="0"/>
                    <a:pt x="1037590" y="3810"/>
                  </a:cubicBezTo>
                  <a:cubicBezTo>
                    <a:pt x="952500" y="7620"/>
                    <a:pt x="869950" y="21590"/>
                    <a:pt x="789940" y="41910"/>
                  </a:cubicBezTo>
                  <a:cubicBezTo>
                    <a:pt x="643890" y="76200"/>
                    <a:pt x="506730" y="134620"/>
                    <a:pt x="382270" y="213360"/>
                  </a:cubicBezTo>
                  <a:cubicBezTo>
                    <a:pt x="313690" y="256540"/>
                    <a:pt x="254000" y="313690"/>
                    <a:pt x="204470" y="378460"/>
                  </a:cubicBezTo>
                  <a:cubicBezTo>
                    <a:pt x="156210" y="440690"/>
                    <a:pt x="114300" y="510540"/>
                    <a:pt x="83820" y="585470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726" r="-782" b="-29608"/>
              </a:stretch>
            </a:blipFill>
          </p:spPr>
        </p:sp>
      </p:grpSp>
      <p:sp>
        <p:nvSpPr>
          <p:cNvPr id="7" name="TextBox 18">
            <a:extLst>
              <a:ext uri="{FF2B5EF4-FFF2-40B4-BE49-F238E27FC236}">
                <a16:creationId xmlns:a16="http://schemas.microsoft.com/office/drawing/2014/main" xmlns="" id="{6D749B3D-D07F-4A7D-AA6C-DEB2E2AFFED0}"/>
              </a:ext>
            </a:extLst>
          </p:cNvPr>
          <p:cNvSpPr txBox="1"/>
          <p:nvPr/>
        </p:nvSpPr>
        <p:spPr>
          <a:xfrm>
            <a:off x="2590800" y="8021123"/>
            <a:ext cx="4390333" cy="95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264C3D"/>
                </a:solidFill>
                <a:latin typeface="Arita Buri Bold"/>
              </a:rPr>
              <a:t>Кобыльцова</a:t>
            </a:r>
            <a:r>
              <a:rPr lang="en-US" sz="3200" dirty="0">
                <a:solidFill>
                  <a:srgbClr val="264C3D"/>
                </a:solidFill>
                <a:latin typeface="Arita Buri Bold"/>
              </a:rPr>
              <a:t> </a:t>
            </a:r>
            <a:r>
              <a:rPr lang="en-US" sz="3200" dirty="0" err="1">
                <a:solidFill>
                  <a:srgbClr val="264C3D"/>
                </a:solidFill>
                <a:latin typeface="Arita Buri Bold"/>
              </a:rPr>
              <a:t>ОлесяТарасовна</a:t>
            </a:r>
            <a:endParaRPr lang="en-US" sz="3200" dirty="0">
              <a:solidFill>
                <a:srgbClr val="264C3D"/>
              </a:solidFill>
              <a:latin typeface="Arita Bur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10801" y="54980"/>
            <a:ext cx="7048500" cy="459406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5463" y="3463457"/>
            <a:ext cx="7284613" cy="7269562"/>
            <a:chOff x="0" y="0"/>
            <a:chExt cx="11081798" cy="1108179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alphaModFix amt="30000"/>
            </a:blip>
            <a:srcRect/>
            <a:stretch>
              <a:fillRect/>
            </a:stretch>
          </p:blipFill>
          <p:spPr>
            <a:xfrm rot="5219993">
              <a:off x="268710" y="268710"/>
              <a:ext cx="10544378" cy="10544378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838205" y="1801316"/>
              <a:ext cx="9405389" cy="7479165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518614" y="1530395"/>
            <a:ext cx="9692187" cy="3892421"/>
            <a:chOff x="105253" y="164393"/>
            <a:chExt cx="10579572" cy="3614251"/>
          </a:xfrm>
        </p:grpSpPr>
        <p:sp>
          <p:nvSpPr>
            <p:cNvPr id="7" name="TextBox 7"/>
            <p:cNvSpPr txBox="1"/>
            <p:nvPr/>
          </p:nvSpPr>
          <p:spPr>
            <a:xfrm>
              <a:off x="125823" y="164393"/>
              <a:ext cx="10559002" cy="588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3640"/>
                </a:lnSpc>
              </a:pPr>
              <a:r>
                <a:rPr lang="ru-RU" sz="2800" b="1" dirty="0">
                  <a:solidFill>
                    <a:srgbClr val="66FFCC"/>
                  </a:solidFill>
                  <a:latin typeface="Arimo" charset="0"/>
                  <a:ea typeface="Arimo" charset="0"/>
                  <a:cs typeface="Arimo" charset="0"/>
                </a:rPr>
                <a:t>БАЗОВЫЕ ЗАДАЧИ</a:t>
              </a:r>
              <a:endParaRPr lang="en-US" sz="2800" b="1" dirty="0">
                <a:solidFill>
                  <a:srgbClr val="66FFCC"/>
                </a:solidFill>
                <a:latin typeface="Arimo" charset="0"/>
                <a:ea typeface="Arimo" charset="0"/>
                <a:cs typeface="Arimo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5253" y="819707"/>
              <a:ext cx="10559002" cy="29589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01600" lvl="1">
                <a:lnSpc>
                  <a:spcPct val="150000"/>
                </a:lnSpc>
              </a:pPr>
              <a:r>
                <a:rPr lang="en-US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1. </a:t>
              </a:r>
              <a:r>
                <a:rPr lang="ru-RU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Разработка заданий и критериев оценки, </a:t>
              </a:r>
              <a:r>
                <a:rPr lang="en-US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 </a:t>
              </a:r>
              <a:r>
                <a:rPr lang="en-US" sz="2399" dirty="0" err="1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формирование</a:t>
              </a:r>
              <a:r>
                <a:rPr lang="en-US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 </a:t>
              </a:r>
              <a:r>
                <a:rPr lang="en-US" sz="2399" dirty="0" err="1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экспертной</a:t>
              </a:r>
              <a:r>
                <a:rPr lang="en-US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 </a:t>
              </a:r>
              <a:r>
                <a:rPr lang="en-US" sz="2399" dirty="0" err="1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комиссии</a:t>
              </a:r>
              <a:r>
                <a:rPr lang="ru-RU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.</a:t>
              </a:r>
              <a:endParaRPr lang="en-US" sz="2399" dirty="0">
                <a:solidFill>
                  <a:srgbClr val="FFFFFF"/>
                </a:solidFill>
                <a:latin typeface="Arimo" charset="0"/>
                <a:ea typeface="Arimo" charset="0"/>
                <a:cs typeface="Arimo" charset="0"/>
              </a:endParaRPr>
            </a:p>
            <a:p>
              <a:pPr marL="101600" lvl="1">
                <a:lnSpc>
                  <a:spcPct val="150000"/>
                </a:lnSpc>
              </a:pPr>
              <a:r>
                <a:rPr lang="en-US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2. </a:t>
              </a:r>
              <a:r>
                <a:rPr lang="en-US" sz="2399" dirty="0" err="1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Организация</a:t>
              </a:r>
              <a:r>
                <a:rPr lang="en-US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 </a:t>
              </a:r>
              <a:r>
                <a:rPr lang="en-US" sz="2399" dirty="0" err="1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мероприятия</a:t>
              </a:r>
              <a:r>
                <a:rPr lang="en-US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: </a:t>
              </a:r>
              <a:r>
                <a:rPr lang="en-US" sz="2399" dirty="0" err="1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помещения</a:t>
              </a:r>
              <a:r>
                <a:rPr lang="en-US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, </a:t>
              </a:r>
              <a:r>
                <a:rPr lang="en-US" sz="2399" dirty="0" err="1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прием</a:t>
              </a:r>
              <a:r>
                <a:rPr lang="en-US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 </a:t>
              </a:r>
              <a:r>
                <a:rPr lang="en-US" sz="2399" dirty="0" err="1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заявок</a:t>
              </a:r>
              <a:r>
                <a:rPr lang="en-US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, </a:t>
              </a:r>
              <a:r>
                <a:rPr lang="en-US" sz="2399" dirty="0" err="1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подготовка</a:t>
              </a:r>
              <a:r>
                <a:rPr lang="en-US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 </a:t>
              </a:r>
              <a:r>
                <a:rPr lang="en-US" sz="2399" dirty="0" err="1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положения</a:t>
              </a:r>
              <a:r>
                <a:rPr lang="en-US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, </a:t>
              </a:r>
              <a:r>
                <a:rPr lang="en-US" sz="2399" dirty="0" err="1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партнеры</a:t>
              </a:r>
              <a:r>
                <a:rPr lang="en-US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, </a:t>
              </a:r>
              <a:r>
                <a:rPr lang="en-US" sz="2399" dirty="0" err="1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протоколы</a:t>
              </a:r>
              <a:r>
                <a:rPr lang="en-US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, </a:t>
              </a:r>
              <a:r>
                <a:rPr lang="en-US" sz="2399" dirty="0" err="1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дипломы</a:t>
              </a:r>
              <a:r>
                <a:rPr lang="ru-RU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 и </a:t>
              </a:r>
              <a:r>
                <a:rPr lang="ru-RU" sz="2399" dirty="0" err="1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тд</a:t>
              </a:r>
              <a:r>
                <a:rPr lang="ru-RU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.</a:t>
              </a:r>
              <a:endParaRPr lang="en-US" sz="2399" dirty="0">
                <a:solidFill>
                  <a:srgbClr val="FFFFFF"/>
                </a:solidFill>
                <a:latin typeface="Arimo" charset="0"/>
                <a:ea typeface="Arimo" charset="0"/>
                <a:cs typeface="Arimo" charset="0"/>
              </a:endParaRPr>
            </a:p>
            <a:p>
              <a:pPr marL="101600" lvl="1">
                <a:lnSpc>
                  <a:spcPct val="150000"/>
                </a:lnSpc>
              </a:pPr>
              <a:r>
                <a:rPr lang="en-US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3.  </a:t>
              </a:r>
              <a:r>
                <a:rPr lang="en-US" sz="2399" dirty="0" err="1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Связь</a:t>
              </a:r>
              <a:r>
                <a:rPr lang="en-US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 с </a:t>
              </a:r>
              <a:r>
                <a:rPr lang="en-US" sz="2399" dirty="0" err="1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общественностью</a:t>
              </a:r>
              <a:r>
                <a:rPr lang="en-US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: </a:t>
              </a:r>
              <a:r>
                <a:rPr lang="en-US" sz="2399" dirty="0" err="1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пресс</a:t>
              </a:r>
              <a:r>
                <a:rPr lang="en-US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- и </a:t>
              </a:r>
              <a:r>
                <a:rPr lang="en-US" sz="2399" dirty="0" err="1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пост-релиз</a:t>
              </a:r>
              <a:r>
                <a:rPr lang="ru-RU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, группа в </a:t>
              </a:r>
              <a:r>
                <a:rPr lang="en-US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VK</a:t>
              </a:r>
              <a:r>
                <a:rPr lang="ru-RU" sz="2399" dirty="0">
                  <a:solidFill>
                    <a:srgbClr val="FFFFFF"/>
                  </a:solidFill>
                  <a:latin typeface="Arimo" charset="0"/>
                  <a:ea typeface="Arimo" charset="0"/>
                  <a:cs typeface="Arimo" charset="0"/>
                </a:rPr>
                <a:t>.</a:t>
              </a:r>
              <a:endParaRPr lang="en-US" sz="2399" dirty="0">
                <a:solidFill>
                  <a:srgbClr val="FFFFFF"/>
                </a:solidFill>
                <a:latin typeface="Arimo" charset="0"/>
                <a:ea typeface="Arimo" charset="0"/>
                <a:cs typeface="Arimo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09600" y="5606920"/>
            <a:ext cx="8311349" cy="4184780"/>
            <a:chOff x="-115825" y="961745"/>
            <a:chExt cx="10601965" cy="5123778"/>
          </a:xfrm>
        </p:grpSpPr>
        <p:sp>
          <p:nvSpPr>
            <p:cNvPr id="10" name="TextBox 10"/>
            <p:cNvSpPr txBox="1"/>
            <p:nvPr/>
          </p:nvSpPr>
          <p:spPr>
            <a:xfrm>
              <a:off x="-115825" y="961745"/>
              <a:ext cx="10601965" cy="570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40"/>
                </a:lnSpc>
              </a:pPr>
              <a:r>
                <a:rPr lang="en-US" sz="2800" b="1" dirty="0">
                  <a:solidFill>
                    <a:srgbClr val="66FFCC"/>
                  </a:solidFill>
                  <a:latin typeface="Arimo" charset="0"/>
                  <a:ea typeface="Arimo" charset="0"/>
                  <a:cs typeface="Arimo" charset="0"/>
                </a:rPr>
                <a:t>РЕЗУЛЬТАТ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115825" y="1164945"/>
              <a:ext cx="10601965" cy="4920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dirty="0"/>
            </a:p>
            <a:p>
              <a:pPr marL="0" lvl="1">
                <a:lnSpc>
                  <a:spcPct val="150000"/>
                </a:lnSpc>
                <a:spcBef>
                  <a:spcPct val="0"/>
                </a:spcBef>
              </a:pPr>
              <a:r>
                <a:rPr lang="ru-RU" sz="2399" u="none" dirty="0">
                  <a:solidFill>
                    <a:srgbClr val="FFFFFF"/>
                  </a:solidFill>
                  <a:latin typeface="Arimo"/>
                </a:rPr>
                <a:t>Видимое для участников продолжение маршрута.</a:t>
              </a:r>
            </a:p>
            <a:p>
              <a:pPr marL="0" lvl="1">
                <a:lnSpc>
                  <a:spcPct val="150000"/>
                </a:lnSpc>
                <a:spcBef>
                  <a:spcPct val="0"/>
                </a:spcBef>
              </a:pPr>
              <a:r>
                <a:rPr lang="ru-RU" sz="2399" u="none" dirty="0">
                  <a:solidFill>
                    <a:srgbClr val="FFFFFF"/>
                  </a:solidFill>
                  <a:latin typeface="Arimo"/>
                </a:rPr>
                <a:t>Измеримый результат.</a:t>
              </a:r>
              <a:r>
                <a:rPr lang="en-US" sz="2399" u="none" dirty="0">
                  <a:solidFill>
                    <a:srgbClr val="FFFFFF"/>
                  </a:solidFill>
                  <a:latin typeface="Arimo"/>
                </a:rPr>
                <a:t> </a:t>
              </a:r>
              <a:endParaRPr lang="ru-RU" sz="2399" u="none" dirty="0">
                <a:solidFill>
                  <a:srgbClr val="FFFFFF"/>
                </a:solidFill>
                <a:latin typeface="Arimo"/>
              </a:endParaRPr>
            </a:p>
            <a:p>
              <a:pPr marL="0" lvl="1">
                <a:lnSpc>
                  <a:spcPct val="150000"/>
                </a:lnSpc>
                <a:spcBef>
                  <a:spcPct val="0"/>
                </a:spcBef>
              </a:pPr>
              <a:r>
                <a:rPr lang="ru-RU" sz="2399" dirty="0">
                  <a:solidFill>
                    <a:srgbClr val="FFFFFF"/>
                  </a:solidFill>
                  <a:latin typeface="Arimo"/>
                </a:rPr>
                <a:t>С</a:t>
              </a:r>
              <a:r>
                <a:rPr lang="en-US" sz="2399" u="none" dirty="0" err="1">
                  <a:solidFill>
                    <a:srgbClr val="FFFFFF"/>
                  </a:solidFill>
                  <a:latin typeface="Arimo"/>
                </a:rPr>
                <a:t>вязь</a:t>
              </a:r>
              <a:r>
                <a:rPr lang="en-US" sz="2399" u="none" dirty="0">
                  <a:solidFill>
                    <a:srgbClr val="FFFFFF"/>
                  </a:solidFill>
                  <a:latin typeface="Arimo"/>
                </a:rPr>
                <a:t> с </a:t>
              </a:r>
              <a:r>
                <a:rPr lang="ru-RU" sz="2399" u="none" dirty="0">
                  <a:solidFill>
                    <a:srgbClr val="FFFFFF"/>
                  </a:solidFill>
                  <a:latin typeface="Arimo"/>
                </a:rPr>
                <a:t>«перечневыми» </a:t>
              </a:r>
              <a:r>
                <a:rPr lang="en-US" sz="2399" u="none" dirty="0" err="1">
                  <a:solidFill>
                    <a:srgbClr val="FFFFFF"/>
                  </a:solidFill>
                  <a:latin typeface="Arimo"/>
                </a:rPr>
                <a:t>конкурсами</a:t>
              </a:r>
              <a:r>
                <a:rPr lang="ru-RU" sz="2399" u="none" dirty="0">
                  <a:solidFill>
                    <a:srgbClr val="FFFFFF"/>
                  </a:solidFill>
                  <a:latin typeface="Arimo"/>
                </a:rPr>
                <a:t>.</a:t>
              </a:r>
              <a:endParaRPr lang="en-US" sz="2399" u="none" dirty="0">
                <a:solidFill>
                  <a:srgbClr val="FFFFFF"/>
                </a:solidFill>
                <a:latin typeface="Arimo"/>
              </a:endParaRPr>
            </a:p>
            <a:p>
              <a:pPr marL="0" lvl="1">
                <a:lnSpc>
                  <a:spcPct val="150000"/>
                </a:lnSpc>
                <a:spcBef>
                  <a:spcPct val="0"/>
                </a:spcBef>
              </a:pPr>
              <a:r>
                <a:rPr lang="ru-RU" sz="2399" u="none" dirty="0">
                  <a:solidFill>
                    <a:srgbClr val="FFFFFF"/>
                  </a:solidFill>
                  <a:latin typeface="Arimo"/>
                </a:rPr>
                <a:t>Н</a:t>
              </a:r>
              <a:r>
                <a:rPr lang="en-US" sz="2399" u="none" dirty="0" err="1">
                  <a:solidFill>
                    <a:srgbClr val="FFFFFF"/>
                  </a:solidFill>
                  <a:latin typeface="Arimo"/>
                </a:rPr>
                <a:t>ормативно-правовые</a:t>
              </a:r>
              <a:r>
                <a:rPr lang="en-US" sz="2399" u="none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2399" u="none" dirty="0" err="1">
                  <a:solidFill>
                    <a:srgbClr val="FFFFFF"/>
                  </a:solidFill>
                  <a:latin typeface="Arimo"/>
                </a:rPr>
                <a:t>документы</a:t>
              </a:r>
              <a:r>
                <a:rPr lang="en-US" sz="2399" u="none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ru-RU" sz="2399" u="none" dirty="0">
                  <a:solidFill>
                    <a:srgbClr val="FFFFFF"/>
                  </a:solidFill>
                  <a:latin typeface="Arimo"/>
                </a:rPr>
                <a:t>для проведения</a:t>
              </a:r>
            </a:p>
            <a:p>
              <a:pPr marL="0" lvl="1">
                <a:lnSpc>
                  <a:spcPct val="150000"/>
                </a:lnSpc>
                <a:spcBef>
                  <a:spcPct val="0"/>
                </a:spcBef>
              </a:pPr>
              <a:r>
                <a:rPr lang="ru-RU" sz="2399" u="none" dirty="0">
                  <a:solidFill>
                    <a:srgbClr val="FFFFFF"/>
                  </a:solidFill>
                  <a:latin typeface="Arimo"/>
                </a:rPr>
                <a:t>мероприятия </a:t>
              </a:r>
              <a:r>
                <a:rPr lang="en-US" sz="2399" u="none" dirty="0">
                  <a:solidFill>
                    <a:srgbClr val="FFFFFF"/>
                  </a:solidFill>
                  <a:latin typeface="Arimo"/>
                </a:rPr>
                <a:t>(</a:t>
              </a:r>
              <a:r>
                <a:rPr lang="en-US" sz="2399" u="none" dirty="0" err="1">
                  <a:solidFill>
                    <a:srgbClr val="FFFFFF"/>
                  </a:solidFill>
                  <a:latin typeface="Arimo"/>
                </a:rPr>
                <a:t>положение</a:t>
              </a:r>
              <a:r>
                <a:rPr lang="en-US" sz="2399" u="none" dirty="0">
                  <a:solidFill>
                    <a:srgbClr val="FFFFFF"/>
                  </a:solidFill>
                  <a:latin typeface="Arimo"/>
                </a:rPr>
                <a:t>, </a:t>
              </a:r>
              <a:r>
                <a:rPr lang="en-US" sz="2399" u="none" dirty="0" err="1">
                  <a:solidFill>
                    <a:srgbClr val="FFFFFF"/>
                  </a:solidFill>
                  <a:latin typeface="Arimo"/>
                </a:rPr>
                <a:t>регламент</a:t>
              </a:r>
              <a:r>
                <a:rPr lang="en-US" sz="2399" u="none" dirty="0">
                  <a:solidFill>
                    <a:srgbClr val="FFFFFF"/>
                  </a:solidFill>
                  <a:latin typeface="Arimo"/>
                </a:rPr>
                <a:t>)</a:t>
              </a:r>
              <a:r>
                <a:rPr lang="ru-RU" sz="2399" u="none" dirty="0">
                  <a:solidFill>
                    <a:srgbClr val="FFFFFF"/>
                  </a:solidFill>
                  <a:latin typeface="Arimo"/>
                </a:rPr>
                <a:t>.</a:t>
              </a:r>
            </a:p>
            <a:p>
              <a:pPr marL="0" lvl="1">
                <a:lnSpc>
                  <a:spcPct val="150000"/>
                </a:lnSpc>
                <a:spcBef>
                  <a:spcPct val="0"/>
                </a:spcBef>
              </a:pPr>
              <a:r>
                <a:rPr lang="en-US" sz="2399" u="none" dirty="0" err="1">
                  <a:solidFill>
                    <a:srgbClr val="FFFFFF"/>
                  </a:solidFill>
                  <a:latin typeface="Arimo"/>
                </a:rPr>
                <a:t>Освещение</a:t>
              </a:r>
              <a:r>
                <a:rPr lang="en-US" sz="2399" u="none" dirty="0">
                  <a:solidFill>
                    <a:srgbClr val="FFFFFF"/>
                  </a:solidFill>
                  <a:latin typeface="Arimo"/>
                </a:rPr>
                <a:t> в СМИ</a:t>
              </a:r>
              <a:r>
                <a:rPr lang="ru-RU" sz="2399" u="none" dirty="0">
                  <a:solidFill>
                    <a:srgbClr val="FFFFFF"/>
                  </a:solidFill>
                  <a:latin typeface="Arimo"/>
                </a:rPr>
                <a:t>.</a:t>
              </a:r>
              <a:endParaRPr lang="en-US" sz="2399" u="none" dirty="0">
                <a:solidFill>
                  <a:srgbClr val="FFFFFF"/>
                </a:solidFill>
                <a:latin typeface="Arimo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591800" y="495300"/>
            <a:ext cx="5893959" cy="2943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3355" lvl="1" algn="just">
              <a:lnSpc>
                <a:spcPts val="2940"/>
              </a:lnSpc>
              <a:spcBef>
                <a:spcPct val="0"/>
              </a:spcBef>
            </a:pPr>
            <a:r>
              <a:rPr lang="en-US" sz="2100" u="none" dirty="0" err="1">
                <a:solidFill>
                  <a:srgbClr val="FFFFFF"/>
                </a:solidFill>
                <a:latin typeface="Arimo"/>
              </a:rPr>
              <a:t>Задумывая</a:t>
            </a:r>
            <a:r>
              <a:rPr lang="en-US" sz="2100" u="none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100" u="none" dirty="0" err="1">
                <a:solidFill>
                  <a:srgbClr val="FFFFFF"/>
                </a:solidFill>
                <a:latin typeface="Arimo"/>
              </a:rPr>
              <a:t>мероприятие</a:t>
            </a:r>
            <a:r>
              <a:rPr lang="en-US" sz="2100" u="none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2100" u="none" dirty="0" err="1">
                <a:solidFill>
                  <a:srgbClr val="FFFFFF"/>
                </a:solidFill>
                <a:latin typeface="Arimo"/>
              </a:rPr>
              <a:t>орг</a:t>
            </a:r>
            <a:r>
              <a:rPr lang="en-US" sz="2100" u="none" dirty="0">
                <a:solidFill>
                  <a:srgbClr val="FFFFFF"/>
                </a:solidFill>
                <a:latin typeface="Arimo"/>
              </a:rPr>
              <a:t>. </a:t>
            </a:r>
            <a:r>
              <a:rPr lang="en-US" sz="2100" u="none" dirty="0" err="1">
                <a:solidFill>
                  <a:srgbClr val="FFFFFF"/>
                </a:solidFill>
                <a:latin typeface="Arimo"/>
              </a:rPr>
              <a:t>группа</a:t>
            </a:r>
            <a:r>
              <a:rPr lang="en-US" sz="2100" u="none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100" u="none" dirty="0" err="1">
                <a:solidFill>
                  <a:srgbClr val="FFFFFF"/>
                </a:solidFill>
                <a:latin typeface="Arimo"/>
              </a:rPr>
              <a:t>описывает</a:t>
            </a:r>
            <a:r>
              <a:rPr lang="en-US" sz="2100" u="none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100" u="none" dirty="0" err="1">
                <a:solidFill>
                  <a:srgbClr val="FFFFFF"/>
                </a:solidFill>
                <a:latin typeface="Arimo"/>
              </a:rPr>
              <a:t>предполагаемые</a:t>
            </a:r>
            <a:r>
              <a:rPr lang="en-US" sz="2100" u="none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100" u="none" dirty="0" err="1">
                <a:solidFill>
                  <a:srgbClr val="FFFFFF"/>
                </a:solidFill>
                <a:latin typeface="Arimo"/>
              </a:rPr>
              <a:t>изменения</a:t>
            </a:r>
            <a:r>
              <a:rPr lang="en-US" sz="2100" u="none" dirty="0">
                <a:solidFill>
                  <a:srgbClr val="FFFFFF"/>
                </a:solidFill>
                <a:latin typeface="Arimo"/>
              </a:rPr>
              <a:t> в </a:t>
            </a:r>
            <a:r>
              <a:rPr lang="en-US" sz="2100" u="none" dirty="0" err="1">
                <a:solidFill>
                  <a:srgbClr val="FFFFFF"/>
                </a:solidFill>
                <a:latin typeface="Arimo"/>
              </a:rPr>
              <a:t>виде</a:t>
            </a:r>
            <a:r>
              <a:rPr lang="en-US" sz="2100" u="none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100" b="1" u="sng" dirty="0" err="1">
                <a:solidFill>
                  <a:srgbClr val="66FFCC"/>
                </a:solidFill>
                <a:latin typeface="Arimo"/>
              </a:rPr>
              <a:t>качественных</a:t>
            </a:r>
            <a:r>
              <a:rPr lang="en-US" sz="2100" b="1" u="sng" dirty="0">
                <a:solidFill>
                  <a:srgbClr val="FFFFFF"/>
                </a:solidFill>
                <a:latin typeface="Arimo"/>
              </a:rPr>
              <a:t> и </a:t>
            </a:r>
            <a:r>
              <a:rPr lang="en-US" sz="2100" b="1" u="sng" dirty="0" err="1">
                <a:solidFill>
                  <a:srgbClr val="66FFCC"/>
                </a:solidFill>
                <a:latin typeface="Arimo"/>
              </a:rPr>
              <a:t>количественных</a:t>
            </a:r>
            <a:r>
              <a:rPr lang="en-US" sz="2100" b="1" u="sng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100" b="1" u="sng" dirty="0" err="1">
                <a:solidFill>
                  <a:srgbClr val="FFFFFF"/>
                </a:solidFill>
                <a:latin typeface="Arimo"/>
              </a:rPr>
              <a:t>результатов</a:t>
            </a:r>
            <a:r>
              <a:rPr lang="en-US" sz="2100" u="none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2100" u="none" dirty="0" err="1">
                <a:solidFill>
                  <a:srgbClr val="FFFFFF"/>
                </a:solidFill>
                <a:latin typeface="Arimo"/>
              </a:rPr>
              <a:t>изначально</a:t>
            </a:r>
            <a:r>
              <a:rPr lang="en-US" sz="2100" u="none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100" u="none" dirty="0" err="1">
                <a:solidFill>
                  <a:srgbClr val="FFFFFF"/>
                </a:solidFill>
                <a:latin typeface="Arimo"/>
              </a:rPr>
              <a:t>задавая</a:t>
            </a:r>
            <a:r>
              <a:rPr lang="en-US" sz="2100" u="none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100" u="none" dirty="0" err="1">
                <a:solidFill>
                  <a:srgbClr val="FFFFFF"/>
                </a:solidFill>
                <a:latin typeface="Arimo"/>
              </a:rPr>
              <a:t>планку</a:t>
            </a:r>
            <a:r>
              <a:rPr lang="en-US" sz="2100" u="none" dirty="0">
                <a:solidFill>
                  <a:srgbClr val="FFFFFF"/>
                </a:solidFill>
                <a:latin typeface="Arimo"/>
              </a:rPr>
              <a:t>, к </a:t>
            </a:r>
            <a:r>
              <a:rPr lang="en-US" sz="2100" u="none" dirty="0" err="1">
                <a:solidFill>
                  <a:srgbClr val="FFFFFF"/>
                </a:solidFill>
                <a:latin typeface="Arimo"/>
              </a:rPr>
              <a:t>которой</a:t>
            </a:r>
            <a:r>
              <a:rPr lang="en-US" sz="2100" u="none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100" u="none" dirty="0" err="1">
                <a:solidFill>
                  <a:srgbClr val="FFFFFF"/>
                </a:solidFill>
                <a:latin typeface="Arimo"/>
              </a:rPr>
              <a:t>стремится</a:t>
            </a:r>
            <a:r>
              <a:rPr lang="en-US" sz="2100" u="none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100" u="none" dirty="0" err="1">
                <a:solidFill>
                  <a:srgbClr val="FFFFFF"/>
                </a:solidFill>
                <a:latin typeface="Arimo"/>
              </a:rPr>
              <a:t>команда</a:t>
            </a:r>
            <a:r>
              <a:rPr lang="en-US" sz="2100" u="none" dirty="0">
                <a:solidFill>
                  <a:srgbClr val="FFFFFF"/>
                </a:solidFill>
                <a:latin typeface="Arimo"/>
              </a:rPr>
              <a:t>. </a:t>
            </a:r>
            <a:r>
              <a:rPr lang="en-US" sz="2100" u="none" dirty="0" err="1">
                <a:solidFill>
                  <a:srgbClr val="FFFFFF"/>
                </a:solidFill>
                <a:latin typeface="Arimo"/>
              </a:rPr>
              <a:t>Четкое</a:t>
            </a:r>
            <a:r>
              <a:rPr lang="en-US" sz="2100" u="none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100" u="none" dirty="0" err="1">
                <a:solidFill>
                  <a:srgbClr val="FFFFFF"/>
                </a:solidFill>
                <a:latin typeface="Arimo"/>
              </a:rPr>
              <a:t>описание</a:t>
            </a:r>
            <a:r>
              <a:rPr lang="en-US" sz="2100" u="none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100" u="none" dirty="0" err="1">
                <a:solidFill>
                  <a:srgbClr val="FFFFFF"/>
                </a:solidFill>
                <a:latin typeface="Arimo"/>
              </a:rPr>
              <a:t>результатов</a:t>
            </a:r>
            <a:r>
              <a:rPr lang="en-US" sz="2100" u="none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100" u="none" dirty="0" err="1">
                <a:solidFill>
                  <a:srgbClr val="FFFFFF"/>
                </a:solidFill>
                <a:latin typeface="Arimo"/>
              </a:rPr>
              <a:t>позволяет</a:t>
            </a:r>
            <a:r>
              <a:rPr lang="en-US" sz="2100" u="none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100" u="none" dirty="0" err="1">
                <a:solidFill>
                  <a:srgbClr val="FFFFFF"/>
                </a:solidFill>
                <a:latin typeface="Arimo"/>
              </a:rPr>
              <a:t>более</a:t>
            </a:r>
            <a:r>
              <a:rPr lang="en-US" sz="2100" u="none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100" b="1" u="sng" dirty="0" err="1">
                <a:solidFill>
                  <a:srgbClr val="66FFCC"/>
                </a:solidFill>
                <a:latin typeface="Arimo"/>
              </a:rPr>
              <a:t>эффективно</a:t>
            </a:r>
            <a:r>
              <a:rPr lang="en-US" sz="2100" b="1" u="sng" dirty="0">
                <a:solidFill>
                  <a:srgbClr val="66FFCC"/>
                </a:solidFill>
                <a:latin typeface="Arimo"/>
              </a:rPr>
              <a:t> </a:t>
            </a:r>
            <a:r>
              <a:rPr lang="en-US" sz="2100" b="1" u="sng" dirty="0" err="1">
                <a:solidFill>
                  <a:srgbClr val="66FFCC"/>
                </a:solidFill>
                <a:latin typeface="Arimo"/>
              </a:rPr>
              <a:t>выстроить</a:t>
            </a:r>
            <a:r>
              <a:rPr lang="en-US" sz="2100" b="1" u="sng" dirty="0">
                <a:solidFill>
                  <a:srgbClr val="66FFCC"/>
                </a:solidFill>
                <a:latin typeface="Arimo"/>
              </a:rPr>
              <a:t> </a:t>
            </a:r>
            <a:r>
              <a:rPr lang="en-US" sz="2100" b="1" u="sng" dirty="0" err="1">
                <a:solidFill>
                  <a:srgbClr val="66FFCC"/>
                </a:solidFill>
                <a:latin typeface="Arimo"/>
              </a:rPr>
              <a:t>систему</a:t>
            </a:r>
            <a:r>
              <a:rPr lang="en-US" sz="2100" b="1" u="sng" dirty="0">
                <a:solidFill>
                  <a:srgbClr val="66FFCC"/>
                </a:solidFill>
                <a:latin typeface="Arimo"/>
              </a:rPr>
              <a:t> </a:t>
            </a:r>
            <a:r>
              <a:rPr lang="en-US" sz="2100" b="1" u="sng" dirty="0" err="1">
                <a:solidFill>
                  <a:srgbClr val="66FFCC"/>
                </a:solidFill>
                <a:latin typeface="Arimo"/>
              </a:rPr>
              <a:t>действий</a:t>
            </a:r>
            <a:r>
              <a:rPr lang="en-US" sz="2100" b="1" u="sng" dirty="0">
                <a:solidFill>
                  <a:srgbClr val="66FFCC"/>
                </a:solidFill>
                <a:latin typeface="Arimo"/>
              </a:rPr>
              <a:t> </a:t>
            </a:r>
            <a:r>
              <a:rPr lang="en-US" sz="2100" b="1" u="sng" dirty="0" err="1">
                <a:solidFill>
                  <a:srgbClr val="66FFCC"/>
                </a:solidFill>
                <a:latin typeface="Arimo"/>
              </a:rPr>
              <a:t>для</a:t>
            </a:r>
            <a:r>
              <a:rPr lang="en-US" sz="2100" b="1" u="sng" dirty="0">
                <a:solidFill>
                  <a:srgbClr val="66FFCC"/>
                </a:solidFill>
                <a:latin typeface="Arimo"/>
              </a:rPr>
              <a:t> </a:t>
            </a:r>
            <a:r>
              <a:rPr lang="en-US" sz="2100" b="1" u="sng" dirty="0" err="1">
                <a:solidFill>
                  <a:srgbClr val="66FFCC"/>
                </a:solidFill>
                <a:latin typeface="Arimo"/>
              </a:rPr>
              <a:t>их</a:t>
            </a:r>
            <a:r>
              <a:rPr lang="en-US" sz="2100" b="1" u="sng" dirty="0">
                <a:solidFill>
                  <a:srgbClr val="66FFCC"/>
                </a:solidFill>
                <a:latin typeface="Arimo"/>
              </a:rPr>
              <a:t> </a:t>
            </a:r>
            <a:r>
              <a:rPr lang="en-US" sz="2100" b="1" u="sng" dirty="0" err="1">
                <a:solidFill>
                  <a:srgbClr val="66FFCC"/>
                </a:solidFill>
                <a:latin typeface="Arimo"/>
              </a:rPr>
              <a:t>достижения</a:t>
            </a:r>
            <a:r>
              <a:rPr lang="en-US" sz="2100" b="1" u="sng" dirty="0">
                <a:solidFill>
                  <a:srgbClr val="66FFCC"/>
                </a:solidFill>
                <a:latin typeface="Arimo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4800" y="495300"/>
            <a:ext cx="12857087" cy="850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60"/>
              </a:lnSpc>
              <a:spcBef>
                <a:spcPct val="0"/>
              </a:spcBef>
            </a:pPr>
            <a:r>
              <a:rPr lang="en-US" sz="5600" spc="386" dirty="0" err="1">
                <a:solidFill>
                  <a:srgbClr val="FFFFFF"/>
                </a:solidFill>
                <a:latin typeface="Blogger Light"/>
              </a:rPr>
              <a:t>О</a:t>
            </a:r>
            <a:r>
              <a:rPr lang="en-US" sz="5600" u="none" spc="386" dirty="0" err="1">
                <a:solidFill>
                  <a:srgbClr val="FFFFFF"/>
                </a:solidFill>
                <a:latin typeface="Blogger Light"/>
              </a:rPr>
              <a:t>рганизационная</a:t>
            </a:r>
            <a:r>
              <a:rPr lang="en-US" sz="5600" u="none" spc="386" dirty="0">
                <a:solidFill>
                  <a:srgbClr val="FFFFFF"/>
                </a:solidFill>
                <a:latin typeface="Blogger Light"/>
              </a:rPr>
              <a:t> </a:t>
            </a:r>
            <a:r>
              <a:rPr lang="en-US" sz="5600" u="none" spc="386" dirty="0" err="1">
                <a:solidFill>
                  <a:srgbClr val="FFFFFF"/>
                </a:solidFill>
                <a:latin typeface="Blogger Light"/>
              </a:rPr>
              <a:t>группа</a:t>
            </a:r>
            <a:endParaRPr lang="en-US" sz="5600" u="none" spc="386" dirty="0">
              <a:solidFill>
                <a:srgbClr val="FFFFFF"/>
              </a:solidFill>
              <a:latin typeface="Blogger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D68EAA46-114E-40AD-B233-27F687E566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15651" y="1356539"/>
          <a:ext cx="15656699" cy="7560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805825">
                  <a:extLst>
                    <a:ext uri="{9D8B030D-6E8A-4147-A177-3AD203B41FA5}">
                      <a16:colId xmlns:a16="http://schemas.microsoft.com/office/drawing/2014/main" xmlns="" val="1446519712"/>
                    </a:ext>
                  </a:extLst>
                </a:gridCol>
                <a:gridCol w="4850874">
                  <a:extLst>
                    <a:ext uri="{9D8B030D-6E8A-4147-A177-3AD203B41FA5}">
                      <a16:colId xmlns:a16="http://schemas.microsoft.com/office/drawing/2014/main" xmlns="" val="823856215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3000" dirty="0"/>
                        <a:t>Международный уровень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>
                          <a:solidFill>
                            <a:srgbClr val="00B050"/>
                          </a:solidFill>
                        </a:rPr>
                        <a:t>Организационная готовность </a:t>
                      </a:r>
                      <a:r>
                        <a:rPr lang="ru-RU" sz="3000" dirty="0"/>
                        <a:t>(МТБ, финансирование ключевых мероприятий и подготовки)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>
                          <a:solidFill>
                            <a:srgbClr val="00B050"/>
                          </a:solidFill>
                        </a:rPr>
                        <a:t>Готовность педагогов </a:t>
                      </a:r>
                      <a:r>
                        <a:rPr lang="ru-RU" sz="3000" dirty="0"/>
                        <a:t>(тренерская, экспертная, проектная, </a:t>
                      </a:r>
                      <a:r>
                        <a:rPr lang="ru-RU" sz="3000" dirty="0" err="1"/>
                        <a:t>тьюторская</a:t>
                      </a:r>
                      <a:r>
                        <a:rPr lang="ru-RU" sz="30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Инфраструктура поддержки </a:t>
                      </a:r>
                      <a:r>
                        <a:rPr lang="ru-RU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(интенсивные школы, занятия) 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xmlns="" val="40632374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3000" dirty="0"/>
                        <a:t>Всероссийский уровень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923528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3000" dirty="0"/>
                        <a:t>Федеральный (окружной) уровень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92794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3000" dirty="0"/>
                        <a:t>Региональный (краевой) уровень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696115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3000" dirty="0"/>
                        <a:t>Районный и муниципальный уровень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150031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3000" dirty="0"/>
                        <a:t>                 Программы по подготовке учеников к состязанию определенного уровню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272561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Выявление – отбор – приглашение учеников</a:t>
                      </a:r>
                    </a:p>
                  </a:txBody>
                  <a:tcPr marL="137160" marR="137160" marT="68580" marB="6858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37707626"/>
                  </a:ext>
                </a:extLst>
              </a:tr>
            </a:tbl>
          </a:graphicData>
        </a:graphic>
      </p:graphicFrame>
      <p:grpSp>
        <p:nvGrpSpPr>
          <p:cNvPr id="2" name="Группа 14">
            <a:extLst>
              <a:ext uri="{FF2B5EF4-FFF2-40B4-BE49-F238E27FC236}">
                <a16:creationId xmlns:a16="http://schemas.microsoft.com/office/drawing/2014/main" xmlns="" id="{74C8865A-3ADA-44C4-8715-5653B893CD0E}"/>
              </a:ext>
            </a:extLst>
          </p:cNvPr>
          <p:cNvGrpSpPr/>
          <p:nvPr/>
        </p:nvGrpSpPr>
        <p:grpSpPr>
          <a:xfrm>
            <a:off x="1521146" y="1544200"/>
            <a:ext cx="10468259" cy="7160184"/>
            <a:chOff x="1014097" y="1029467"/>
            <a:chExt cx="6978839" cy="4773456"/>
          </a:xfrm>
        </p:grpSpPr>
        <mc:AlternateContent xmlns:mc="http://schemas.openxmlformats.org/markup-compatibility/2006">
          <mc:Choice xmlns:p14="http://schemas.microsoft.com/office/powerpoint/2010/main" xmlns=""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3472A1C3-D5E2-4458-B51A-BE0DE9048C7C}"/>
                    </a:ext>
                  </a:extLst>
                </p14:cNvPr>
                <p14:cNvContentPartPr/>
                <p14:nvPr/>
              </p14:nvContentPartPr>
              <p14:xfrm>
                <a:off x="1405061" y="1029467"/>
                <a:ext cx="360" cy="36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3472A1C3-D5E2-4458-B51A-BE0DE9048C7C}"/>
                    </a:ext>
                  </a:extLst>
                </p:cNvPr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396061" y="10204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" name="Стрелка: вверх 4">
              <a:extLst>
                <a:ext uri="{FF2B5EF4-FFF2-40B4-BE49-F238E27FC236}">
                  <a16:creationId xmlns:a16="http://schemas.microsoft.com/office/drawing/2014/main" xmlns="" id="{7002D31D-EE69-49B9-BFAA-B08AE269CFAD}"/>
                </a:ext>
              </a:extLst>
            </p:cNvPr>
            <p:cNvSpPr/>
            <p:nvPr/>
          </p:nvSpPr>
          <p:spPr>
            <a:xfrm>
              <a:off x="1014097" y="1359464"/>
              <a:ext cx="119270" cy="44182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u-RU" sz="2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Стрелка: вверх 5">
              <a:extLst>
                <a:ext uri="{FF2B5EF4-FFF2-40B4-BE49-F238E27FC236}">
                  <a16:creationId xmlns:a16="http://schemas.microsoft.com/office/drawing/2014/main" xmlns="" id="{40D8FD42-5041-4BF2-A356-A82A1E694EA8}"/>
                </a:ext>
              </a:extLst>
            </p:cNvPr>
            <p:cNvSpPr/>
            <p:nvPr/>
          </p:nvSpPr>
          <p:spPr>
            <a:xfrm>
              <a:off x="1201614" y="2035981"/>
              <a:ext cx="119270" cy="374176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u-RU" sz="2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Стрелка: вверх 6">
              <a:extLst>
                <a:ext uri="{FF2B5EF4-FFF2-40B4-BE49-F238E27FC236}">
                  <a16:creationId xmlns:a16="http://schemas.microsoft.com/office/drawing/2014/main" xmlns="" id="{A37674FE-1B34-4BC4-9382-115256096992}"/>
                </a:ext>
              </a:extLst>
            </p:cNvPr>
            <p:cNvSpPr/>
            <p:nvPr/>
          </p:nvSpPr>
          <p:spPr>
            <a:xfrm>
              <a:off x="1724413" y="4190129"/>
              <a:ext cx="100054" cy="160484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u-RU" sz="2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Стрелка: вверх 7">
              <a:extLst>
                <a:ext uri="{FF2B5EF4-FFF2-40B4-BE49-F238E27FC236}">
                  <a16:creationId xmlns:a16="http://schemas.microsoft.com/office/drawing/2014/main" xmlns="" id="{A58EB5CF-9040-4D4D-AE4C-9C52A6AA1FAB}"/>
                </a:ext>
              </a:extLst>
            </p:cNvPr>
            <p:cNvSpPr/>
            <p:nvPr/>
          </p:nvSpPr>
          <p:spPr>
            <a:xfrm>
              <a:off x="1354014" y="2735042"/>
              <a:ext cx="119270" cy="305198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u-RU" sz="2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Стрелка: вверх 8">
              <a:extLst>
                <a:ext uri="{FF2B5EF4-FFF2-40B4-BE49-F238E27FC236}">
                  <a16:creationId xmlns:a16="http://schemas.microsoft.com/office/drawing/2014/main" xmlns="" id="{A8359C21-F3DA-4A14-A7B6-3CDD3F4BBE1D}"/>
                </a:ext>
              </a:extLst>
            </p:cNvPr>
            <p:cNvSpPr/>
            <p:nvPr/>
          </p:nvSpPr>
          <p:spPr>
            <a:xfrm>
              <a:off x="1522315" y="3379095"/>
              <a:ext cx="119271" cy="24158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u-RU" sz="2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Стрелка: вверх 9">
              <a:extLst>
                <a:ext uri="{FF2B5EF4-FFF2-40B4-BE49-F238E27FC236}">
                  <a16:creationId xmlns:a16="http://schemas.microsoft.com/office/drawing/2014/main" xmlns="" id="{295B46C4-346E-4C50-A0B8-8C774AA602D7}"/>
                </a:ext>
              </a:extLst>
            </p:cNvPr>
            <p:cNvSpPr/>
            <p:nvPr/>
          </p:nvSpPr>
          <p:spPr>
            <a:xfrm>
              <a:off x="1901994" y="4834184"/>
              <a:ext cx="100054" cy="96873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u-RU" sz="2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Стрелка: развернутая 10">
              <a:extLst>
                <a:ext uri="{FF2B5EF4-FFF2-40B4-BE49-F238E27FC236}">
                  <a16:creationId xmlns:a16="http://schemas.microsoft.com/office/drawing/2014/main" xmlns="" id="{48A23224-696B-4CB3-8EA0-5CB082FB0298}"/>
                </a:ext>
              </a:extLst>
            </p:cNvPr>
            <p:cNvSpPr/>
            <p:nvPr/>
          </p:nvSpPr>
          <p:spPr>
            <a:xfrm flipH="1">
              <a:off x="7783064" y="1346123"/>
              <a:ext cx="209872" cy="4065944"/>
            </a:xfrm>
            <a:prstGeom prst="uturnArrow">
              <a:avLst/>
            </a:prstGeom>
            <a:solidFill>
              <a:srgbClr val="F999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Стрелка: вправо 12">
              <a:extLst>
                <a:ext uri="{FF2B5EF4-FFF2-40B4-BE49-F238E27FC236}">
                  <a16:creationId xmlns:a16="http://schemas.microsoft.com/office/drawing/2014/main" xmlns="" id="{368AD5E7-05B3-4D80-967C-F1E9A6665B58}"/>
                </a:ext>
              </a:extLst>
            </p:cNvPr>
            <p:cNvSpPr/>
            <p:nvPr/>
          </p:nvSpPr>
          <p:spPr>
            <a:xfrm>
              <a:off x="2063362" y="3579938"/>
              <a:ext cx="767967" cy="71562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u-RU" sz="2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Стрелка: вправо 15">
              <a:extLst>
                <a:ext uri="{FF2B5EF4-FFF2-40B4-BE49-F238E27FC236}">
                  <a16:creationId xmlns:a16="http://schemas.microsoft.com/office/drawing/2014/main" xmlns="" id="{FFA60D0B-5307-489E-9B05-237BE6687159}"/>
                </a:ext>
              </a:extLst>
            </p:cNvPr>
            <p:cNvSpPr/>
            <p:nvPr/>
          </p:nvSpPr>
          <p:spPr>
            <a:xfrm>
              <a:off x="2057007" y="2874842"/>
              <a:ext cx="767967" cy="71562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u-RU" sz="2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Стрелка: вправо 16">
              <a:extLst>
                <a:ext uri="{FF2B5EF4-FFF2-40B4-BE49-F238E27FC236}">
                  <a16:creationId xmlns:a16="http://schemas.microsoft.com/office/drawing/2014/main" xmlns="" id="{D46A28E4-3AEB-48BC-BC04-D16584029D6A}"/>
                </a:ext>
              </a:extLst>
            </p:cNvPr>
            <p:cNvSpPr/>
            <p:nvPr/>
          </p:nvSpPr>
          <p:spPr>
            <a:xfrm>
              <a:off x="2167419" y="5025628"/>
              <a:ext cx="767967" cy="71562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u-RU" sz="2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Стрелка: вправо 17">
              <a:extLst>
                <a:ext uri="{FF2B5EF4-FFF2-40B4-BE49-F238E27FC236}">
                  <a16:creationId xmlns:a16="http://schemas.microsoft.com/office/drawing/2014/main" xmlns="" id="{01D53A0B-75CD-48FE-848C-ACFF460AACC1}"/>
                </a:ext>
              </a:extLst>
            </p:cNvPr>
            <p:cNvSpPr/>
            <p:nvPr/>
          </p:nvSpPr>
          <p:spPr>
            <a:xfrm>
              <a:off x="2076124" y="2026392"/>
              <a:ext cx="767967" cy="71562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u-RU" sz="2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Стрелка: вправо 18">
              <a:extLst>
                <a:ext uri="{FF2B5EF4-FFF2-40B4-BE49-F238E27FC236}">
                  <a16:creationId xmlns:a16="http://schemas.microsoft.com/office/drawing/2014/main" xmlns="" id="{0409F9A9-0D0A-4EF9-BD14-DAB7129CB287}"/>
                </a:ext>
              </a:extLst>
            </p:cNvPr>
            <p:cNvSpPr/>
            <p:nvPr/>
          </p:nvSpPr>
          <p:spPr>
            <a:xfrm>
              <a:off x="2076124" y="1317545"/>
              <a:ext cx="767967" cy="71562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u-RU" sz="2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Стрелка: вправо 19">
              <a:extLst>
                <a:ext uri="{FF2B5EF4-FFF2-40B4-BE49-F238E27FC236}">
                  <a16:creationId xmlns:a16="http://schemas.microsoft.com/office/drawing/2014/main" xmlns="" id="{2569F59C-32F6-44CF-B815-F15638E5F54B}"/>
                </a:ext>
              </a:extLst>
            </p:cNvPr>
            <p:cNvSpPr/>
            <p:nvPr/>
          </p:nvSpPr>
          <p:spPr>
            <a:xfrm>
              <a:off x="2096578" y="4316781"/>
              <a:ext cx="767967" cy="71562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u-RU" sz="2700" dirty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79032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9901" y="151553"/>
            <a:ext cx="15510379" cy="1754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ru-RU" sz="6000" dirty="0">
                <a:solidFill>
                  <a:srgbClr val="1799B5"/>
                </a:solidFill>
                <a:latin typeface="Yanonne Kaffeesatz Regular"/>
              </a:rPr>
              <a:t>ТРЕБОВ</a:t>
            </a:r>
            <a:r>
              <a:rPr lang="en-US" sz="6000" dirty="0">
                <a:solidFill>
                  <a:srgbClr val="1799B5"/>
                </a:solidFill>
                <a:latin typeface="Yanonne Kaffeesatz Regular"/>
              </a:rPr>
              <a:t>АНИЯ К ВКЛЮЧАЕМЫМ В ПЛАН ГОРОДСКИМ ИНТЕЛЛЕКТУАЛЬНЫМ СОРЕВНОВАНИЯМ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49815" y="9277350"/>
            <a:ext cx="15509485" cy="676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36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Open Sans"/>
              </a:rPr>
              <a:t>Мероприятие должно </a:t>
            </a:r>
            <a:r>
              <a:rPr lang="en-US" sz="2400" u="sng">
                <a:solidFill>
                  <a:srgbClr val="F26F6E"/>
                </a:solidFill>
                <a:latin typeface="Open Sans"/>
              </a:rPr>
              <a:t>охватывать не менее</a:t>
            </a:r>
            <a:r>
              <a:rPr lang="en-US" sz="2400" u="none">
                <a:solidFill>
                  <a:srgbClr val="000000"/>
                </a:solidFill>
                <a:latin typeface="Open Sans"/>
              </a:rPr>
              <a:t> 100 школьников на отборочных этапах, не менее 50 на финальном этапе.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32455" y="5143500"/>
            <a:ext cx="768118" cy="333038"/>
            <a:chOff x="0" y="0"/>
            <a:chExt cx="1171650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32455" y="6250707"/>
            <a:ext cx="768118" cy="333038"/>
            <a:chOff x="0" y="0"/>
            <a:chExt cx="1171650" cy="508000"/>
          </a:xfrm>
        </p:grpSpPr>
        <p:sp>
          <p:nvSpPr>
            <p:cNvPr id="8" name="Freeform 8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32455" y="9439560"/>
            <a:ext cx="768118" cy="333038"/>
            <a:chOff x="0" y="0"/>
            <a:chExt cx="1171650" cy="508000"/>
          </a:xfrm>
        </p:grpSpPr>
        <p:sp>
          <p:nvSpPr>
            <p:cNvPr id="11" name="Freeform 11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732455" y="7246846"/>
            <a:ext cx="768118" cy="333038"/>
            <a:chOff x="0" y="0"/>
            <a:chExt cx="1171650" cy="508000"/>
          </a:xfrm>
        </p:grpSpPr>
        <p:sp>
          <p:nvSpPr>
            <p:cNvPr id="14" name="Freeform 14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grpSp>
        <p:nvGrpSpPr>
          <p:cNvPr id="16" name="Group 16"/>
          <p:cNvGrpSpPr/>
          <p:nvPr/>
        </p:nvGrpSpPr>
        <p:grpSpPr>
          <a:xfrm rot="5400000">
            <a:off x="-2714465" y="6014542"/>
            <a:ext cx="6893839" cy="351255"/>
            <a:chOff x="0" y="0"/>
            <a:chExt cx="11216424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11216424" cy="69850"/>
            </a:xfrm>
            <a:custGeom>
              <a:avLst/>
              <a:gdLst/>
              <a:ahLst/>
              <a:cxnLst/>
              <a:rect l="l" t="t" r="r" b="b"/>
              <a:pathLst>
                <a:path w="11216424" h="69850">
                  <a:moveTo>
                    <a:pt x="109255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216424" y="69850"/>
                  </a:lnTo>
                  <a:lnTo>
                    <a:pt x="11216424" y="0"/>
                  </a:lnTo>
                  <a:close/>
                </a:path>
              </a:pathLst>
            </a:custGeom>
            <a:solidFill>
              <a:srgbClr val="F26F6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732455" y="8310806"/>
            <a:ext cx="768118" cy="333038"/>
            <a:chOff x="0" y="0"/>
            <a:chExt cx="1171650" cy="508000"/>
          </a:xfrm>
        </p:grpSpPr>
        <p:sp>
          <p:nvSpPr>
            <p:cNvPr id="19" name="Freeform 19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729845" y="2413804"/>
            <a:ext cx="15529455" cy="1015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36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Open Sans"/>
              </a:rPr>
              <a:t>Мероприятие должно быть содержательно и/или по используемым формам реализации </a:t>
            </a:r>
            <a:r>
              <a:rPr lang="en-US" sz="2400" u="sng">
                <a:solidFill>
                  <a:srgbClr val="F26F6E"/>
                </a:solidFill>
                <a:latin typeface="Open Sans"/>
              </a:rPr>
              <a:t>связано с </a:t>
            </a:r>
            <a:r>
              <a:rPr lang="en-US" sz="2400" u="none">
                <a:solidFill>
                  <a:srgbClr val="000000"/>
                </a:solidFill>
                <a:latin typeface="Open Sans"/>
              </a:rPr>
              <a:t>интеллектуальным соревнованием, входящим во всероссийский </a:t>
            </a:r>
            <a:r>
              <a:rPr lang="en-US" sz="2400" u="none">
                <a:solidFill>
                  <a:srgbClr val="F26F6E"/>
                </a:solidFill>
                <a:latin typeface="Open Sans"/>
              </a:rPr>
              <a:t>«Перечень...»</a:t>
            </a:r>
            <a:r>
              <a:rPr lang="en-US" sz="2400" u="none">
                <a:solidFill>
                  <a:srgbClr val="000000"/>
                </a:solidFill>
                <a:latin typeface="Open Sans"/>
              </a:rPr>
              <a:t> или с известным и значимым конкурсом российского или международного уровня.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09570" y="5205798"/>
            <a:ext cx="13533438" cy="337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36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Open Sans"/>
              </a:rPr>
              <a:t>Указываются точно сформулированные и однозначно выделяемые </a:t>
            </a:r>
            <a:r>
              <a:rPr lang="en-US" sz="2400" u="sng">
                <a:solidFill>
                  <a:srgbClr val="F26F6E"/>
                </a:solidFill>
                <a:latin typeface="Open Sans"/>
              </a:rPr>
              <a:t>критерии оценивания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29845" y="3811339"/>
            <a:ext cx="15529455" cy="1015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36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Open Sans"/>
              </a:rPr>
              <a:t>В ходе мероприятия участники выполняют специально подготовленные, методически обеспеченные </a:t>
            </a:r>
            <a:r>
              <a:rPr lang="en-US" sz="2400" u="sng">
                <a:solidFill>
                  <a:srgbClr val="F26F6E"/>
                </a:solidFill>
                <a:latin typeface="Open Sans"/>
              </a:rPr>
              <a:t>задания</a:t>
            </a:r>
            <a:r>
              <a:rPr lang="en-US" sz="2400" u="none">
                <a:solidFill>
                  <a:srgbClr val="000000"/>
                </a:solidFill>
                <a:latin typeface="Open Sans"/>
              </a:rPr>
              <a:t>, решение которых  является предметом оценивания (обязательное размещение в сети Интернет заданий прошлых лет)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09570" y="7084604"/>
            <a:ext cx="15549730" cy="676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36"/>
              </a:lnSpc>
              <a:spcBef>
                <a:spcPct val="0"/>
              </a:spcBef>
            </a:pPr>
            <a:r>
              <a:rPr lang="en-US" sz="2400" u="sng">
                <a:solidFill>
                  <a:srgbClr val="F26F6E"/>
                </a:solidFill>
                <a:latin typeface="Open Sans"/>
              </a:rPr>
              <a:t>Апробация</a:t>
            </a:r>
            <a:r>
              <a:rPr lang="en-US" sz="2400" u="none">
                <a:solidFill>
                  <a:srgbClr val="000000"/>
                </a:solidFill>
                <a:latin typeface="Open Sans"/>
              </a:rPr>
              <a:t> на уровне муниципального района г. Красноярска и иметь положительную динамику в течение трех лет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09570" y="6276974"/>
            <a:ext cx="8642781" cy="337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36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Open Sans"/>
              </a:rPr>
              <a:t>Проект </a:t>
            </a:r>
            <a:r>
              <a:rPr lang="en-US" sz="2400" u="sng">
                <a:solidFill>
                  <a:srgbClr val="F26F6E"/>
                </a:solidFill>
                <a:latin typeface="Open Sans"/>
              </a:rPr>
              <a:t>Положения </a:t>
            </a:r>
            <a:r>
              <a:rPr lang="en-US" sz="2400" u="none">
                <a:solidFill>
                  <a:srgbClr val="000000"/>
                </a:solidFill>
                <a:latin typeface="Open Sans"/>
              </a:rPr>
              <a:t>составлен  в соответствии с Порядком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49815" y="8213358"/>
            <a:ext cx="15509485" cy="676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36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Open Sans"/>
              </a:rPr>
              <a:t>В заявляемом мероприятии должны принимать </a:t>
            </a:r>
            <a:r>
              <a:rPr lang="en-US" sz="2400" u="sng">
                <a:solidFill>
                  <a:srgbClr val="F26F6E"/>
                </a:solidFill>
                <a:latin typeface="Open Sans"/>
              </a:rPr>
              <a:t>участие не менее</a:t>
            </a:r>
            <a:r>
              <a:rPr lang="en-US" sz="2400" u="none">
                <a:solidFill>
                  <a:srgbClr val="000000"/>
                </a:solidFill>
                <a:latin typeface="Open Sans"/>
              </a:rPr>
              <a:t> 15-ти образовательных организаций из не менее 5 муниципальных районов г. Красноярска;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732455" y="3976395"/>
            <a:ext cx="768118" cy="333038"/>
            <a:chOff x="0" y="0"/>
            <a:chExt cx="1171650" cy="508000"/>
          </a:xfrm>
        </p:grpSpPr>
        <p:sp>
          <p:nvSpPr>
            <p:cNvPr id="28" name="Freeform 28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732455" y="2578860"/>
            <a:ext cx="768118" cy="333038"/>
            <a:chOff x="0" y="0"/>
            <a:chExt cx="1171650" cy="508000"/>
          </a:xfrm>
        </p:grpSpPr>
        <p:sp>
          <p:nvSpPr>
            <p:cNvPr id="31" name="Freeform 31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8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764684">
            <a:off x="918902" y="4024438"/>
            <a:ext cx="1780040" cy="18449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4216357">
            <a:off x="918902" y="6423499"/>
            <a:ext cx="1780040" cy="18449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 amt="25000"/>
          </a:blip>
          <a:srcRect/>
          <a:stretch>
            <a:fillRect/>
          </a:stretch>
        </p:blipFill>
        <p:spPr>
          <a:xfrm rot="-1739024">
            <a:off x="9936791" y="1211891"/>
            <a:ext cx="8229971" cy="82299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461624" y="2618323"/>
            <a:ext cx="6358109" cy="46572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8902" y="1695831"/>
            <a:ext cx="1780040" cy="18449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07267" y="2188645"/>
            <a:ext cx="863673" cy="8593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85489" y="6916313"/>
            <a:ext cx="446865" cy="8593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346903" y="4517252"/>
            <a:ext cx="924038" cy="85935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121866" y="1866900"/>
            <a:ext cx="8096095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320"/>
              </a:lnSpc>
              <a:spcBef>
                <a:spcPct val="0"/>
              </a:spcBef>
            </a:pPr>
            <a:r>
              <a:rPr lang="ru-RU" sz="3600" dirty="0">
                <a:solidFill>
                  <a:srgbClr val="FFFFFF"/>
                </a:solidFill>
                <a:latin typeface="Open Sans"/>
              </a:rPr>
              <a:t>П</a:t>
            </a:r>
            <a:r>
              <a:rPr lang="en-US" sz="3600" dirty="0" err="1">
                <a:solidFill>
                  <a:srgbClr val="FFFFFF"/>
                </a:solidFill>
                <a:latin typeface="Open Sans"/>
              </a:rPr>
              <a:t>роект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"/>
              </a:rPr>
              <a:t>положения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 о </a:t>
            </a:r>
            <a:r>
              <a:rPr lang="en-US" sz="3600" dirty="0" err="1">
                <a:solidFill>
                  <a:srgbClr val="FFFFFF"/>
                </a:solidFill>
                <a:latin typeface="Open Sans"/>
              </a:rPr>
              <a:t>мероприятии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"/>
              </a:rPr>
              <a:t>Приложение</a:t>
            </a:r>
            <a:r>
              <a:rPr lang="ru-RU" sz="3600" dirty="0">
                <a:solidFill>
                  <a:srgbClr val="FFFFFF"/>
                </a:solidFill>
                <a:latin typeface="Open Sans"/>
              </a:rPr>
              <a:t> №</a:t>
            </a:r>
            <a:r>
              <a:rPr lang="en-US" sz="3600" u="none" dirty="0">
                <a:solidFill>
                  <a:srgbClr val="FFFFFF"/>
                </a:solidFill>
                <a:latin typeface="Open Sans"/>
              </a:rPr>
              <a:t> 1 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Порядка</a:t>
            </a:r>
            <a:endParaRPr lang="en-US" sz="3600" u="none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23795" y="6840859"/>
            <a:ext cx="8049005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319"/>
              </a:lnSpc>
              <a:spcBef>
                <a:spcPct val="0"/>
              </a:spcBef>
            </a:pPr>
            <a:r>
              <a:rPr lang="ru-RU" sz="3600" dirty="0">
                <a:solidFill>
                  <a:srgbClr val="FFFFFF"/>
                </a:solidFill>
                <a:latin typeface="Open Sans"/>
              </a:rPr>
              <a:t>П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ресс</a:t>
            </a:r>
            <a:r>
              <a:rPr lang="en-US" sz="3600" u="none" dirty="0">
                <a:solidFill>
                  <a:srgbClr val="FFFFFF"/>
                </a:solidFill>
                <a:latin typeface="Open Sans"/>
              </a:rPr>
              <a:t>- и 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пост-релиз</a:t>
            </a:r>
            <a:r>
              <a:rPr lang="en-US" sz="3600" u="none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для</a:t>
            </a:r>
            <a:r>
              <a:rPr lang="en-US" sz="3600" u="none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размещения</a:t>
            </a:r>
            <a:r>
              <a:rPr lang="en-US" sz="3600" u="none" dirty="0">
                <a:solidFill>
                  <a:srgbClr val="FFFFFF"/>
                </a:solidFill>
                <a:latin typeface="Open Sans"/>
              </a:rPr>
              <a:t> в 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сети</a:t>
            </a:r>
            <a:r>
              <a:rPr lang="en-US" sz="3600" u="none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Интернет</a:t>
            </a:r>
            <a:r>
              <a:rPr lang="ru-RU" sz="3600" u="none" dirty="0">
                <a:solidFill>
                  <a:srgbClr val="FFFFFF"/>
                </a:solidFill>
                <a:latin typeface="Open Sans"/>
              </a:rPr>
              <a:t> -</a:t>
            </a:r>
            <a:r>
              <a:rPr lang="en-US" sz="3600" u="none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текст</a:t>
            </a:r>
            <a:r>
              <a:rPr lang="en-US" sz="3600" u="none" dirty="0">
                <a:solidFill>
                  <a:srgbClr val="FFFFFF"/>
                </a:solidFill>
                <a:latin typeface="Open Sans"/>
              </a:rPr>
              <a:t> и 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фотографический</a:t>
            </a:r>
            <a:r>
              <a:rPr lang="en-US" sz="3600" u="none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материал</a:t>
            </a:r>
            <a:endParaRPr dirty="0"/>
          </a:p>
        </p:txBody>
      </p:sp>
      <p:sp>
        <p:nvSpPr>
          <p:cNvPr id="12" name="TextBox 12"/>
          <p:cNvSpPr txBox="1"/>
          <p:nvPr/>
        </p:nvSpPr>
        <p:spPr>
          <a:xfrm>
            <a:off x="3047987" y="3771900"/>
            <a:ext cx="8477109" cy="2191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ru-RU" sz="3600" dirty="0">
                <a:solidFill>
                  <a:srgbClr val="FFFFFF"/>
                </a:solidFill>
                <a:latin typeface="Open Sans"/>
              </a:rPr>
              <a:t>А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налитическая</a:t>
            </a:r>
            <a:r>
              <a:rPr lang="en-US" sz="3600" u="none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справка</a:t>
            </a:r>
            <a:r>
              <a:rPr lang="en-US" sz="3600" u="none" dirty="0">
                <a:solidFill>
                  <a:srgbClr val="FFFFFF"/>
                </a:solidFill>
                <a:latin typeface="Open Sans"/>
              </a:rPr>
              <a:t> о 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реализации</a:t>
            </a:r>
            <a:r>
              <a:rPr lang="en-US" sz="3600" u="none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мероприятия</a:t>
            </a:r>
            <a:r>
              <a:rPr lang="en-US" sz="3600" u="none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на</a:t>
            </a:r>
            <a:r>
              <a:rPr lang="en-US" sz="3600" u="none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городском</a:t>
            </a:r>
            <a:r>
              <a:rPr lang="en-US" sz="3600" u="none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районном</a:t>
            </a:r>
            <a:r>
              <a:rPr lang="en-US" sz="3600" u="none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уровне</a:t>
            </a:r>
            <a:r>
              <a:rPr lang="en-US" sz="3600" u="none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за</a:t>
            </a:r>
            <a:endParaRPr lang="ru-RU" sz="3600" u="none" dirty="0">
              <a:solidFill>
                <a:srgbClr val="FFFFFF"/>
              </a:solidFill>
              <a:latin typeface="Open Sans"/>
            </a:endParaRPr>
          </a:p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u="none" dirty="0">
                <a:solidFill>
                  <a:srgbClr val="FFFFFF"/>
                </a:solidFill>
                <a:latin typeface="Open Sans"/>
              </a:rPr>
              <a:t>3 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предыдущие</a:t>
            </a:r>
            <a:r>
              <a:rPr lang="en-US" sz="3600" u="none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0" u="none" dirty="0" err="1">
                <a:solidFill>
                  <a:srgbClr val="FFFFFF"/>
                </a:solidFill>
                <a:latin typeface="Open Sans"/>
              </a:rPr>
              <a:t>года</a:t>
            </a:r>
            <a:endParaRPr lang="en-US" sz="3600" u="none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267200" y="419100"/>
            <a:ext cx="10623688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6000" dirty="0">
                <a:solidFill>
                  <a:srgbClr val="FFFFFF"/>
                </a:solidFill>
                <a:latin typeface="Yanonne Kaffeesatz Regular"/>
              </a:rPr>
              <a:t>  </a:t>
            </a:r>
            <a:r>
              <a:rPr lang="ru-RU" sz="6000" dirty="0">
                <a:solidFill>
                  <a:srgbClr val="FFFFFF"/>
                </a:solidFill>
                <a:latin typeface="Yanonne Kaffeesatz Regular"/>
              </a:rPr>
              <a:t> РЕГЛАМЕНТ</a:t>
            </a:r>
            <a:r>
              <a:rPr lang="en-US" sz="6000" dirty="0">
                <a:solidFill>
                  <a:srgbClr val="FFFFFF"/>
                </a:solidFill>
                <a:latin typeface="Yanonne Kaffeesatz Regular"/>
              </a:rPr>
              <a:t> ПОДАЧИ ЗАЯВОК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85800" y="571500"/>
            <a:ext cx="1720969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6600" dirty="0">
                <a:solidFill>
                  <a:srgbClr val="000000"/>
                </a:solidFill>
                <a:latin typeface="Yanonne Kaffeesatz Regular"/>
              </a:rPr>
              <a:t>  КРИТЕРИИ ОЦЕНИВАНИЯ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417" t="37114" r="20833" b="24074"/>
          <a:stretch>
            <a:fillRect/>
          </a:stretch>
        </p:blipFill>
        <p:spPr bwMode="auto">
          <a:xfrm>
            <a:off x="531586" y="1943100"/>
            <a:ext cx="1722482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417" t="29259" r="20833" b="19630"/>
          <a:stretch>
            <a:fillRect/>
          </a:stretch>
        </p:blipFill>
        <p:spPr bwMode="auto">
          <a:xfrm>
            <a:off x="762000" y="1714500"/>
            <a:ext cx="16992600" cy="831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/>
          <p:nvPr/>
        </p:nvSpPr>
        <p:spPr>
          <a:xfrm>
            <a:off x="685800" y="571500"/>
            <a:ext cx="1720969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6600" dirty="0">
                <a:solidFill>
                  <a:srgbClr val="000000"/>
                </a:solidFill>
                <a:latin typeface="Yanonne Kaffeesatz Regular"/>
              </a:rPr>
              <a:t>  КРИТЕРИИ ОЦЕНИВАНИЯ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7563" y="323003"/>
            <a:ext cx="14814687" cy="1754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6000" dirty="0">
                <a:solidFill>
                  <a:srgbClr val="000000"/>
                </a:solidFill>
                <a:latin typeface="Yanonne Kaffeesatz Regular"/>
              </a:rPr>
              <a:t> ОСНОВАНИЕМ ДЛЯ ОТКАЗА ВКЛЮЧЕНИЯ МЕРОПРИЯТИЯ В ПЛАН МОГУТ БЫТЬ СЛЕДУЮЩИЕ СЛУЧАИ: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44257" y="2695216"/>
            <a:ext cx="9789485" cy="90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56"/>
              </a:lnSpc>
              <a:spcBef>
                <a:spcPct val="0"/>
              </a:spcBef>
            </a:pPr>
            <a:r>
              <a:rPr lang="en-US" sz="3200" u="none">
                <a:solidFill>
                  <a:srgbClr val="000000"/>
                </a:solidFill>
                <a:latin typeface="Arimo"/>
              </a:rPr>
              <a:t>предоставлен не полный пакет документов, документы оформлены ненадлежащим образом;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44257" y="5304452"/>
            <a:ext cx="10038243" cy="90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56"/>
              </a:lnSpc>
              <a:spcBef>
                <a:spcPct val="0"/>
              </a:spcBef>
            </a:pPr>
            <a:r>
              <a:rPr lang="en-US" sz="3200" u="none">
                <a:solidFill>
                  <a:srgbClr val="000000"/>
                </a:solidFill>
                <a:latin typeface="Arimo"/>
              </a:rPr>
              <a:t>нарушены сроки предоставления предложений, установленные настоящим регламентом;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44257" y="7439258"/>
            <a:ext cx="10266843" cy="1340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6"/>
              </a:lnSpc>
            </a:pPr>
            <a:r>
              <a:rPr lang="en-US" sz="3200">
                <a:solidFill>
                  <a:srgbClr val="000000"/>
                </a:solidFill>
                <a:latin typeface="Arimo"/>
              </a:rPr>
              <a:t>в описании проекта мероприятия отсутствуют разделы и/или конкретная информация, указанные в  Порядке.</a:t>
            </a:r>
          </a:p>
        </p:txBody>
      </p:sp>
      <p:sp>
        <p:nvSpPr>
          <p:cNvPr id="6" name="AutoShape 6"/>
          <p:cNvSpPr/>
          <p:nvPr/>
        </p:nvSpPr>
        <p:spPr>
          <a:xfrm>
            <a:off x="1470360" y="3174240"/>
            <a:ext cx="93143" cy="4969112"/>
          </a:xfrm>
          <a:prstGeom prst="rect">
            <a:avLst/>
          </a:prstGeom>
          <a:solidFill>
            <a:srgbClr val="264C3D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59596" y="2852316"/>
            <a:ext cx="714670" cy="7146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59596" y="5395893"/>
            <a:ext cx="714670" cy="7146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59596" y="7747657"/>
            <a:ext cx="714670" cy="7146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561872" y="2757126"/>
            <a:ext cx="2720378" cy="26387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3561872" y="6287945"/>
            <a:ext cx="3624725" cy="22835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925054" y="4633097"/>
            <a:ext cx="3362946" cy="205139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35612" y="574887"/>
            <a:ext cx="10623688" cy="907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6000">
                <a:solidFill>
                  <a:srgbClr val="000000"/>
                </a:solidFill>
                <a:latin typeface="Yanonne Kaffeesatz Regular"/>
              </a:rPr>
              <a:t>  ПОЛОЖЕНИЕ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474174"/>
            <a:ext cx="15348346" cy="832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4360" lvl="1" indent="-297180">
              <a:lnSpc>
                <a:spcPts val="6012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 Общие положения     </a:t>
            </a:r>
          </a:p>
          <a:p>
            <a:pPr marL="594360" lvl="1" indent="-297180">
              <a:lnSpc>
                <a:spcPts val="6012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 Цели и задачи    </a:t>
            </a:r>
          </a:p>
          <a:p>
            <a:pPr marL="594360" lvl="1" indent="-297180">
              <a:lnSpc>
                <a:spcPts val="6012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 Предполагаемый результат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  </a:t>
            </a:r>
          </a:p>
          <a:p>
            <a:pPr marL="594360" lvl="1" indent="-297180">
              <a:lnSpc>
                <a:spcPts val="6012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 Участники </a:t>
            </a:r>
          </a:p>
          <a:p>
            <a:pPr marL="594360" lvl="1" indent="-297180">
              <a:lnSpc>
                <a:spcPts val="6012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 Порядок и сроки реализации</a:t>
            </a:r>
          </a:p>
          <a:p>
            <a:pPr marL="594360" lvl="1" indent="-297180">
              <a:lnSpc>
                <a:spcPts val="6012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 Критерии оценки и подведение итогов  </a:t>
            </a:r>
          </a:p>
          <a:p>
            <a:pPr marL="594360" lvl="1" indent="-297180">
              <a:lnSpc>
                <a:spcPts val="6012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 Порядок оформления заявки   </a:t>
            </a:r>
          </a:p>
          <a:p>
            <a:pPr marL="594360" lvl="1" indent="-297180">
              <a:lnSpc>
                <a:spcPts val="6012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 Организационный комитет   </a:t>
            </a:r>
          </a:p>
          <a:p>
            <a:pPr marL="594360" lvl="1" indent="-297180">
              <a:lnSpc>
                <a:spcPts val="6012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 Экспертный совет (жюри)</a:t>
            </a:r>
          </a:p>
          <a:p>
            <a:pPr marL="594360" lvl="1" indent="-297180">
              <a:lnSpc>
                <a:spcPts val="6012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 Приложения  (в том числе согласие на обработку персональных данных)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alphaModFix amt="30000"/>
          </a:blip>
          <a:srcRect/>
          <a:stretch>
            <a:fillRect/>
          </a:stretch>
        </p:blipFill>
        <p:spPr>
          <a:xfrm rot="662391">
            <a:off x="10619554" y="1506077"/>
            <a:ext cx="6732551" cy="69781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61740" y="2783767"/>
            <a:ext cx="7048179" cy="442280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7563" y="746337"/>
            <a:ext cx="14814687" cy="907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6000">
                <a:solidFill>
                  <a:srgbClr val="000000"/>
                </a:solidFill>
                <a:latin typeface="Yanonne Kaffeesatz Regular"/>
              </a:rPr>
              <a:t>ЦЕЛИ И ЗАДАЧИ: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74267" y="2872845"/>
            <a:ext cx="2162470" cy="21624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04578" y="4125530"/>
            <a:ext cx="2720378" cy="263876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566767" y="2506448"/>
            <a:ext cx="12665743" cy="5876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13"/>
              </a:lnSpc>
            </a:pP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Описываются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конкретные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организационные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цель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и</a:t>
            </a:r>
          </a:p>
          <a:p>
            <a:pPr>
              <a:lnSpc>
                <a:spcPts val="5813"/>
              </a:lnSpc>
            </a:pP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задачи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, в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соответствии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с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которыми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реализуется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мероприятие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. </a:t>
            </a:r>
            <a:endParaRPr lang="ru-RU" sz="3400" dirty="0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5813"/>
              </a:lnSpc>
            </a:pPr>
            <a:endParaRPr lang="ru-RU" sz="3400" dirty="0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5813"/>
              </a:lnSpc>
            </a:pP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Цель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и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задачи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должны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содержательно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соответствовать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общим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целям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и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задачам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обозначенным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в 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Порядке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, а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также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порядку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и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ориентирам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федерального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проекта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«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Успех</a:t>
            </a:r>
            <a:endParaRPr lang="en-US" sz="3400" dirty="0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5814"/>
              </a:lnSpc>
            </a:pP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каждого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ребенка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».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90500"/>
            <a:ext cx="1143000" cy="88011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447800" y="0"/>
            <a:ext cx="9762609" cy="951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720"/>
              </a:lnSpc>
            </a:pPr>
            <a:r>
              <a:rPr lang="en-US" dirty="0">
                <a:solidFill>
                  <a:srgbClr val="000000"/>
                </a:solidFill>
                <a:latin typeface="Yanonne Kaffeesatz Regular"/>
              </a:rPr>
              <a:t> </a:t>
            </a:r>
            <a:r>
              <a:rPr lang="ru-RU" sz="4000" dirty="0">
                <a:solidFill>
                  <a:schemeClr val="bg1"/>
                </a:solidFill>
                <a:latin typeface="Yanonne Kaffeesatz Regular"/>
              </a:rPr>
              <a:t>КОНКУРС НА ВКЛЮЧЕНИЕ В ПЛАН МЕРОПРИЯТИЙ В 2020 ГОДУ</a:t>
            </a:r>
            <a:r>
              <a:rPr lang="en-US" dirty="0">
                <a:solidFill>
                  <a:srgbClr val="000000"/>
                </a:solidFill>
                <a:latin typeface="Yanonne Kaffeesatz Regular"/>
              </a:rPr>
              <a:t>: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057037961"/>
              </p:ext>
            </p:extLst>
          </p:nvPr>
        </p:nvGraphicFramePr>
        <p:xfrm>
          <a:off x="228600" y="1257300"/>
          <a:ext cx="17890671" cy="902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9774928">
            <a:off x="10221652" y="1774446"/>
            <a:ext cx="7412264" cy="74122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519411" y="2590423"/>
            <a:ext cx="5373261" cy="468667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90600" y="1777448"/>
            <a:ext cx="9906000" cy="7799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4360" lvl="1" indent="-297180">
              <a:lnSpc>
                <a:spcPts val="3168"/>
              </a:lnSpc>
              <a:buFont typeface="Arial"/>
              <a:buChar char="•"/>
            </a:pPr>
            <a:r>
              <a:rPr lang="ru-RU" sz="3600" dirty="0">
                <a:solidFill>
                  <a:srgbClr val="FFFFFF"/>
                </a:solidFill>
                <a:latin typeface="Arimo"/>
              </a:rPr>
              <a:t>Положение </a:t>
            </a:r>
          </a:p>
          <a:p>
            <a:pPr marL="594360" lvl="1" indent="-297180">
              <a:lnSpc>
                <a:spcPts val="3168"/>
              </a:lnSpc>
              <a:buFont typeface="Arial"/>
              <a:buChar char="•"/>
            </a:pPr>
            <a:endParaRPr lang="ru-RU" sz="3600" dirty="0">
              <a:solidFill>
                <a:srgbClr val="FFFFFF"/>
              </a:solidFill>
              <a:latin typeface="Arimo"/>
            </a:endParaRPr>
          </a:p>
          <a:p>
            <a:pPr marL="594360" lvl="1" indent="-297180">
              <a:lnSpc>
                <a:spcPts val="3168"/>
              </a:lnSpc>
              <a:buFont typeface="Arial"/>
              <a:buChar char="•"/>
            </a:pPr>
            <a:r>
              <a:rPr lang="ru-RU" sz="3600" dirty="0">
                <a:solidFill>
                  <a:srgbClr val="FFFFFF"/>
                </a:solidFill>
                <a:latin typeface="Arimo"/>
              </a:rPr>
              <a:t>Критерии</a:t>
            </a:r>
          </a:p>
          <a:p>
            <a:pPr marL="594360" lvl="1" indent="-297180">
              <a:lnSpc>
                <a:spcPts val="3168"/>
              </a:lnSpc>
              <a:buFont typeface="Arial"/>
              <a:buChar char="•"/>
            </a:pPr>
            <a:endParaRPr lang="ru-RU" sz="3600" dirty="0">
              <a:solidFill>
                <a:srgbClr val="FFFFFF"/>
              </a:solidFill>
              <a:latin typeface="Arimo"/>
            </a:endParaRPr>
          </a:p>
          <a:p>
            <a:pPr marL="594360" lvl="1" indent="-297180">
              <a:lnSpc>
                <a:spcPts val="3168"/>
              </a:lnSpc>
              <a:buFont typeface="Arial"/>
              <a:buChar char="•"/>
            </a:pPr>
            <a:r>
              <a:rPr lang="ru-RU" sz="3600" dirty="0">
                <a:solidFill>
                  <a:srgbClr val="FFFFFF"/>
                </a:solidFill>
                <a:latin typeface="Arimo"/>
              </a:rPr>
              <a:t>Р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азработка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пресс-релиза</a:t>
            </a:r>
            <a:endParaRPr lang="ru-RU" sz="3600" dirty="0">
              <a:solidFill>
                <a:srgbClr val="FFFFFF"/>
              </a:solidFill>
              <a:latin typeface="Arimo"/>
            </a:endParaRPr>
          </a:p>
          <a:p>
            <a:pPr marL="594360" lvl="1" indent="-297180">
              <a:lnSpc>
                <a:spcPts val="3168"/>
              </a:lnSpc>
            </a:pPr>
            <a:r>
              <a:rPr lang="en-US" sz="3600" dirty="0">
                <a:solidFill>
                  <a:srgbClr val="FFFFFF"/>
                </a:solidFill>
                <a:latin typeface="Arimo"/>
              </a:rPr>
              <a:t> </a:t>
            </a:r>
          </a:p>
          <a:p>
            <a:pPr marL="594360" lvl="1" indent="-297180">
              <a:lnSpc>
                <a:spcPts val="3168"/>
              </a:lnSpc>
              <a:buFont typeface="Arial"/>
              <a:buChar char="•"/>
            </a:pPr>
            <a:r>
              <a:rPr lang="ru-RU" sz="3600" dirty="0">
                <a:solidFill>
                  <a:srgbClr val="FFFFFF"/>
                </a:solidFill>
                <a:latin typeface="Arimo"/>
              </a:rPr>
              <a:t>У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казание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контактных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данных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организаторов</a:t>
            </a:r>
            <a:endParaRPr lang="ru-RU" sz="3600" dirty="0">
              <a:solidFill>
                <a:srgbClr val="FFFFFF"/>
              </a:solidFill>
              <a:latin typeface="Arimo"/>
            </a:endParaRPr>
          </a:p>
          <a:p>
            <a:pPr marL="594360" lvl="1" indent="-297180">
              <a:lnSpc>
                <a:spcPts val="3168"/>
              </a:lnSpc>
              <a:buFont typeface="Arial"/>
              <a:buChar char="•"/>
            </a:pPr>
            <a:endParaRPr lang="en-US" sz="3600" dirty="0">
              <a:solidFill>
                <a:srgbClr val="FFFFFF"/>
              </a:solidFill>
              <a:latin typeface="Arimo"/>
            </a:endParaRPr>
          </a:p>
          <a:p>
            <a:pPr marL="594360" lvl="1" indent="-297180">
              <a:lnSpc>
                <a:spcPts val="3168"/>
              </a:lnSpc>
              <a:buFont typeface="Arial"/>
              <a:buChar char="•"/>
            </a:pPr>
            <a:r>
              <a:rPr lang="ru-RU" sz="3600" dirty="0">
                <a:solidFill>
                  <a:srgbClr val="FFFFFF"/>
                </a:solidFill>
                <a:latin typeface="Arimo"/>
              </a:rPr>
              <a:t>С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сылка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на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созданную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страницу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в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социальных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сетях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(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официальный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сайт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конкурса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) </a:t>
            </a:r>
            <a:endParaRPr lang="ru-RU" sz="3600" dirty="0">
              <a:solidFill>
                <a:srgbClr val="FFFFFF"/>
              </a:solidFill>
              <a:latin typeface="Arimo"/>
            </a:endParaRPr>
          </a:p>
          <a:p>
            <a:pPr marL="594360" lvl="1" indent="-297180">
              <a:lnSpc>
                <a:spcPts val="3168"/>
              </a:lnSpc>
              <a:buFont typeface="Arial"/>
              <a:buChar char="•"/>
            </a:pPr>
            <a:endParaRPr lang="en-US" sz="3600" dirty="0">
              <a:solidFill>
                <a:srgbClr val="FFFFFF"/>
              </a:solidFill>
              <a:latin typeface="Arimo"/>
            </a:endParaRPr>
          </a:p>
          <a:p>
            <a:pPr marL="594360" lvl="1" indent="-297180">
              <a:lnSpc>
                <a:spcPts val="3168"/>
              </a:lnSpc>
              <a:buFont typeface="Arial"/>
              <a:buChar char="•"/>
            </a:pPr>
            <a:r>
              <a:rPr lang="ru-RU" sz="3600" dirty="0">
                <a:solidFill>
                  <a:srgbClr val="FFFFFF"/>
                </a:solidFill>
                <a:latin typeface="Arimo"/>
              </a:rPr>
              <a:t>Р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азмещение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заданий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прошлых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лет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в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открытом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доступе</a:t>
            </a:r>
            <a:endParaRPr lang="ru-RU" sz="3600" dirty="0">
              <a:solidFill>
                <a:srgbClr val="FFFFFF"/>
              </a:solidFill>
              <a:latin typeface="Arimo"/>
            </a:endParaRPr>
          </a:p>
          <a:p>
            <a:pPr marL="594360" lvl="1" indent="-297180">
              <a:lnSpc>
                <a:spcPts val="3168"/>
              </a:lnSpc>
              <a:buFont typeface="Arial"/>
              <a:buChar char="•"/>
            </a:pPr>
            <a:endParaRPr lang="en-US" sz="3600" dirty="0">
              <a:solidFill>
                <a:srgbClr val="FFFFFF"/>
              </a:solidFill>
              <a:latin typeface="Arimo"/>
            </a:endParaRPr>
          </a:p>
          <a:p>
            <a:pPr marL="594360" lvl="1" indent="-297180">
              <a:lnSpc>
                <a:spcPts val="3168"/>
              </a:lnSpc>
              <a:buFont typeface="Arial"/>
              <a:buChar char="•"/>
            </a:pPr>
            <a:r>
              <a:rPr lang="ru-RU" sz="3600" dirty="0">
                <a:solidFill>
                  <a:srgbClr val="FFFFFF"/>
                </a:solidFill>
                <a:latin typeface="Arimo"/>
              </a:rPr>
              <a:t>В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арианты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связи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конкурса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с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городскими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всероссийскими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значимыми</a:t>
            </a:r>
            <a:r>
              <a:rPr lang="en-US" sz="3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"/>
              </a:rPr>
              <a:t>соревнованиями</a:t>
            </a:r>
            <a:endParaRPr lang="en-US" sz="3600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90600" y="342900"/>
            <a:ext cx="1134428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039"/>
              </a:lnSpc>
              <a:spcBef>
                <a:spcPct val="0"/>
              </a:spcBef>
            </a:pPr>
            <a:r>
              <a:rPr lang="en-US" sz="6399" spc="441" dirty="0" err="1">
                <a:solidFill>
                  <a:srgbClr val="FFFFFF"/>
                </a:solidFill>
                <a:latin typeface="Blogger Light Bold"/>
              </a:rPr>
              <a:t>Что</a:t>
            </a:r>
            <a:r>
              <a:rPr lang="en-US" sz="6399" spc="441" dirty="0">
                <a:solidFill>
                  <a:srgbClr val="FFFFFF"/>
                </a:solidFill>
                <a:latin typeface="Blogger Light Bold"/>
              </a:rPr>
              <a:t> </a:t>
            </a:r>
            <a:r>
              <a:rPr lang="en-US" sz="6399" spc="441" dirty="0" err="1">
                <a:solidFill>
                  <a:srgbClr val="FFFFFF"/>
                </a:solidFill>
                <a:latin typeface="Blogger Light Bold"/>
              </a:rPr>
              <a:t>требует</a:t>
            </a:r>
            <a:r>
              <a:rPr lang="en-US" sz="6399" spc="441" dirty="0">
                <a:solidFill>
                  <a:srgbClr val="FFFFFF"/>
                </a:solidFill>
                <a:latin typeface="Blogger Light Bold"/>
              </a:rPr>
              <a:t> </a:t>
            </a:r>
            <a:r>
              <a:rPr lang="en-US" sz="6399" spc="441" dirty="0" err="1">
                <a:solidFill>
                  <a:srgbClr val="FFFFFF"/>
                </a:solidFill>
                <a:latin typeface="Blogger Light Bold"/>
              </a:rPr>
              <a:t>доработки</a:t>
            </a:r>
            <a:endParaRPr lang="en-US" sz="6399" spc="441" dirty="0">
              <a:solidFill>
                <a:srgbClr val="FFFFFF"/>
              </a:solidFill>
              <a:latin typeface="Blogger Light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30000"/>
          </a:blip>
          <a:srcRect/>
          <a:stretch>
            <a:fillRect/>
          </a:stretch>
        </p:blipFill>
        <p:spPr>
          <a:xfrm rot="662391">
            <a:off x="1816193" y="1250441"/>
            <a:ext cx="7512046" cy="778611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766712" y="1682775"/>
            <a:ext cx="9705171" cy="410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20"/>
              </a:lnSpc>
            </a:pPr>
            <a:r>
              <a:rPr lang="en-US" sz="7200" spc="496">
                <a:solidFill>
                  <a:srgbClr val="FFFFFF"/>
                </a:solidFill>
                <a:latin typeface="Blogger Light"/>
              </a:rPr>
              <a:t>Как организационной группе определить куда относится мероприятие?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943100"/>
            <a:ext cx="7622090" cy="4782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27532" t="10635" r="22843" b="7408"/>
          <a:stretch>
            <a:fillRect/>
          </a:stretch>
        </p:blipFill>
        <p:spPr>
          <a:xfrm>
            <a:off x="10763858" y="1241701"/>
            <a:ext cx="7329675" cy="68092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26847" t="22293" r="23626" b="24286"/>
          <a:stretch>
            <a:fillRect/>
          </a:stretch>
        </p:blipFill>
        <p:spPr>
          <a:xfrm>
            <a:off x="274374" y="2413977"/>
            <a:ext cx="9845164" cy="59732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7248624">
            <a:off x="8586282" y="5021069"/>
            <a:ext cx="1686502" cy="6010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286500" y="5065536"/>
            <a:ext cx="954716" cy="5120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64474" y="451273"/>
            <a:ext cx="8413083" cy="1097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Open Sans"/>
              </a:rPr>
              <a:t>Раздел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интеллектуальные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соревнования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на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сайте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МКУ КИМЦ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25183" t="10061" r="24213" b="13549"/>
          <a:stretch>
            <a:fillRect/>
          </a:stretch>
        </p:blipFill>
        <p:spPr>
          <a:xfrm>
            <a:off x="6436632" y="336666"/>
            <a:ext cx="11101763" cy="942683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14735" y="279516"/>
            <a:ext cx="5199203" cy="2219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ns"/>
              </a:rPr>
              <a:t>Раздел интеллектуальные соревнования г. красноярска с подробной информацией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27336" t="12620" r="23626" b="4737"/>
          <a:stretch>
            <a:fillRect/>
          </a:stretch>
        </p:blipFill>
        <p:spPr>
          <a:xfrm>
            <a:off x="6634207" y="336666"/>
            <a:ext cx="9752241" cy="92449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77197" y="7086162"/>
            <a:ext cx="4157010" cy="148140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14735" y="279516"/>
            <a:ext cx="5199203" cy="2219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ns"/>
              </a:rPr>
              <a:t>Раздел интеллектуальные соревнования г. красноярска с подробной информацией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9377" y="5883560"/>
            <a:ext cx="5199203" cy="165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ns"/>
              </a:rPr>
              <a:t>Опция комментарии позволит оставлять отзывы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8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00688" y="1946582"/>
            <a:ext cx="3697160" cy="38320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40000"/>
          </a:blip>
          <a:srcRect/>
          <a:stretch>
            <a:fillRect/>
          </a:stretch>
        </p:blipFill>
        <p:spPr>
          <a:xfrm rot="-8100000">
            <a:off x="12511703" y="1653202"/>
            <a:ext cx="4487071" cy="44870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 amt="40000"/>
          </a:blip>
          <a:srcRect/>
          <a:stretch>
            <a:fillRect/>
          </a:stretch>
        </p:blipFill>
        <p:spPr>
          <a:xfrm rot="-1432703">
            <a:off x="1316286" y="1561565"/>
            <a:ext cx="4602082" cy="4602082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487400" y="2400300"/>
            <a:ext cx="2807784" cy="2666531"/>
            <a:chOff x="0" y="0"/>
            <a:chExt cx="2272030" cy="2157730"/>
          </a:xfrm>
        </p:grpSpPr>
        <p:sp>
          <p:nvSpPr>
            <p:cNvPr id="8" name="Freeform 8"/>
            <p:cNvSpPr/>
            <p:nvPr/>
          </p:nvSpPr>
          <p:spPr>
            <a:xfrm>
              <a:off x="16510" y="-2540"/>
              <a:ext cx="2273300" cy="2162810"/>
            </a:xfrm>
            <a:custGeom>
              <a:avLst/>
              <a:gdLst/>
              <a:ahLst/>
              <a:cxnLst/>
              <a:rect l="l" t="t" r="r" b="b"/>
              <a:pathLst>
                <a:path w="2273300" h="2162810">
                  <a:moveTo>
                    <a:pt x="83820" y="585470"/>
                  </a:moveTo>
                  <a:cubicBezTo>
                    <a:pt x="66040" y="629920"/>
                    <a:pt x="53340" y="676910"/>
                    <a:pt x="39370" y="722630"/>
                  </a:cubicBezTo>
                  <a:cubicBezTo>
                    <a:pt x="29210" y="755650"/>
                    <a:pt x="21590" y="788670"/>
                    <a:pt x="15240" y="821690"/>
                  </a:cubicBezTo>
                  <a:cubicBezTo>
                    <a:pt x="2540" y="881380"/>
                    <a:pt x="0" y="943610"/>
                    <a:pt x="0" y="1005840"/>
                  </a:cubicBezTo>
                  <a:cubicBezTo>
                    <a:pt x="0" y="1038860"/>
                    <a:pt x="2540" y="1073150"/>
                    <a:pt x="7620" y="1106170"/>
                  </a:cubicBezTo>
                  <a:cubicBezTo>
                    <a:pt x="12700" y="1143000"/>
                    <a:pt x="17780" y="1179830"/>
                    <a:pt x="25400" y="1216660"/>
                  </a:cubicBezTo>
                  <a:cubicBezTo>
                    <a:pt x="34290" y="1261110"/>
                    <a:pt x="41910" y="1304290"/>
                    <a:pt x="58420" y="1346200"/>
                  </a:cubicBezTo>
                  <a:cubicBezTo>
                    <a:pt x="66040" y="1366520"/>
                    <a:pt x="74930" y="1385570"/>
                    <a:pt x="83820" y="1405890"/>
                  </a:cubicBezTo>
                  <a:cubicBezTo>
                    <a:pt x="105410" y="1455420"/>
                    <a:pt x="128270" y="1501140"/>
                    <a:pt x="156210" y="1546860"/>
                  </a:cubicBezTo>
                  <a:cubicBezTo>
                    <a:pt x="165100" y="1562100"/>
                    <a:pt x="175260" y="1577340"/>
                    <a:pt x="185420" y="1592580"/>
                  </a:cubicBezTo>
                  <a:cubicBezTo>
                    <a:pt x="196850" y="1610360"/>
                    <a:pt x="209550" y="1626870"/>
                    <a:pt x="222250" y="1644650"/>
                  </a:cubicBezTo>
                  <a:cubicBezTo>
                    <a:pt x="248920" y="1682750"/>
                    <a:pt x="279400" y="1719580"/>
                    <a:pt x="311150" y="1753870"/>
                  </a:cubicBezTo>
                  <a:cubicBezTo>
                    <a:pt x="322580" y="1766570"/>
                    <a:pt x="334010" y="1778000"/>
                    <a:pt x="345440" y="1789430"/>
                  </a:cubicBezTo>
                  <a:cubicBezTo>
                    <a:pt x="372110" y="1813560"/>
                    <a:pt x="400050" y="1833880"/>
                    <a:pt x="427990" y="1855470"/>
                  </a:cubicBezTo>
                  <a:cubicBezTo>
                    <a:pt x="483870" y="1897380"/>
                    <a:pt x="544830" y="1930400"/>
                    <a:pt x="604520" y="1967230"/>
                  </a:cubicBezTo>
                  <a:cubicBezTo>
                    <a:pt x="665480" y="2005330"/>
                    <a:pt x="727710" y="2038350"/>
                    <a:pt x="792480" y="2067560"/>
                  </a:cubicBezTo>
                  <a:cubicBezTo>
                    <a:pt x="871220" y="2101850"/>
                    <a:pt x="948690" y="2134870"/>
                    <a:pt x="1032510" y="2148840"/>
                  </a:cubicBezTo>
                  <a:cubicBezTo>
                    <a:pt x="1078230" y="2156460"/>
                    <a:pt x="1122680" y="2162810"/>
                    <a:pt x="1168400" y="2161540"/>
                  </a:cubicBezTo>
                  <a:cubicBezTo>
                    <a:pt x="1215390" y="2159000"/>
                    <a:pt x="1262380" y="2153920"/>
                    <a:pt x="1308100" y="2147570"/>
                  </a:cubicBezTo>
                  <a:cubicBezTo>
                    <a:pt x="1374140" y="2138680"/>
                    <a:pt x="1442720" y="2128520"/>
                    <a:pt x="1503680" y="2103120"/>
                  </a:cubicBezTo>
                  <a:cubicBezTo>
                    <a:pt x="1588770" y="2068830"/>
                    <a:pt x="1672590" y="2026920"/>
                    <a:pt x="1747520" y="1974850"/>
                  </a:cubicBezTo>
                  <a:cubicBezTo>
                    <a:pt x="1778000" y="1960880"/>
                    <a:pt x="1807210" y="1946910"/>
                    <a:pt x="1836420" y="1929130"/>
                  </a:cubicBezTo>
                  <a:cubicBezTo>
                    <a:pt x="1844040" y="1925320"/>
                    <a:pt x="1850390" y="1920240"/>
                    <a:pt x="1858010" y="1916430"/>
                  </a:cubicBezTo>
                  <a:cubicBezTo>
                    <a:pt x="1888490" y="1898650"/>
                    <a:pt x="1915160" y="1875790"/>
                    <a:pt x="1943100" y="1852930"/>
                  </a:cubicBezTo>
                  <a:cubicBezTo>
                    <a:pt x="1967230" y="1832609"/>
                    <a:pt x="1987550" y="1809750"/>
                    <a:pt x="2007870" y="1785620"/>
                  </a:cubicBezTo>
                  <a:cubicBezTo>
                    <a:pt x="2030730" y="1760220"/>
                    <a:pt x="2051050" y="1733549"/>
                    <a:pt x="2070100" y="1704340"/>
                  </a:cubicBezTo>
                  <a:cubicBezTo>
                    <a:pt x="2101850" y="1657350"/>
                    <a:pt x="2133600" y="1610360"/>
                    <a:pt x="2162810" y="1562100"/>
                  </a:cubicBezTo>
                  <a:cubicBezTo>
                    <a:pt x="2178050" y="1537970"/>
                    <a:pt x="2190750" y="1511300"/>
                    <a:pt x="2200910" y="1483360"/>
                  </a:cubicBezTo>
                  <a:cubicBezTo>
                    <a:pt x="2222500" y="1427480"/>
                    <a:pt x="2242820" y="1370330"/>
                    <a:pt x="2250440" y="1309370"/>
                  </a:cubicBezTo>
                  <a:cubicBezTo>
                    <a:pt x="2255520" y="1273810"/>
                    <a:pt x="2259330" y="1239520"/>
                    <a:pt x="2261870" y="1203960"/>
                  </a:cubicBezTo>
                  <a:cubicBezTo>
                    <a:pt x="2269490" y="1116330"/>
                    <a:pt x="2272030" y="1028700"/>
                    <a:pt x="2273300" y="939800"/>
                  </a:cubicBezTo>
                  <a:lnTo>
                    <a:pt x="2273300" y="889000"/>
                  </a:lnTo>
                  <a:cubicBezTo>
                    <a:pt x="2272030" y="835660"/>
                    <a:pt x="2261870" y="781050"/>
                    <a:pt x="2245360" y="728980"/>
                  </a:cubicBezTo>
                  <a:cubicBezTo>
                    <a:pt x="2221230" y="654050"/>
                    <a:pt x="2183130" y="584200"/>
                    <a:pt x="2136140" y="520700"/>
                  </a:cubicBezTo>
                  <a:cubicBezTo>
                    <a:pt x="2082800" y="448310"/>
                    <a:pt x="2025650" y="378460"/>
                    <a:pt x="1955800" y="325120"/>
                  </a:cubicBezTo>
                  <a:cubicBezTo>
                    <a:pt x="1915160" y="293370"/>
                    <a:pt x="1875790" y="264160"/>
                    <a:pt x="1832610" y="240030"/>
                  </a:cubicBezTo>
                  <a:cubicBezTo>
                    <a:pt x="1803400" y="223520"/>
                    <a:pt x="1772920" y="207010"/>
                    <a:pt x="1742440" y="191770"/>
                  </a:cubicBezTo>
                  <a:cubicBezTo>
                    <a:pt x="1661160" y="151130"/>
                    <a:pt x="1579880" y="113030"/>
                    <a:pt x="1497330" y="77470"/>
                  </a:cubicBezTo>
                  <a:cubicBezTo>
                    <a:pt x="1418590" y="43180"/>
                    <a:pt x="1336040" y="26670"/>
                    <a:pt x="1253490" y="15240"/>
                  </a:cubicBezTo>
                  <a:cubicBezTo>
                    <a:pt x="1179830" y="5080"/>
                    <a:pt x="1108710" y="0"/>
                    <a:pt x="1037590" y="3810"/>
                  </a:cubicBezTo>
                  <a:cubicBezTo>
                    <a:pt x="952500" y="7620"/>
                    <a:pt x="869950" y="21590"/>
                    <a:pt x="789940" y="41910"/>
                  </a:cubicBezTo>
                  <a:cubicBezTo>
                    <a:pt x="643890" y="76200"/>
                    <a:pt x="506730" y="134620"/>
                    <a:pt x="382270" y="213360"/>
                  </a:cubicBezTo>
                  <a:cubicBezTo>
                    <a:pt x="313690" y="256540"/>
                    <a:pt x="254000" y="313690"/>
                    <a:pt x="204470" y="378460"/>
                  </a:cubicBezTo>
                  <a:cubicBezTo>
                    <a:pt x="156210" y="440690"/>
                    <a:pt x="114300" y="510540"/>
                    <a:pt x="83820" y="58547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726" r="-782" b="-29608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057400" y="2171700"/>
            <a:ext cx="3252587" cy="3252587"/>
            <a:chOff x="0" y="0"/>
            <a:chExt cx="12700000" cy="12700000"/>
          </a:xfrm>
        </p:grpSpPr>
        <p:sp>
          <p:nvSpPr>
            <p:cNvPr id="10" name="Freeform 10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31405" t="-29238" r="-18152" b="-70172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676400" y="6057900"/>
            <a:ext cx="4390333" cy="3630713"/>
            <a:chOff x="0" y="-28575"/>
            <a:chExt cx="4552499" cy="484095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4552499" cy="1328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39"/>
                </a:lnSpc>
                <a:spcBef>
                  <a:spcPct val="0"/>
                </a:spcBef>
              </a:pPr>
              <a:r>
                <a:rPr lang="en-US" sz="3199" dirty="0" err="1">
                  <a:solidFill>
                    <a:srgbClr val="264C3D"/>
                  </a:solidFill>
                  <a:latin typeface="Arita Buri Bold"/>
                </a:rPr>
                <a:t>Руцкая</a:t>
              </a:r>
              <a:r>
                <a:rPr lang="en-US" sz="3199" dirty="0">
                  <a:solidFill>
                    <a:srgbClr val="264C3D"/>
                  </a:solidFill>
                  <a:latin typeface="Arita Buri Bold"/>
                </a:rPr>
                <a:t> </a:t>
              </a:r>
              <a:r>
                <a:rPr lang="en-US" sz="3199" dirty="0" err="1">
                  <a:solidFill>
                    <a:srgbClr val="264C3D"/>
                  </a:solidFill>
                  <a:latin typeface="Arita Buri Bold"/>
                </a:rPr>
                <a:t>Ксения</a:t>
              </a:r>
              <a:r>
                <a:rPr lang="en-US" sz="3199" dirty="0">
                  <a:solidFill>
                    <a:srgbClr val="264C3D"/>
                  </a:solidFill>
                  <a:latin typeface="Arita Buri Bold"/>
                </a:rPr>
                <a:t> </a:t>
              </a:r>
              <a:r>
                <a:rPr lang="en-US" sz="3199" dirty="0" err="1">
                  <a:solidFill>
                    <a:srgbClr val="264C3D"/>
                  </a:solidFill>
                  <a:latin typeface="Arita Buri Bold"/>
                </a:rPr>
                <a:t>Анатольевна</a:t>
              </a:r>
              <a:endParaRPr lang="en-US" sz="3199" dirty="0">
                <a:solidFill>
                  <a:srgbClr val="264C3D"/>
                </a:solidFill>
                <a:latin typeface="Arita Buri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361260"/>
              <a:ext cx="4552499" cy="3451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</a:pPr>
              <a:r>
                <a:rPr lang="ru-RU" sz="2399" spc="23" dirty="0">
                  <a:solidFill>
                    <a:srgbClr val="FFFFFF"/>
                  </a:solidFill>
                  <a:latin typeface="HK Grotesk Light"/>
                </a:rPr>
                <a:t>Руководитель проекта Интеллектуальные соревнования г. Красноярска. Эксперт </a:t>
              </a:r>
            </a:p>
            <a:p>
              <a:pPr marL="0" lvl="0" indent="0" algn="ctr">
                <a:lnSpc>
                  <a:spcPts val="3359"/>
                </a:lnSpc>
              </a:pPr>
              <a:r>
                <a:rPr lang="en-US" sz="2400" u="sng" dirty="0">
                  <a:hlinkClick r:id="rId6"/>
                </a:rPr>
                <a:t>mailkseniya@gmail.com</a:t>
              </a:r>
              <a:r>
                <a:rPr lang="ru-RU" sz="2399" spc="23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 marL="0" lvl="0" indent="0" algn="ctr">
                <a:lnSpc>
                  <a:spcPts val="3359"/>
                </a:lnSpc>
              </a:pPr>
              <a:endParaRPr lang="en-US" sz="2399" spc="23" dirty="0">
                <a:solidFill>
                  <a:srgbClr val="FFFFFF"/>
                </a:solidFill>
                <a:latin typeface="HK Grotesk Light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39000" y="6112669"/>
            <a:ext cx="4081914" cy="4530509"/>
            <a:chOff x="0" y="-28575"/>
            <a:chExt cx="5442551" cy="604067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5442551" cy="1328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39"/>
                </a:lnSpc>
                <a:spcBef>
                  <a:spcPct val="0"/>
                </a:spcBef>
              </a:pPr>
              <a:r>
                <a:rPr lang="en-US" sz="3199" dirty="0" err="1">
                  <a:solidFill>
                    <a:srgbClr val="264C3D"/>
                  </a:solidFill>
                  <a:latin typeface="Arita Buri Bold"/>
                </a:rPr>
                <a:t>Пеллинен</a:t>
              </a:r>
              <a:r>
                <a:rPr lang="en-US" sz="3199" dirty="0">
                  <a:solidFill>
                    <a:srgbClr val="264C3D"/>
                  </a:solidFill>
                  <a:latin typeface="Arita Buri Bold"/>
                </a:rPr>
                <a:t> </a:t>
              </a:r>
              <a:r>
                <a:rPr lang="en-US" sz="3199" dirty="0" err="1">
                  <a:solidFill>
                    <a:srgbClr val="264C3D"/>
                  </a:solidFill>
                  <a:latin typeface="Arita Buri Bold"/>
                </a:rPr>
                <a:t>Наталья</a:t>
              </a:r>
              <a:r>
                <a:rPr lang="en-US" sz="3199" dirty="0">
                  <a:solidFill>
                    <a:srgbClr val="264C3D"/>
                  </a:solidFill>
                  <a:latin typeface="Arita Buri Bold"/>
                </a:rPr>
                <a:t> </a:t>
              </a:r>
              <a:r>
                <a:rPr lang="en-US" sz="3199" dirty="0" err="1">
                  <a:solidFill>
                    <a:srgbClr val="264C3D"/>
                  </a:solidFill>
                  <a:latin typeface="Arita Buri Bold"/>
                </a:rPr>
                <a:t>Романовна</a:t>
              </a:r>
              <a:endParaRPr lang="en-US" sz="3199" dirty="0">
                <a:solidFill>
                  <a:srgbClr val="264C3D"/>
                </a:solidFill>
                <a:latin typeface="Arita Buri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361259"/>
              <a:ext cx="5442551" cy="4650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ru-RU" sz="2400" spc="24" dirty="0">
                  <a:solidFill>
                    <a:srgbClr val="FFFFFF"/>
                  </a:solidFill>
                  <a:latin typeface="HK Grotesk Light"/>
                </a:rPr>
                <a:t>заведующий структурным подразделением МКУ </a:t>
              </a:r>
              <a:r>
                <a:rPr lang="ru-RU" sz="2400" spc="24" dirty="0" smtClean="0">
                  <a:solidFill>
                    <a:srgbClr val="FFFFFF"/>
                  </a:solidFill>
                  <a:latin typeface="HK Grotesk Light"/>
                </a:rPr>
                <a:t>КИМЦ, </a:t>
              </a:r>
              <a:r>
                <a:rPr lang="ru-RU" sz="2400" spc="24" dirty="0">
                  <a:solidFill>
                    <a:srgbClr val="FFFFFF"/>
                  </a:solidFill>
                  <a:latin typeface="HK Grotesk Light"/>
                </a:rPr>
                <a:t>менеджер программы «</a:t>
              </a:r>
              <a:r>
                <a:rPr lang="en-US" sz="2400" spc="24" dirty="0" err="1">
                  <a:solidFill>
                    <a:srgbClr val="FFFFFF"/>
                  </a:solidFill>
                  <a:latin typeface="HK Grotesk Light"/>
                </a:rPr>
                <a:t>Городские</a:t>
              </a:r>
              <a:r>
                <a:rPr lang="en-US" sz="2400" spc="24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2400" spc="24" dirty="0" err="1">
                  <a:solidFill>
                    <a:srgbClr val="FFFFFF"/>
                  </a:solidFill>
                  <a:latin typeface="HK Grotesk Light"/>
                </a:rPr>
                <a:t>массовые</a:t>
              </a:r>
              <a:r>
                <a:rPr lang="en-US" sz="2400" spc="24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2400" spc="24" dirty="0" err="1">
                  <a:solidFill>
                    <a:srgbClr val="FFFFFF"/>
                  </a:solidFill>
                  <a:latin typeface="HK Grotesk Light"/>
                </a:rPr>
                <a:t>воспитательные</a:t>
              </a:r>
              <a:r>
                <a:rPr lang="en-US" sz="2400" spc="24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2400" spc="24" dirty="0" err="1">
                  <a:solidFill>
                    <a:srgbClr val="FFFFFF"/>
                  </a:solidFill>
                  <a:latin typeface="HK Grotesk Light"/>
                </a:rPr>
                <a:t>мероприятия</a:t>
              </a:r>
              <a:r>
                <a:rPr lang="ru-RU" sz="2400" spc="24" dirty="0">
                  <a:solidFill>
                    <a:srgbClr val="FFFFFF"/>
                  </a:solidFill>
                  <a:latin typeface="HK Grotesk Light"/>
                </a:rPr>
                <a:t>»</a:t>
              </a:r>
            </a:p>
            <a:p>
              <a:pPr lvl="0" algn="ctr">
                <a:lnSpc>
                  <a:spcPts val="3359"/>
                </a:lnSpc>
              </a:pPr>
              <a:r>
                <a:rPr lang="en-US" sz="2400" u="sng" dirty="0">
                  <a:hlinkClick r:id="rId7"/>
                </a:rPr>
                <a:t>pellinen.n@kimc.ms</a:t>
              </a:r>
              <a:endParaRPr lang="ru-RU" sz="2400" spc="24" dirty="0">
                <a:solidFill>
                  <a:srgbClr val="FFFFFF"/>
                </a:solidFill>
                <a:latin typeface="HK Grotesk Light"/>
              </a:endParaRPr>
            </a:p>
            <a:p>
              <a:pPr marL="0" lvl="0" indent="0" algn="ctr">
                <a:lnSpc>
                  <a:spcPts val="3359"/>
                </a:lnSpc>
              </a:pPr>
              <a:endParaRPr lang="en-US" sz="2400" spc="24" dirty="0">
                <a:solidFill>
                  <a:srgbClr val="FFFFFF"/>
                </a:solidFill>
                <a:latin typeface="HK Grotesk Light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020438" y="5993713"/>
            <a:ext cx="4390333" cy="4018241"/>
            <a:chOff x="0" y="-28575"/>
            <a:chExt cx="4691810" cy="5619043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4691810" cy="1328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40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264C3D"/>
                  </a:solidFill>
                  <a:latin typeface="Arita Buri Bold"/>
                </a:rPr>
                <a:t>Кобыльцова</a:t>
              </a:r>
              <a:r>
                <a:rPr lang="en-US" sz="3200" dirty="0">
                  <a:solidFill>
                    <a:srgbClr val="264C3D"/>
                  </a:solidFill>
                  <a:latin typeface="Arita Buri Bold"/>
                </a:rPr>
                <a:t> </a:t>
              </a:r>
              <a:r>
                <a:rPr lang="en-US" sz="3200" dirty="0" err="1">
                  <a:solidFill>
                    <a:srgbClr val="264C3D"/>
                  </a:solidFill>
                  <a:latin typeface="Arita Buri Bold"/>
                </a:rPr>
                <a:t>ОлесяТарасовна</a:t>
              </a:r>
              <a:endParaRPr lang="en-US" sz="3200" dirty="0">
                <a:solidFill>
                  <a:srgbClr val="264C3D"/>
                </a:solidFill>
                <a:latin typeface="Arita Buri Bold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361260"/>
              <a:ext cx="4691810" cy="4229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</a:pPr>
              <a:r>
                <a:rPr lang="en-US" sz="2400" spc="24" dirty="0" err="1">
                  <a:solidFill>
                    <a:srgbClr val="FFFFFF"/>
                  </a:solidFill>
                  <a:latin typeface="HK Grotesk Light"/>
                </a:rPr>
                <a:t>Методист</a:t>
              </a:r>
              <a:r>
                <a:rPr lang="ru-RU" sz="2400" spc="24" dirty="0">
                  <a:solidFill>
                    <a:srgbClr val="FFFFFF"/>
                  </a:solidFill>
                  <a:latin typeface="HK Grotesk Light"/>
                </a:rPr>
                <a:t>, менеджер проекта, модератор раздела сайта МКУ КИМЦ </a:t>
              </a:r>
              <a:r>
                <a:rPr lang="en-US" sz="2400" spc="24" dirty="0" err="1">
                  <a:solidFill>
                    <a:srgbClr val="FFFFFF"/>
                  </a:solidFill>
                  <a:latin typeface="HK Grotesk Light"/>
                </a:rPr>
                <a:t>Интеллектуальные</a:t>
              </a:r>
              <a:r>
                <a:rPr lang="en-US" sz="2400" spc="24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2400" spc="24" dirty="0" err="1">
                  <a:solidFill>
                    <a:srgbClr val="FFFFFF"/>
                  </a:solidFill>
                  <a:latin typeface="HK Grotesk Light"/>
                </a:rPr>
                <a:t>соревнования</a:t>
              </a:r>
              <a:r>
                <a:rPr lang="en-US" sz="2400" spc="24" dirty="0">
                  <a:solidFill>
                    <a:srgbClr val="FFFFFF"/>
                  </a:solidFill>
                  <a:latin typeface="HK Grotesk Light"/>
                </a:rPr>
                <a:t> </a:t>
              </a:r>
              <a:endParaRPr lang="ru-RU" sz="2400" spc="24" dirty="0">
                <a:solidFill>
                  <a:srgbClr val="FFFFFF"/>
                </a:solidFill>
                <a:latin typeface="HK Grotesk Light"/>
              </a:endParaRPr>
            </a:p>
            <a:p>
              <a:pPr algn="ctr">
                <a:lnSpc>
                  <a:spcPts val="3359"/>
                </a:lnSpc>
              </a:pPr>
              <a:r>
                <a:rPr lang="en-US" sz="2400" u="sng" dirty="0">
                  <a:hlinkClick r:id="rId8"/>
                </a:rPr>
                <a:t>kobylcova.o@kimc.ms</a:t>
              </a:r>
              <a:endParaRPr lang="ru-RU" sz="2400" dirty="0"/>
            </a:p>
            <a:p>
              <a:pPr marL="0" lvl="0" indent="0" algn="ctr">
                <a:lnSpc>
                  <a:spcPts val="3359"/>
                </a:lnSpc>
              </a:pPr>
              <a:endParaRPr lang="ru-RU" sz="2400" spc="24" dirty="0">
                <a:solidFill>
                  <a:srgbClr val="FFFFFF"/>
                </a:solidFill>
                <a:latin typeface="HK Grotesk Light"/>
              </a:endParaRPr>
            </a:p>
            <a:p>
              <a:pPr marL="0" lvl="0" indent="0" algn="ctr">
                <a:lnSpc>
                  <a:spcPts val="3359"/>
                </a:lnSpc>
              </a:pPr>
              <a:endParaRPr lang="en-US" sz="2400" spc="24" dirty="0">
                <a:solidFill>
                  <a:srgbClr val="FFFFFF"/>
                </a:solidFill>
                <a:latin typeface="HK Grotesk Light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280172" y="692403"/>
            <a:ext cx="10813256" cy="1192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</a:pPr>
            <a:r>
              <a:rPr lang="en-US" sz="7999">
                <a:solidFill>
                  <a:srgbClr val="FFFFFF"/>
                </a:solidFill>
                <a:latin typeface="Arita Buri Bold"/>
              </a:rPr>
              <a:t>Контакты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5215" y="2396876"/>
            <a:ext cx="2647293" cy="308486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89769" y="2951587"/>
            <a:ext cx="863673" cy="8593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334526" y="1838866"/>
            <a:ext cx="924038" cy="8593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57386" y="149221"/>
            <a:ext cx="3877140" cy="223362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-2135766" y="6051315"/>
            <a:ext cx="5706650" cy="249043"/>
            <a:chOff x="0" y="0"/>
            <a:chExt cx="13095551" cy="571500"/>
          </a:xfrm>
        </p:grpSpPr>
        <p:sp>
          <p:nvSpPr>
            <p:cNvPr id="6" name="Freeform 6"/>
            <p:cNvSpPr/>
            <p:nvPr/>
          </p:nvSpPr>
          <p:spPr>
            <a:xfrm>
              <a:off x="0" y="255270"/>
              <a:ext cx="13095551" cy="69850"/>
            </a:xfrm>
            <a:custGeom>
              <a:avLst/>
              <a:gdLst/>
              <a:ahLst/>
              <a:cxnLst/>
              <a:rect l="l" t="t" r="r" b="b"/>
              <a:pathLst>
                <a:path w="13095551" h="69850">
                  <a:moveTo>
                    <a:pt x="1280472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095551" y="69850"/>
                  </a:lnTo>
                  <a:lnTo>
                    <a:pt x="13095551" y="0"/>
                  </a:lnTo>
                  <a:close/>
                </a:path>
              </a:pathLst>
            </a:custGeom>
            <a:solidFill>
              <a:srgbClr val="F26F6E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12765" y="3210763"/>
            <a:ext cx="544602" cy="236126"/>
            <a:chOff x="0" y="0"/>
            <a:chExt cx="1171650" cy="508000"/>
          </a:xfrm>
        </p:grpSpPr>
        <p:sp>
          <p:nvSpPr>
            <p:cNvPr id="8" name="Freeform 8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12765" y="3952823"/>
            <a:ext cx="544602" cy="236126"/>
            <a:chOff x="0" y="0"/>
            <a:chExt cx="1171650" cy="508000"/>
          </a:xfrm>
        </p:grpSpPr>
        <p:sp>
          <p:nvSpPr>
            <p:cNvPr id="11" name="Freeform 11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717560" y="4659630"/>
            <a:ext cx="544602" cy="236126"/>
            <a:chOff x="0" y="0"/>
            <a:chExt cx="1171650" cy="508000"/>
          </a:xfrm>
        </p:grpSpPr>
        <p:sp>
          <p:nvSpPr>
            <p:cNvPr id="14" name="Freeform 14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737349" y="5453979"/>
            <a:ext cx="544602" cy="236126"/>
            <a:chOff x="0" y="0"/>
            <a:chExt cx="1171650" cy="508000"/>
          </a:xfrm>
        </p:grpSpPr>
        <p:sp>
          <p:nvSpPr>
            <p:cNvPr id="17" name="Freeform 17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712765" y="6253941"/>
            <a:ext cx="544602" cy="236126"/>
            <a:chOff x="0" y="0"/>
            <a:chExt cx="1171650" cy="508000"/>
          </a:xfrm>
        </p:grpSpPr>
        <p:sp>
          <p:nvSpPr>
            <p:cNvPr id="20" name="Freeform 20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712765" y="7102191"/>
            <a:ext cx="544602" cy="236126"/>
            <a:chOff x="0" y="0"/>
            <a:chExt cx="1171650" cy="508000"/>
          </a:xfrm>
        </p:grpSpPr>
        <p:sp>
          <p:nvSpPr>
            <p:cNvPr id="23" name="Freeform 23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712765" y="8022848"/>
            <a:ext cx="544602" cy="236126"/>
            <a:chOff x="0" y="0"/>
            <a:chExt cx="1171650" cy="508000"/>
          </a:xfrm>
        </p:grpSpPr>
        <p:sp>
          <p:nvSpPr>
            <p:cNvPr id="26" name="Freeform 26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717560" y="8895858"/>
            <a:ext cx="544602" cy="236126"/>
            <a:chOff x="0" y="0"/>
            <a:chExt cx="1171650" cy="508000"/>
          </a:xfrm>
        </p:grpSpPr>
        <p:sp>
          <p:nvSpPr>
            <p:cNvPr id="29" name="Freeform 29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553781" y="1996645"/>
            <a:ext cx="4994166" cy="896188"/>
            <a:chOff x="0" y="0"/>
            <a:chExt cx="1689384" cy="30315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689384" cy="303155"/>
            </a:xfrm>
            <a:custGeom>
              <a:avLst/>
              <a:gdLst/>
              <a:ahLst/>
              <a:cxnLst/>
              <a:rect l="l" t="t" r="r" b="b"/>
              <a:pathLst>
                <a:path w="1689384" h="303155">
                  <a:moveTo>
                    <a:pt x="0" y="0"/>
                  </a:moveTo>
                  <a:lnTo>
                    <a:pt x="1689384" y="0"/>
                  </a:lnTo>
                  <a:lnTo>
                    <a:pt x="1689384" y="303155"/>
                  </a:lnTo>
                  <a:lnTo>
                    <a:pt x="0" y="303155"/>
                  </a:lnTo>
                  <a:close/>
                </a:path>
              </a:pathLst>
            </a:custGeom>
            <a:solidFill>
              <a:srgbClr val="1799B5">
                <a:alpha val="44705"/>
              </a:srgbClr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12524532" y="8154423"/>
            <a:ext cx="4734768" cy="30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112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Arimo"/>
              </a:rPr>
              <a:t>Решение олимпиадных задач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1785015" y="1934750"/>
            <a:ext cx="4994166" cy="896188"/>
            <a:chOff x="0" y="0"/>
            <a:chExt cx="1689384" cy="30315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689384" cy="303155"/>
            </a:xfrm>
            <a:custGeom>
              <a:avLst/>
              <a:gdLst/>
              <a:ahLst/>
              <a:cxnLst/>
              <a:rect l="l" t="t" r="r" b="b"/>
              <a:pathLst>
                <a:path w="1689384" h="303155">
                  <a:moveTo>
                    <a:pt x="0" y="0"/>
                  </a:moveTo>
                  <a:lnTo>
                    <a:pt x="1689384" y="0"/>
                  </a:lnTo>
                  <a:lnTo>
                    <a:pt x="1689384" y="303155"/>
                  </a:lnTo>
                  <a:lnTo>
                    <a:pt x="0" y="303155"/>
                  </a:lnTo>
                  <a:close/>
                </a:path>
              </a:pathLst>
            </a:custGeom>
            <a:solidFill>
              <a:srgbClr val="1799B5">
                <a:alpha val="44705"/>
              </a:srgbClr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1765225" y="3359065"/>
            <a:ext cx="544602" cy="236126"/>
            <a:chOff x="0" y="0"/>
            <a:chExt cx="1171650" cy="508000"/>
          </a:xfrm>
        </p:grpSpPr>
        <p:sp>
          <p:nvSpPr>
            <p:cNvPr id="37" name="Freeform 37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11765225" y="4231649"/>
            <a:ext cx="544602" cy="236126"/>
            <a:chOff x="0" y="0"/>
            <a:chExt cx="1171650" cy="508000"/>
          </a:xfrm>
        </p:grpSpPr>
        <p:sp>
          <p:nvSpPr>
            <p:cNvPr id="40" name="Freeform 40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1765225" y="5105792"/>
            <a:ext cx="544602" cy="236126"/>
            <a:chOff x="0" y="0"/>
            <a:chExt cx="1171650" cy="508000"/>
          </a:xfrm>
        </p:grpSpPr>
        <p:sp>
          <p:nvSpPr>
            <p:cNvPr id="43" name="Freeform 43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11785015" y="5963941"/>
            <a:ext cx="544602" cy="236126"/>
            <a:chOff x="0" y="0"/>
            <a:chExt cx="1171650" cy="508000"/>
          </a:xfrm>
        </p:grpSpPr>
        <p:sp>
          <p:nvSpPr>
            <p:cNvPr id="46" name="Freeform 46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1785015" y="8224861"/>
            <a:ext cx="544602" cy="236126"/>
            <a:chOff x="0" y="0"/>
            <a:chExt cx="1171650" cy="508000"/>
          </a:xfrm>
        </p:grpSpPr>
        <p:sp>
          <p:nvSpPr>
            <p:cNvPr id="49" name="Freeform 49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1785015" y="6740371"/>
            <a:ext cx="544602" cy="236126"/>
            <a:chOff x="0" y="0"/>
            <a:chExt cx="1171650" cy="508000"/>
          </a:xfrm>
        </p:grpSpPr>
        <p:sp>
          <p:nvSpPr>
            <p:cNvPr id="52" name="Freeform 52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grpSp>
        <p:nvGrpSpPr>
          <p:cNvPr id="54" name="Group 54"/>
          <p:cNvGrpSpPr/>
          <p:nvPr/>
        </p:nvGrpSpPr>
        <p:grpSpPr>
          <a:xfrm rot="5400000">
            <a:off x="9341123" y="5796498"/>
            <a:ext cx="4887783" cy="249043"/>
            <a:chOff x="0" y="0"/>
            <a:chExt cx="11216424" cy="571500"/>
          </a:xfrm>
        </p:grpSpPr>
        <p:sp>
          <p:nvSpPr>
            <p:cNvPr id="55" name="Freeform 55"/>
            <p:cNvSpPr/>
            <p:nvPr/>
          </p:nvSpPr>
          <p:spPr>
            <a:xfrm>
              <a:off x="0" y="255270"/>
              <a:ext cx="11216424" cy="69850"/>
            </a:xfrm>
            <a:custGeom>
              <a:avLst/>
              <a:gdLst/>
              <a:ahLst/>
              <a:cxnLst/>
              <a:rect l="l" t="t" r="r" b="b"/>
              <a:pathLst>
                <a:path w="11216424" h="69850">
                  <a:moveTo>
                    <a:pt x="109255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216424" y="69850"/>
                  </a:lnTo>
                  <a:lnTo>
                    <a:pt x="11216424" y="0"/>
                  </a:lnTo>
                  <a:close/>
                </a:path>
              </a:pathLst>
            </a:custGeom>
            <a:solidFill>
              <a:srgbClr val="F26F6E"/>
            </a:solidFill>
          </p:spPr>
        </p:sp>
      </p:grpSp>
      <p:grpSp>
        <p:nvGrpSpPr>
          <p:cNvPr id="56" name="Group 56"/>
          <p:cNvGrpSpPr/>
          <p:nvPr/>
        </p:nvGrpSpPr>
        <p:grpSpPr>
          <a:xfrm rot="5400000">
            <a:off x="16111582" y="6478277"/>
            <a:ext cx="2944783" cy="896188"/>
            <a:chOff x="0" y="0"/>
            <a:chExt cx="996137" cy="30315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996136" cy="303155"/>
            </a:xfrm>
            <a:custGeom>
              <a:avLst/>
              <a:gdLst/>
              <a:ahLst/>
              <a:cxnLst/>
              <a:rect l="l" t="t" r="r" b="b"/>
              <a:pathLst>
                <a:path w="996136" h="303155">
                  <a:moveTo>
                    <a:pt x="0" y="0"/>
                  </a:moveTo>
                  <a:lnTo>
                    <a:pt x="996136" y="0"/>
                  </a:lnTo>
                  <a:lnTo>
                    <a:pt x="996136" y="303155"/>
                  </a:lnTo>
                  <a:lnTo>
                    <a:pt x="0" y="303155"/>
                  </a:lnTo>
                  <a:close/>
                </a:path>
              </a:pathLst>
            </a:custGeom>
            <a:solidFill>
              <a:srgbClr val="1799B5">
                <a:alpha val="44705"/>
              </a:srgbClr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11785015" y="7424566"/>
            <a:ext cx="544602" cy="236126"/>
            <a:chOff x="0" y="0"/>
            <a:chExt cx="1171650" cy="508000"/>
          </a:xfrm>
        </p:grpSpPr>
        <p:sp>
          <p:nvSpPr>
            <p:cNvPr id="59" name="Freeform 59"/>
            <p:cNvSpPr/>
            <p:nvPr/>
          </p:nvSpPr>
          <p:spPr>
            <a:xfrm>
              <a:off x="0" y="215900"/>
              <a:ext cx="875741" cy="76200"/>
            </a:xfrm>
            <a:custGeom>
              <a:avLst/>
              <a:gdLst/>
              <a:ahLst/>
              <a:cxnLst/>
              <a:rect l="l" t="t" r="r" b="b"/>
              <a:pathLst>
                <a:path w="875741" h="76200">
                  <a:moveTo>
                    <a:pt x="0" y="0"/>
                  </a:moveTo>
                  <a:lnTo>
                    <a:pt x="875741" y="0"/>
                  </a:lnTo>
                  <a:lnTo>
                    <a:pt x="87574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26F6E"/>
            </a:solidFill>
          </p:spPr>
        </p:sp>
        <p:sp>
          <p:nvSpPr>
            <p:cNvPr id="60" name="Freeform 60"/>
            <p:cNvSpPr/>
            <p:nvPr/>
          </p:nvSpPr>
          <p:spPr>
            <a:xfrm>
              <a:off x="797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799B5"/>
            </a:solidFill>
          </p:spPr>
        </p:sp>
      </p:grpSp>
      <p:pic>
        <p:nvPicPr>
          <p:cNvPr id="61" name="Picture 6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10800000">
            <a:off x="9460169" y="2892896"/>
            <a:ext cx="2355394" cy="2119855"/>
          </a:xfrm>
          <a:prstGeom prst="rect">
            <a:avLst/>
          </a:prstGeom>
        </p:spPr>
      </p:pic>
      <p:sp>
        <p:nvSpPr>
          <p:cNvPr id="62" name="TextBox 62"/>
          <p:cNvSpPr txBox="1"/>
          <p:nvPr/>
        </p:nvSpPr>
        <p:spPr>
          <a:xfrm>
            <a:off x="11815563" y="440385"/>
            <a:ext cx="5371715" cy="109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8"/>
              </a:lnSpc>
              <a:spcBef>
                <a:spcPct val="0"/>
              </a:spcBef>
            </a:pPr>
            <a:r>
              <a:rPr lang="en-US" sz="2600" u="none" spc="26">
                <a:solidFill>
                  <a:srgbClr val="264C3D"/>
                </a:solidFill>
                <a:latin typeface="Arimo"/>
              </a:rPr>
              <a:t>Если есть связь с перечневыми олимпиадами и конкурсами интеллектуального направления.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53781" y="440385"/>
            <a:ext cx="5471378" cy="109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08"/>
              </a:lnSpc>
            </a:pPr>
            <a:r>
              <a:rPr lang="en-US" sz="2600" spc="26">
                <a:solidFill>
                  <a:srgbClr val="264C3D"/>
                </a:solidFill>
                <a:latin typeface="Arimo"/>
              </a:rPr>
              <a:t>Если мероприятие направленно на одно из </a:t>
            </a:r>
            <a:r>
              <a:rPr lang="en-US" sz="2600" spc="26">
                <a:solidFill>
                  <a:srgbClr val="264C3D"/>
                </a:solidFill>
                <a:latin typeface="Arimo Bold"/>
              </a:rPr>
              <a:t>8 направлений развития воспитания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493427" y="3932625"/>
            <a:ext cx="4531732" cy="548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039"/>
              </a:lnSpc>
            </a:pPr>
            <a:r>
              <a:rPr lang="en-US" sz="2400" u="none">
                <a:solidFill>
                  <a:srgbClr val="000000"/>
                </a:solidFill>
                <a:latin typeface="Arimo"/>
              </a:rPr>
              <a:t>приобщение к культурному наследию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525518" y="8925525"/>
            <a:ext cx="3903120" cy="29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03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Arimo"/>
              </a:rPr>
              <a:t>экологическое воспитание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6389769" y="2510023"/>
            <a:ext cx="4542474" cy="576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20"/>
              </a:lnSpc>
              <a:spcBef>
                <a:spcPct val="0"/>
              </a:spcBef>
            </a:pPr>
            <a:r>
              <a:rPr lang="en-US" sz="3600">
                <a:solidFill>
                  <a:srgbClr val="185F9F"/>
                </a:solidFill>
                <a:latin typeface="Arita Buri Bold"/>
              </a:rPr>
              <a:t>Мероприятия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53781" y="2063144"/>
            <a:ext cx="4957615" cy="744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264C3D"/>
                </a:solidFill>
                <a:latin typeface="Arita Buri Bold"/>
              </a:rPr>
              <a:t>Городские массовые воспитательные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2612733" y="5035666"/>
            <a:ext cx="2777474" cy="306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112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Arimo"/>
              </a:rPr>
              <a:t>ВСОШ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2524532" y="4181600"/>
            <a:ext cx="4254649" cy="306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112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Arimo"/>
              </a:rPr>
              <a:t>"Перечневые" соревнования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2524532" y="3342338"/>
            <a:ext cx="4662746" cy="572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112"/>
              </a:lnSpc>
            </a:pPr>
            <a:r>
              <a:rPr lang="en-US" sz="2400" u="none">
                <a:solidFill>
                  <a:srgbClr val="000000"/>
                </a:solidFill>
                <a:latin typeface="Arimo"/>
              </a:rPr>
              <a:t>Авторские интеллектуальные соревнования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531859" y="3175668"/>
            <a:ext cx="4925527" cy="419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rimo"/>
              </a:rPr>
              <a:t>гражданское воспитание 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493427" y="6199237"/>
            <a:ext cx="4359931" cy="29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03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Arimo"/>
              </a:rPr>
              <a:t>патриотическое воспитание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493427" y="5397396"/>
            <a:ext cx="4531732" cy="548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03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Arimo"/>
              </a:rPr>
              <a:t>духовное и нравственное воспитание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493427" y="4709701"/>
            <a:ext cx="4779031" cy="29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3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Arimo"/>
              </a:rPr>
              <a:t>популяризация научных знаний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531859" y="6968747"/>
            <a:ext cx="4493301" cy="802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3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Arimo"/>
              </a:rPr>
              <a:t>трудовое воспитание и профессиональное самоопределение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25518" y="7968821"/>
            <a:ext cx="4581840" cy="548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3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Arimo"/>
              </a:rPr>
              <a:t>физическое воспитание и формирование здоровья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2195264" y="2063144"/>
            <a:ext cx="4173668" cy="744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264C3D"/>
                </a:solidFill>
                <a:latin typeface="Arita Buri Bold"/>
              </a:rPr>
              <a:t>Интеллектуальные соревнования</a:t>
            </a:r>
          </a:p>
        </p:txBody>
      </p:sp>
      <p:sp>
        <p:nvSpPr>
          <p:cNvPr id="78" name="TextBox 78"/>
          <p:cNvSpPr txBox="1"/>
          <p:nvPr/>
        </p:nvSpPr>
        <p:spPr>
          <a:xfrm rot="5400000">
            <a:off x="16132083" y="6588932"/>
            <a:ext cx="2865025" cy="754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3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rimo"/>
              </a:rPr>
              <a:t> презентация владения способами деятельности: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2524532" y="5988361"/>
            <a:ext cx="4072764" cy="30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112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Arimo"/>
              </a:rPr>
              <a:t>Учебно-исследовательская  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478993" y="6747838"/>
            <a:ext cx="4109641" cy="30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112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Arimo"/>
              </a:rPr>
              <a:t>Инженерно-конструкторская,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491262" y="7442067"/>
            <a:ext cx="4292038" cy="30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112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Arimo"/>
              </a:rPr>
              <a:t>Проектно-исследовательская,</a:t>
            </a:r>
          </a:p>
        </p:txBody>
      </p:sp>
      <p:pic>
        <p:nvPicPr>
          <p:cNvPr id="82" name="Picture 8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428637" y="6200068"/>
            <a:ext cx="2355394" cy="2119855"/>
          </a:xfrm>
          <a:prstGeom prst="rect">
            <a:avLst/>
          </a:prstGeom>
        </p:spPr>
      </p:pic>
      <p:sp>
        <p:nvSpPr>
          <p:cNvPr id="83" name="TextBox 83"/>
          <p:cNvSpPr txBox="1"/>
          <p:nvPr/>
        </p:nvSpPr>
        <p:spPr>
          <a:xfrm>
            <a:off x="7057704" y="6624356"/>
            <a:ext cx="3561969" cy="1892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2"/>
              </a:lnSpc>
              <a:spcBef>
                <a:spcPct val="0"/>
              </a:spcBef>
            </a:pPr>
            <a:r>
              <a:rPr lang="en-US" sz="2400">
                <a:solidFill>
                  <a:srgbClr val="7755A9"/>
                </a:solidFill>
                <a:latin typeface="Arimo Bold"/>
              </a:rPr>
              <a:t>РЕГЛАМЕНТ </a:t>
            </a:r>
            <a:r>
              <a:rPr lang="en-US" sz="2400">
                <a:solidFill>
                  <a:srgbClr val="000000"/>
                </a:solidFill>
                <a:latin typeface="Arimo"/>
              </a:rPr>
              <a:t>формирования городских массовый воспитательных мероприятий ГУО администрации г. Красноярска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738495" y="3552611"/>
            <a:ext cx="3314921" cy="1913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9"/>
              </a:lnSpc>
              <a:spcBef>
                <a:spcPct val="0"/>
              </a:spcBef>
            </a:pPr>
            <a:r>
              <a:rPr lang="en-US" sz="2135">
                <a:solidFill>
                  <a:srgbClr val="1799B5"/>
                </a:solidFill>
                <a:latin typeface="Arimo Bold"/>
              </a:rPr>
              <a:t>ПОРЯДОК </a:t>
            </a:r>
            <a:r>
              <a:rPr lang="en-US" sz="2135">
                <a:solidFill>
                  <a:srgbClr val="000000"/>
                </a:solidFill>
                <a:latin typeface="Arimo"/>
              </a:rPr>
              <a:t>формирования и</a:t>
            </a:r>
          </a:p>
          <a:p>
            <a:pPr algn="ctr">
              <a:lnSpc>
                <a:spcPts val="1879"/>
              </a:lnSpc>
              <a:spcBef>
                <a:spcPct val="0"/>
              </a:spcBef>
            </a:pPr>
            <a:r>
              <a:rPr lang="en-US" sz="2135">
                <a:solidFill>
                  <a:srgbClr val="000000"/>
                </a:solidFill>
                <a:latin typeface="Arimo"/>
              </a:rPr>
              <a:t>утверждения плана городских интеллектуальных соревнований  ГУО администрации г.Красноярска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02294">
            <a:off x="4024092" y="5415799"/>
            <a:ext cx="6312963" cy="65432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52749" y="6401290"/>
            <a:ext cx="3770481" cy="357171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947823" y="495300"/>
            <a:ext cx="8227889" cy="6902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ИНТЕЛЛЕКТУАЛЬНОЕ СОРЕВНОВАНИЕ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– </a:t>
            </a:r>
            <a:r>
              <a:rPr lang="en-US" sz="2800" b="1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конкурсное</a:t>
            </a:r>
            <a:r>
              <a:rPr lang="en-US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b="1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мероприятие</a:t>
            </a:r>
            <a:r>
              <a:rPr lang="en-US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,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предполагающее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групповое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или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индивидуальное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выполнение</a:t>
            </a:r>
            <a:r>
              <a:rPr lang="ru-RU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обучающимися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заданий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 b="1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предметного</a:t>
            </a:r>
            <a:r>
              <a:rPr lang="en-US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,</a:t>
            </a:r>
            <a:r>
              <a:rPr lang="ru-RU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endParaRPr lang="en-US" sz="2800" b="1" spc="159" dirty="0">
              <a:solidFill>
                <a:srgbClr val="264C3D"/>
              </a:solidFill>
              <a:latin typeface="Candara" pitchFamily="34" charset="0"/>
              <a:ea typeface="Arimo" charset="0"/>
              <a:cs typeface="Arimo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 b="1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межпредметного</a:t>
            </a:r>
            <a:r>
              <a:rPr lang="en-US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,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 b="1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метапредметного</a:t>
            </a:r>
            <a:r>
              <a:rPr lang="en-US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b="1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характера</a:t>
            </a:r>
            <a:r>
              <a:rPr lang="en-US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,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в</a:t>
            </a:r>
            <a:r>
              <a:rPr lang="ru-RU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соответствии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с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установленными</a:t>
            </a:r>
            <a:r>
              <a:rPr lang="en-US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b="1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правилами</a:t>
            </a:r>
            <a:r>
              <a:rPr lang="en-US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, </a:t>
            </a:r>
            <a:r>
              <a:rPr lang="ru-RU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п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озволяющее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либо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spc="159" dirty="0">
              <a:solidFill>
                <a:srgbClr val="264C3D"/>
              </a:solidFill>
              <a:latin typeface="Candara" pitchFamily="34" charset="0"/>
              <a:ea typeface="Arimo" charset="0"/>
              <a:cs typeface="Arimo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определить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уровень</a:t>
            </a:r>
            <a:r>
              <a:rPr lang="ru-RU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способности</a:t>
            </a:r>
            <a:r>
              <a:rPr lang="en-US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 b="1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решать</a:t>
            </a:r>
            <a:r>
              <a:rPr lang="en-US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b="1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олимпиадные</a:t>
            </a:r>
            <a:r>
              <a:rPr lang="en-US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b="1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задачи</a:t>
            </a:r>
            <a:r>
              <a:rPr lang="en-US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b="1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по</a:t>
            </a:r>
            <a:r>
              <a:rPr lang="ru-RU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учебным</a:t>
            </a:r>
            <a:r>
              <a:rPr lang="en-US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b="1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предметам</a:t>
            </a:r>
            <a:r>
              <a:rPr lang="en-US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школьного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цикла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,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современным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областям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знания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,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либо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spc="159" dirty="0">
              <a:solidFill>
                <a:srgbClr val="264C3D"/>
              </a:solidFill>
              <a:latin typeface="Candara" pitchFamily="34" charset="0"/>
              <a:ea typeface="Arimo" charset="0"/>
              <a:cs typeface="Arimo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уровень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владения</a:t>
            </a:r>
            <a:r>
              <a:rPr lang="en-US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b="1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нормами</a:t>
            </a:r>
            <a:r>
              <a:rPr lang="ru-RU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b="1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деятельности</a:t>
            </a:r>
            <a:r>
              <a:rPr lang="en-US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исследование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,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проектирование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,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инженерно-конструкторская</a:t>
            </a:r>
            <a:r>
              <a:rPr lang="ru-RU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деятельность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,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программирование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1000" y="952500"/>
            <a:ext cx="7744359" cy="4481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>
              <a:lnSpc>
                <a:spcPct val="80000"/>
              </a:lnSpc>
              <a:spcBef>
                <a:spcPct val="0"/>
              </a:spcBef>
            </a:pPr>
            <a:r>
              <a:rPr lang="en-US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ВОСПИТАТЕЛЬНОЕ МЕРОПРИЯТИЕ </a:t>
            </a:r>
          </a:p>
          <a:p>
            <a:pPr lvl="0" indent="0">
              <a:lnSpc>
                <a:spcPct val="80000"/>
              </a:lnSpc>
              <a:spcBef>
                <a:spcPct val="0"/>
              </a:spcBef>
            </a:pP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 </a:t>
            </a:r>
            <a:r>
              <a:rPr lang="ru-RU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-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это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одна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из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организационных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форм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,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широко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используемых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во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внеурочной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и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внешкольной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воспитательной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</a:t>
            </a:r>
            <a:r>
              <a:rPr lang="en-US" sz="2800" spc="159" dirty="0" err="1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работе</a:t>
            </a: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.   </a:t>
            </a:r>
            <a:endParaRPr lang="ru-RU" sz="2800" spc="159" dirty="0">
              <a:solidFill>
                <a:srgbClr val="264C3D"/>
              </a:solidFill>
              <a:latin typeface="Candara" pitchFamily="34" charset="0"/>
              <a:ea typeface="Arimo" charset="0"/>
              <a:cs typeface="Arimo" charset="0"/>
            </a:endParaRPr>
          </a:p>
          <a:p>
            <a:pPr lvl="0" indent="0">
              <a:lnSpc>
                <a:spcPct val="80000"/>
              </a:lnSpc>
              <a:spcBef>
                <a:spcPct val="0"/>
              </a:spcBef>
            </a:pPr>
            <a:r>
              <a:rPr lang="en-US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    </a:t>
            </a:r>
            <a:endParaRPr lang="ru-RU" sz="2800" spc="159" dirty="0">
              <a:solidFill>
                <a:srgbClr val="264C3D"/>
              </a:solidFill>
              <a:latin typeface="Candara" pitchFamily="34" charset="0"/>
              <a:ea typeface="Arimo" charset="0"/>
              <a:cs typeface="Arimo" charset="0"/>
            </a:endParaRPr>
          </a:p>
          <a:p>
            <a:pPr lvl="0" indent="0">
              <a:lnSpc>
                <a:spcPct val="80000"/>
              </a:lnSpc>
              <a:spcBef>
                <a:spcPct val="0"/>
              </a:spcBef>
            </a:pPr>
            <a:r>
              <a:rPr lang="ru-RU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МАССОВОЕ МЕРОПРИЯТИЕ</a:t>
            </a:r>
            <a:r>
              <a:rPr lang="ru-RU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– это </a:t>
            </a:r>
            <a:r>
              <a:rPr lang="ru-RU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заранее спланированное</a:t>
            </a:r>
            <a:r>
              <a:rPr lang="ru-RU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и организованное действие (совокупность действий), совершающееся </a:t>
            </a:r>
            <a:r>
              <a:rPr lang="ru-RU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в общественных местах</a:t>
            </a:r>
            <a:r>
              <a:rPr lang="ru-RU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, с участием </a:t>
            </a:r>
            <a:r>
              <a:rPr lang="ru-RU" sz="2800" b="1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больших масс</a:t>
            </a:r>
            <a:r>
              <a:rPr lang="ru-RU" sz="2800" spc="159" dirty="0">
                <a:solidFill>
                  <a:srgbClr val="264C3D"/>
                </a:solidFill>
                <a:latin typeface="Candara" pitchFamily="34" charset="0"/>
                <a:ea typeface="Arimo" charset="0"/>
                <a:cs typeface="Arimo" charset="0"/>
              </a:rPr>
              <a:t> (групп) людей в целях удовлетворения их потребностей в экономической, политической, социально-культурной, духовной и других сферах</a:t>
            </a:r>
            <a:endParaRPr lang="en-US" sz="2800" spc="159" dirty="0" err="1">
              <a:solidFill>
                <a:srgbClr val="264C3D"/>
              </a:solidFill>
              <a:latin typeface="Candara" pitchFamily="34" charset="0"/>
              <a:ea typeface="Arimo" charset="0"/>
              <a:cs typeface="Arim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1739024">
            <a:off x="330118" y="650802"/>
            <a:ext cx="5230552" cy="523055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315200" y="2803189"/>
            <a:ext cx="10194058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200" b="1" dirty="0">
                <a:solidFill>
                  <a:srgbClr val="1D617A"/>
                </a:solidFill>
                <a:latin typeface="Raleway-Bold"/>
              </a:rPr>
              <a:t>РЕГЛАМЕНТ</a:t>
            </a:r>
          </a:p>
          <a:p>
            <a:pPr marL="0" lvl="0" indent="0" algn="ctr">
              <a:lnSpc>
                <a:spcPts val="5040"/>
              </a:lnSpc>
            </a:pPr>
            <a:r>
              <a:rPr lang="en-US" sz="3200" b="1" dirty="0" err="1">
                <a:solidFill>
                  <a:srgbClr val="1D617A"/>
                </a:solidFill>
                <a:latin typeface="Raleway-Bold"/>
              </a:rPr>
              <a:t>формирования</a:t>
            </a:r>
            <a:r>
              <a:rPr lang="en-US" sz="3200" b="1" dirty="0">
                <a:solidFill>
                  <a:srgbClr val="1D617A"/>
                </a:solidFill>
                <a:latin typeface="Raleway-Bold"/>
              </a:rPr>
              <a:t> и </a:t>
            </a:r>
            <a:r>
              <a:rPr lang="en-US" sz="3200" b="1" dirty="0" err="1">
                <a:solidFill>
                  <a:srgbClr val="1D617A"/>
                </a:solidFill>
                <a:latin typeface="Raleway-Bold"/>
              </a:rPr>
              <a:t>утверждения</a:t>
            </a:r>
            <a:r>
              <a:rPr lang="en-US" sz="3200" b="1" dirty="0">
                <a:solidFill>
                  <a:srgbClr val="1D617A"/>
                </a:solidFill>
                <a:latin typeface="Raleway-Bold"/>
              </a:rPr>
              <a:t> </a:t>
            </a:r>
            <a:r>
              <a:rPr lang="en-US" sz="3200" b="1" dirty="0" err="1">
                <a:solidFill>
                  <a:srgbClr val="1D617A"/>
                </a:solidFill>
                <a:latin typeface="Raleway-Bold"/>
              </a:rPr>
              <a:t>плана</a:t>
            </a:r>
            <a:r>
              <a:rPr lang="en-US" sz="3200" b="1" dirty="0">
                <a:solidFill>
                  <a:srgbClr val="1D617A"/>
                </a:solidFill>
                <a:latin typeface="Raleway-Bold"/>
              </a:rPr>
              <a:t> </a:t>
            </a:r>
            <a:r>
              <a:rPr lang="en-US" sz="3200" b="1" dirty="0" err="1">
                <a:solidFill>
                  <a:srgbClr val="1D617A"/>
                </a:solidFill>
                <a:latin typeface="Raleway-Bold"/>
              </a:rPr>
              <a:t>городских</a:t>
            </a:r>
            <a:r>
              <a:rPr lang="en-US" sz="3200" b="1" dirty="0">
                <a:solidFill>
                  <a:srgbClr val="1D617A"/>
                </a:solidFill>
                <a:latin typeface="Raleway-Bold"/>
              </a:rPr>
              <a:t> </a:t>
            </a:r>
            <a:r>
              <a:rPr lang="en-US" sz="3200" b="1" u="sng" dirty="0" err="1">
                <a:solidFill>
                  <a:srgbClr val="1D617A"/>
                </a:solidFill>
                <a:latin typeface="Raleway-Bold"/>
              </a:rPr>
              <a:t>массовых</a:t>
            </a:r>
            <a:r>
              <a:rPr lang="en-US" sz="3200" b="1" u="sng" dirty="0">
                <a:solidFill>
                  <a:srgbClr val="1D617A"/>
                </a:solidFill>
                <a:latin typeface="Raleway-Bold"/>
              </a:rPr>
              <a:t> </a:t>
            </a:r>
            <a:r>
              <a:rPr lang="en-US" sz="3200" b="1" u="sng" dirty="0" err="1">
                <a:solidFill>
                  <a:srgbClr val="1D617A"/>
                </a:solidFill>
                <a:latin typeface="Raleway-Bold"/>
              </a:rPr>
              <a:t>воспитательных</a:t>
            </a:r>
            <a:r>
              <a:rPr lang="en-US" sz="3200" b="1" u="sng" dirty="0">
                <a:solidFill>
                  <a:srgbClr val="1D617A"/>
                </a:solidFill>
                <a:latin typeface="Raleway-Bold"/>
              </a:rPr>
              <a:t> </a:t>
            </a:r>
            <a:r>
              <a:rPr lang="en-US" sz="3200" b="1" u="sng" dirty="0" err="1">
                <a:solidFill>
                  <a:srgbClr val="1D617A"/>
                </a:solidFill>
                <a:latin typeface="Raleway-Bold"/>
              </a:rPr>
              <a:t>мероприятий</a:t>
            </a:r>
            <a:r>
              <a:rPr lang="en-US" sz="3200" b="1" u="sng" dirty="0">
                <a:solidFill>
                  <a:srgbClr val="1D617A"/>
                </a:solidFill>
                <a:latin typeface="Raleway-Bold"/>
              </a:rPr>
              <a:t> </a:t>
            </a:r>
            <a:r>
              <a:rPr lang="en-US" sz="3200" b="1" dirty="0" err="1">
                <a:solidFill>
                  <a:srgbClr val="1D617A"/>
                </a:solidFill>
                <a:latin typeface="Raleway-Bold"/>
              </a:rPr>
              <a:t>главного</a:t>
            </a:r>
            <a:r>
              <a:rPr lang="en-US" sz="3200" b="1" dirty="0">
                <a:solidFill>
                  <a:srgbClr val="1D617A"/>
                </a:solidFill>
                <a:latin typeface="Raleway-Bold"/>
              </a:rPr>
              <a:t> </a:t>
            </a:r>
            <a:r>
              <a:rPr lang="en-US" sz="3200" b="1" dirty="0" err="1">
                <a:solidFill>
                  <a:srgbClr val="1D617A"/>
                </a:solidFill>
                <a:latin typeface="Raleway-Bold"/>
              </a:rPr>
              <a:t>управления</a:t>
            </a:r>
            <a:r>
              <a:rPr lang="en-US" sz="3200" b="1" dirty="0">
                <a:solidFill>
                  <a:srgbClr val="1D617A"/>
                </a:solidFill>
                <a:latin typeface="Raleway-Bold"/>
              </a:rPr>
              <a:t> </a:t>
            </a:r>
            <a:r>
              <a:rPr lang="en-US" sz="3200" b="1" dirty="0" err="1">
                <a:solidFill>
                  <a:srgbClr val="1D617A"/>
                </a:solidFill>
                <a:latin typeface="Raleway-Bold"/>
              </a:rPr>
              <a:t>образования</a:t>
            </a:r>
            <a:r>
              <a:rPr lang="en-US" sz="3200" b="1" dirty="0">
                <a:solidFill>
                  <a:srgbClr val="1D617A"/>
                </a:solidFill>
                <a:latin typeface="Raleway-Bold"/>
              </a:rPr>
              <a:t> </a:t>
            </a:r>
            <a:r>
              <a:rPr lang="en-US" sz="3200" b="1" dirty="0" err="1">
                <a:solidFill>
                  <a:srgbClr val="1D617A"/>
                </a:solidFill>
                <a:latin typeface="Raleway-Bold"/>
              </a:rPr>
              <a:t>администрации</a:t>
            </a:r>
            <a:r>
              <a:rPr lang="en-US" sz="3200" b="1" dirty="0">
                <a:solidFill>
                  <a:srgbClr val="1D617A"/>
                </a:solidFill>
                <a:latin typeface="Raleway-Bold"/>
              </a:rPr>
              <a:t> </a:t>
            </a:r>
            <a:r>
              <a:rPr lang="en-US" sz="3200" b="1" dirty="0" err="1">
                <a:solidFill>
                  <a:srgbClr val="1D617A"/>
                </a:solidFill>
                <a:latin typeface="Raleway-Bold"/>
              </a:rPr>
              <a:t>города</a:t>
            </a:r>
            <a:r>
              <a:rPr lang="en-US" sz="3200" b="1" dirty="0">
                <a:solidFill>
                  <a:srgbClr val="1D617A"/>
                </a:solidFill>
                <a:latin typeface="Raleway-Bold"/>
              </a:rPr>
              <a:t> </a:t>
            </a:r>
            <a:r>
              <a:rPr lang="en-US" sz="3200" b="1" dirty="0" err="1">
                <a:solidFill>
                  <a:srgbClr val="1D617A"/>
                </a:solidFill>
                <a:latin typeface="Raleway-Bold"/>
              </a:rPr>
              <a:t>Красноярска</a:t>
            </a:r>
            <a:r>
              <a:rPr lang="en-US" sz="3200" b="1" dirty="0">
                <a:solidFill>
                  <a:srgbClr val="1D617A"/>
                </a:solidFill>
                <a:latin typeface="Raleway-Bold"/>
              </a:rPr>
              <a:t> </a:t>
            </a:r>
            <a:endParaRPr lang="ru-RU" sz="3200" b="1" dirty="0" smtClean="0">
              <a:solidFill>
                <a:srgbClr val="1D617A"/>
              </a:solidFill>
              <a:latin typeface="Raleway-Bold"/>
            </a:endParaRPr>
          </a:p>
          <a:p>
            <a:pPr marL="0" lvl="0" indent="0" algn="ctr">
              <a:lnSpc>
                <a:spcPts val="5040"/>
              </a:lnSpc>
            </a:pPr>
            <a:r>
              <a:rPr lang="en-US" sz="3200" b="1" dirty="0" err="1" smtClean="0">
                <a:solidFill>
                  <a:srgbClr val="1D617A"/>
                </a:solidFill>
                <a:latin typeface="Raleway-Bold"/>
              </a:rPr>
              <a:t>на</a:t>
            </a:r>
            <a:r>
              <a:rPr lang="en-US" sz="3200" b="1" dirty="0" smtClean="0">
                <a:solidFill>
                  <a:srgbClr val="1D617A"/>
                </a:solidFill>
                <a:latin typeface="Raleway-Bold"/>
              </a:rPr>
              <a:t> </a:t>
            </a:r>
            <a:r>
              <a:rPr lang="ru-RU" sz="3200" b="1" dirty="0">
                <a:solidFill>
                  <a:srgbClr val="1D617A"/>
                </a:solidFill>
                <a:latin typeface="Raleway-Bold"/>
              </a:rPr>
              <a:t>2021-2022 учебный</a:t>
            </a:r>
            <a:r>
              <a:rPr lang="en-US" sz="3200" b="1" dirty="0">
                <a:solidFill>
                  <a:srgbClr val="1D617A"/>
                </a:solidFill>
                <a:latin typeface="Raleway-Bold"/>
              </a:rPr>
              <a:t> </a:t>
            </a:r>
            <a:r>
              <a:rPr lang="en-US" sz="3200" b="1" dirty="0" err="1">
                <a:solidFill>
                  <a:srgbClr val="1D617A"/>
                </a:solidFill>
                <a:latin typeface="Raleway-Bold"/>
              </a:rPr>
              <a:t>год</a:t>
            </a:r>
            <a:endParaRPr lang="en-US" sz="3200" b="1" dirty="0">
              <a:solidFill>
                <a:srgbClr val="1D617A"/>
              </a:solidFill>
              <a:latin typeface="Raleway-Bold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6CEDEC72-E7F6-465A-A93B-430E38683B40}"/>
              </a:ext>
            </a:extLst>
          </p:cNvPr>
          <p:cNvSpPr txBox="1"/>
          <p:nvPr/>
        </p:nvSpPr>
        <p:spPr>
          <a:xfrm>
            <a:off x="1192602" y="5788791"/>
            <a:ext cx="490339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rgbClr val="1D617A"/>
                </a:solidFill>
                <a:latin typeface="Raleway-Bold"/>
              </a:rPr>
              <a:t>Пеллинен Наталья </a:t>
            </a:r>
            <a:r>
              <a:rPr lang="en-US" sz="2400" b="1" dirty="0" err="1">
                <a:solidFill>
                  <a:srgbClr val="1D617A"/>
                </a:solidFill>
                <a:latin typeface="Raleway-Bold"/>
              </a:rPr>
              <a:t>Романовна</a:t>
            </a:r>
            <a:r>
              <a:rPr lang="ru-RU" sz="2400" b="1" dirty="0">
                <a:solidFill>
                  <a:srgbClr val="1D617A"/>
                </a:solidFill>
                <a:latin typeface="Raleway-Bold"/>
              </a:rPr>
              <a:t> – заведующий структурным подразделением МКУ КИМЦ</a:t>
            </a:r>
            <a:endParaRPr lang="en-US" sz="2400" b="1" dirty="0">
              <a:solidFill>
                <a:srgbClr val="1D617A"/>
              </a:solidFill>
              <a:latin typeface="Raleway-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9929" y="7353300"/>
            <a:ext cx="5029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D617A"/>
                </a:solidFill>
                <a:latin typeface="Raleway-Bold"/>
              </a:rPr>
              <a:t>Т Е Л Е Ф О Н</a:t>
            </a:r>
          </a:p>
          <a:p>
            <a:r>
              <a:rPr lang="ru-RU" sz="2400" dirty="0">
                <a:solidFill>
                  <a:srgbClr val="1D617A"/>
                </a:solidFill>
                <a:latin typeface="Raleway-Regular"/>
              </a:rPr>
              <a:t>+7 (923) 575-17-92</a:t>
            </a:r>
          </a:p>
          <a:p>
            <a:r>
              <a:rPr lang="ru-RU" sz="2400" b="1" dirty="0" smtClean="0">
                <a:solidFill>
                  <a:srgbClr val="1D617A"/>
                </a:solidFill>
                <a:latin typeface="Raleway-Bold"/>
              </a:rPr>
              <a:t>Э Л Е К Т Р О Н НЫЙ А Д Р Е С</a:t>
            </a:r>
          </a:p>
          <a:p>
            <a:r>
              <a:rPr lang="en-US" sz="2000" dirty="0" smtClean="0">
                <a:solidFill>
                  <a:srgbClr val="1D617A"/>
                </a:solidFill>
                <a:latin typeface="Raleway-Regular"/>
              </a:rPr>
              <a:t>pellinen.n@kimc.ms</a:t>
            </a:r>
            <a:endParaRPr lang="en-US" sz="2000" dirty="0">
              <a:solidFill>
                <a:srgbClr val="1D617A"/>
              </a:solidFill>
              <a:latin typeface="Raleway-Regular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2171699"/>
            <a:ext cx="2647293" cy="308486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07700" y="5879076"/>
            <a:ext cx="7480300" cy="2067656"/>
            <a:chOff x="0" y="0"/>
            <a:chExt cx="4782157" cy="1321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82157" cy="1321853"/>
            </a:xfrm>
            <a:custGeom>
              <a:avLst/>
              <a:gdLst/>
              <a:ahLst/>
              <a:cxnLst/>
              <a:rect l="l" t="t" r="r" b="b"/>
              <a:pathLst>
                <a:path w="4782157" h="1321853">
                  <a:moveTo>
                    <a:pt x="4657697" y="1321853"/>
                  </a:moveTo>
                  <a:lnTo>
                    <a:pt x="124460" y="1321853"/>
                  </a:lnTo>
                  <a:cubicBezTo>
                    <a:pt x="55880" y="1321853"/>
                    <a:pt x="0" y="1265973"/>
                    <a:pt x="0" y="11973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7697" y="0"/>
                  </a:lnTo>
                  <a:cubicBezTo>
                    <a:pt x="4726277" y="0"/>
                    <a:pt x="4782157" y="55880"/>
                    <a:pt x="4782157" y="124460"/>
                  </a:cubicBezTo>
                  <a:lnTo>
                    <a:pt x="4782157" y="1197393"/>
                  </a:lnTo>
                  <a:cubicBezTo>
                    <a:pt x="4782157" y="1265973"/>
                    <a:pt x="4726277" y="1321853"/>
                    <a:pt x="4657697" y="1321853"/>
                  </a:cubicBezTo>
                  <a:close/>
                </a:path>
              </a:pathLst>
            </a:custGeom>
            <a:solidFill>
              <a:srgbClr val="CEB77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64377" y="1818983"/>
            <a:ext cx="9504376" cy="765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9"/>
              </a:lnSpc>
              <a:spcBef>
                <a:spcPct val="0"/>
              </a:spcBef>
            </a:pPr>
            <a:r>
              <a:rPr lang="en-US" sz="4806" u="none" spc="48" dirty="0" err="1">
                <a:solidFill>
                  <a:srgbClr val="264C3D"/>
                </a:solidFill>
                <a:latin typeface="HK Grotesk Light"/>
              </a:rPr>
              <a:t>Определение</a:t>
            </a:r>
            <a:r>
              <a:rPr lang="en-US" sz="4806" u="none" spc="48" dirty="0">
                <a:solidFill>
                  <a:srgbClr val="264C3D"/>
                </a:solidFill>
                <a:latin typeface="HK Grotesk Light"/>
              </a:rPr>
              <a:t> </a:t>
            </a:r>
            <a:r>
              <a:rPr lang="en-US" sz="4806" u="none" spc="48" dirty="0" err="1">
                <a:solidFill>
                  <a:srgbClr val="264C3D"/>
                </a:solidFill>
                <a:latin typeface="HK Grotesk Light"/>
              </a:rPr>
              <a:t>порядка</a:t>
            </a:r>
            <a:r>
              <a:rPr lang="en-US" sz="4806" u="none" spc="48" dirty="0">
                <a:solidFill>
                  <a:srgbClr val="264C3D"/>
                </a:solidFill>
                <a:latin typeface="HK Grotesk Light"/>
              </a:rPr>
              <a:t> и </a:t>
            </a:r>
            <a:r>
              <a:rPr lang="en-US" sz="4806" u="none" spc="48" dirty="0" err="1">
                <a:solidFill>
                  <a:srgbClr val="264C3D"/>
                </a:solidFill>
                <a:latin typeface="HK Grotesk Light"/>
              </a:rPr>
              <a:t>процедур</a:t>
            </a:r>
            <a:r>
              <a:rPr lang="en-US" sz="4806" u="none" spc="48" dirty="0">
                <a:solidFill>
                  <a:srgbClr val="264C3D"/>
                </a:solidFill>
                <a:latin typeface="HK Grotesk Light"/>
              </a:rPr>
              <a:t> </a:t>
            </a:r>
            <a:r>
              <a:rPr lang="en-US" sz="4806" u="none" spc="48" dirty="0" err="1">
                <a:solidFill>
                  <a:srgbClr val="264C3D"/>
                </a:solidFill>
                <a:latin typeface="HK Grotesk Light"/>
              </a:rPr>
              <a:t>по</a:t>
            </a:r>
            <a:r>
              <a:rPr lang="en-US" sz="4806" u="none" spc="48" dirty="0">
                <a:solidFill>
                  <a:srgbClr val="264C3D"/>
                </a:solidFill>
                <a:latin typeface="HK Grotesk Light"/>
              </a:rPr>
              <a:t> </a:t>
            </a:r>
            <a:r>
              <a:rPr lang="en-US" sz="4806" u="none" spc="48" dirty="0" err="1">
                <a:solidFill>
                  <a:srgbClr val="264C3D"/>
                </a:solidFill>
                <a:latin typeface="HK Grotesk Light"/>
              </a:rPr>
              <a:t>формированию</a:t>
            </a:r>
            <a:r>
              <a:rPr lang="en-US" sz="4806" u="none" spc="48" dirty="0">
                <a:solidFill>
                  <a:srgbClr val="264C3D"/>
                </a:solidFill>
                <a:latin typeface="HK Grotesk Light"/>
              </a:rPr>
              <a:t> и </a:t>
            </a:r>
            <a:r>
              <a:rPr lang="en-US" sz="4806" u="none" spc="48" dirty="0" err="1">
                <a:solidFill>
                  <a:srgbClr val="264C3D"/>
                </a:solidFill>
                <a:latin typeface="HK Grotesk Light"/>
              </a:rPr>
              <a:t>утверждению</a:t>
            </a:r>
            <a:r>
              <a:rPr lang="en-US" sz="4806" u="none" spc="48" dirty="0">
                <a:solidFill>
                  <a:srgbClr val="264C3D"/>
                </a:solidFill>
                <a:latin typeface="HK Grotesk Light"/>
              </a:rPr>
              <a:t> </a:t>
            </a:r>
            <a:r>
              <a:rPr lang="en-US" sz="4806" u="none" spc="48" dirty="0" err="1">
                <a:solidFill>
                  <a:srgbClr val="264C3D"/>
                </a:solidFill>
                <a:latin typeface="HK Grotesk Light"/>
              </a:rPr>
              <a:t>плана</a:t>
            </a:r>
            <a:r>
              <a:rPr lang="en-US" sz="4806" u="none" spc="48" dirty="0">
                <a:solidFill>
                  <a:srgbClr val="264C3D"/>
                </a:solidFill>
                <a:latin typeface="HK Grotesk Light"/>
              </a:rPr>
              <a:t> </a:t>
            </a:r>
            <a:r>
              <a:rPr lang="en-US" sz="4806" u="none" spc="48" dirty="0" err="1">
                <a:solidFill>
                  <a:srgbClr val="264C3D"/>
                </a:solidFill>
                <a:latin typeface="HK Grotesk Light"/>
              </a:rPr>
              <a:t>городских</a:t>
            </a:r>
            <a:r>
              <a:rPr lang="en-US" sz="4806" u="none" spc="48" dirty="0">
                <a:solidFill>
                  <a:srgbClr val="264C3D"/>
                </a:solidFill>
                <a:latin typeface="HK Grotesk Light"/>
              </a:rPr>
              <a:t> </a:t>
            </a:r>
            <a:r>
              <a:rPr lang="en-US" sz="4806" u="none" spc="48" dirty="0" err="1">
                <a:solidFill>
                  <a:srgbClr val="264C3D"/>
                </a:solidFill>
                <a:latin typeface="HK Grotesk Light"/>
              </a:rPr>
              <a:t>массовых</a:t>
            </a:r>
            <a:r>
              <a:rPr lang="en-US" sz="4806" u="none" spc="48" dirty="0">
                <a:solidFill>
                  <a:srgbClr val="264C3D"/>
                </a:solidFill>
                <a:latin typeface="HK Grotesk Light"/>
              </a:rPr>
              <a:t> </a:t>
            </a:r>
            <a:r>
              <a:rPr lang="en-US" sz="4806" u="none" spc="48" dirty="0" err="1">
                <a:solidFill>
                  <a:srgbClr val="264C3D"/>
                </a:solidFill>
                <a:latin typeface="HK Grotesk Light"/>
              </a:rPr>
              <a:t>воспитательных</a:t>
            </a:r>
            <a:r>
              <a:rPr lang="en-US" sz="4806" u="none" spc="48" dirty="0">
                <a:solidFill>
                  <a:srgbClr val="264C3D"/>
                </a:solidFill>
                <a:latin typeface="HK Grotesk Light"/>
              </a:rPr>
              <a:t> </a:t>
            </a:r>
            <a:r>
              <a:rPr lang="en-US" sz="4806" u="none" spc="48" dirty="0" err="1">
                <a:solidFill>
                  <a:srgbClr val="264C3D"/>
                </a:solidFill>
                <a:latin typeface="HK Grotesk Light"/>
              </a:rPr>
              <a:t>мероприятий</a:t>
            </a:r>
            <a:r>
              <a:rPr lang="en-US" sz="4806" u="none" spc="48" dirty="0">
                <a:solidFill>
                  <a:srgbClr val="264C3D"/>
                </a:solidFill>
                <a:latin typeface="HK Grotesk Light"/>
              </a:rPr>
              <a:t> </a:t>
            </a:r>
            <a:r>
              <a:rPr lang="en-US" sz="4806" u="none" spc="48" dirty="0" err="1">
                <a:solidFill>
                  <a:srgbClr val="264C3D"/>
                </a:solidFill>
                <a:latin typeface="HK Grotesk Light"/>
              </a:rPr>
              <a:t>главного</a:t>
            </a:r>
            <a:r>
              <a:rPr lang="en-US" sz="4806" u="none" spc="48" dirty="0">
                <a:solidFill>
                  <a:srgbClr val="264C3D"/>
                </a:solidFill>
                <a:latin typeface="HK Grotesk Light"/>
              </a:rPr>
              <a:t> </a:t>
            </a:r>
            <a:r>
              <a:rPr lang="en-US" sz="4806" u="none" spc="48" dirty="0" err="1">
                <a:solidFill>
                  <a:srgbClr val="264C3D"/>
                </a:solidFill>
                <a:latin typeface="HK Grotesk Light"/>
              </a:rPr>
              <a:t>управления</a:t>
            </a:r>
            <a:r>
              <a:rPr lang="en-US" sz="4806" u="none" spc="48" dirty="0">
                <a:solidFill>
                  <a:srgbClr val="264C3D"/>
                </a:solidFill>
                <a:latin typeface="HK Grotesk Light"/>
              </a:rPr>
              <a:t> </a:t>
            </a:r>
            <a:r>
              <a:rPr lang="en-US" sz="4806" u="none" spc="48" dirty="0" err="1">
                <a:solidFill>
                  <a:srgbClr val="264C3D"/>
                </a:solidFill>
                <a:latin typeface="HK Grotesk Light"/>
              </a:rPr>
              <a:t>образования</a:t>
            </a:r>
            <a:r>
              <a:rPr lang="en-US" sz="4806" u="none" spc="48" dirty="0">
                <a:solidFill>
                  <a:srgbClr val="264C3D"/>
                </a:solidFill>
                <a:latin typeface="HK Grotesk Light"/>
              </a:rPr>
              <a:t> </a:t>
            </a:r>
            <a:r>
              <a:rPr lang="en-US" sz="4806" u="none" spc="48" dirty="0" err="1">
                <a:solidFill>
                  <a:srgbClr val="264C3D"/>
                </a:solidFill>
                <a:latin typeface="HK Grotesk Light"/>
              </a:rPr>
              <a:t>администрации</a:t>
            </a:r>
            <a:r>
              <a:rPr lang="en-US" sz="4806" u="none" spc="48" dirty="0">
                <a:solidFill>
                  <a:srgbClr val="264C3D"/>
                </a:solidFill>
                <a:latin typeface="HK Grotesk Light"/>
              </a:rPr>
              <a:t> </a:t>
            </a:r>
            <a:r>
              <a:rPr lang="en-US" sz="4806" u="none" spc="48" dirty="0" err="1">
                <a:solidFill>
                  <a:srgbClr val="264C3D"/>
                </a:solidFill>
                <a:latin typeface="HK Grotesk Light"/>
              </a:rPr>
              <a:t>города</a:t>
            </a:r>
            <a:r>
              <a:rPr lang="en-US" sz="4806" u="none" spc="48" dirty="0">
                <a:solidFill>
                  <a:srgbClr val="264C3D"/>
                </a:solidFill>
                <a:latin typeface="HK Grotesk Light"/>
              </a:rPr>
              <a:t> </a:t>
            </a:r>
            <a:r>
              <a:rPr lang="en-US" sz="4806" u="none" spc="48" dirty="0" err="1">
                <a:solidFill>
                  <a:srgbClr val="264C3D"/>
                </a:solidFill>
                <a:latin typeface="HK Grotesk Light"/>
              </a:rPr>
              <a:t>Красноярска</a:t>
            </a:r>
            <a:r>
              <a:rPr lang="en-US" sz="4806" u="none" spc="48" dirty="0">
                <a:solidFill>
                  <a:srgbClr val="264C3D"/>
                </a:solidFill>
                <a:latin typeface="HK Grotesk Light"/>
              </a:rPr>
              <a:t> </a:t>
            </a:r>
            <a:r>
              <a:rPr lang="en-US" sz="4806" u="none" spc="48" dirty="0" err="1">
                <a:solidFill>
                  <a:srgbClr val="264C3D"/>
                </a:solidFill>
                <a:latin typeface="HK Grotesk Light"/>
              </a:rPr>
              <a:t>на</a:t>
            </a:r>
            <a:r>
              <a:rPr lang="en-US" sz="4806" u="none" spc="48" dirty="0">
                <a:solidFill>
                  <a:srgbClr val="264C3D"/>
                </a:solidFill>
                <a:latin typeface="HK Grotesk Light"/>
              </a:rPr>
              <a:t> </a:t>
            </a:r>
            <a:r>
              <a:rPr lang="ru-RU" sz="4806" u="none" spc="48" dirty="0" smtClean="0">
                <a:solidFill>
                  <a:srgbClr val="264C3D"/>
                </a:solidFill>
                <a:latin typeface="HK Grotesk Light"/>
              </a:rPr>
              <a:t>2021-2022 учебный</a:t>
            </a:r>
            <a:r>
              <a:rPr lang="en-US" sz="4806" u="none" spc="48" dirty="0" smtClean="0">
                <a:solidFill>
                  <a:srgbClr val="264C3D"/>
                </a:solidFill>
                <a:latin typeface="HK Grotesk Light"/>
              </a:rPr>
              <a:t> </a:t>
            </a:r>
            <a:r>
              <a:rPr lang="en-US" sz="4806" u="none" spc="48" dirty="0" err="1">
                <a:solidFill>
                  <a:srgbClr val="264C3D"/>
                </a:solidFill>
                <a:latin typeface="HK Grotesk Light"/>
              </a:rPr>
              <a:t>год</a:t>
            </a:r>
            <a:endParaRPr lang="en-US" sz="4806" u="none" spc="48" dirty="0">
              <a:solidFill>
                <a:srgbClr val="264C3D"/>
              </a:solidFill>
              <a:latin typeface="HK Grotesk Light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807700" y="3313687"/>
            <a:ext cx="7388372" cy="2042246"/>
            <a:chOff x="0" y="0"/>
            <a:chExt cx="4782157" cy="13218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82157" cy="1321853"/>
            </a:xfrm>
            <a:custGeom>
              <a:avLst/>
              <a:gdLst/>
              <a:ahLst/>
              <a:cxnLst/>
              <a:rect l="l" t="t" r="r" b="b"/>
              <a:pathLst>
                <a:path w="4782157" h="1321853">
                  <a:moveTo>
                    <a:pt x="4657697" y="1321853"/>
                  </a:moveTo>
                  <a:lnTo>
                    <a:pt x="124460" y="1321853"/>
                  </a:lnTo>
                  <a:cubicBezTo>
                    <a:pt x="55880" y="1321853"/>
                    <a:pt x="0" y="1265973"/>
                    <a:pt x="0" y="11973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7697" y="0"/>
                  </a:lnTo>
                  <a:cubicBezTo>
                    <a:pt x="4726277" y="0"/>
                    <a:pt x="4782157" y="55880"/>
                    <a:pt x="4782157" y="124460"/>
                  </a:cubicBezTo>
                  <a:lnTo>
                    <a:pt x="4782157" y="1197393"/>
                  </a:lnTo>
                  <a:cubicBezTo>
                    <a:pt x="4782157" y="1265973"/>
                    <a:pt x="4726277" y="1321853"/>
                    <a:pt x="4657697" y="1321853"/>
                  </a:cubicBezTo>
                  <a:close/>
                </a:path>
              </a:pathLst>
            </a:custGeom>
            <a:solidFill>
              <a:srgbClr val="1799B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24249" y="3578324"/>
            <a:ext cx="941702" cy="15129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124249" y="6311639"/>
            <a:ext cx="1202530" cy="120253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471185" y="3683099"/>
            <a:ext cx="5410631" cy="1131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8"/>
              </a:lnSpc>
            </a:pPr>
            <a:r>
              <a:rPr lang="en-US" sz="2400" spc="220">
                <a:solidFill>
                  <a:srgbClr val="FFFFFF"/>
                </a:solidFill>
                <a:latin typeface="Open Sans Light"/>
              </a:rPr>
              <a:t>главное управление образования администрации города Красноярска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61685" y="6152047"/>
            <a:ext cx="5410631" cy="1512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8"/>
              </a:lnSpc>
            </a:pPr>
            <a:r>
              <a:rPr lang="en-US" sz="2400" spc="220">
                <a:solidFill>
                  <a:srgbClr val="FFFFFF"/>
                </a:solidFill>
                <a:latin typeface="Open Sans Light"/>
              </a:rPr>
              <a:t>Муниципальное казенное учреждение Красноярский информационно-методический центр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6263206">
            <a:off x="1962281" y="-2441559"/>
            <a:ext cx="5502865" cy="55028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04780" y="2316063"/>
            <a:ext cx="17449839" cy="1834564"/>
            <a:chOff x="0" y="0"/>
            <a:chExt cx="12235866" cy="12864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235866" cy="1286401"/>
            </a:xfrm>
            <a:custGeom>
              <a:avLst/>
              <a:gdLst/>
              <a:ahLst/>
              <a:cxnLst/>
              <a:rect l="l" t="t" r="r" b="b"/>
              <a:pathLst>
                <a:path w="12235866" h="1286401">
                  <a:moveTo>
                    <a:pt x="12111406" y="1286401"/>
                  </a:moveTo>
                  <a:lnTo>
                    <a:pt x="124460" y="1286401"/>
                  </a:lnTo>
                  <a:cubicBezTo>
                    <a:pt x="55880" y="1286401"/>
                    <a:pt x="0" y="1230521"/>
                    <a:pt x="0" y="11619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11406" y="0"/>
                  </a:lnTo>
                  <a:cubicBezTo>
                    <a:pt x="12179986" y="0"/>
                    <a:pt x="12235866" y="55880"/>
                    <a:pt x="12235866" y="124460"/>
                  </a:cubicBezTo>
                  <a:lnTo>
                    <a:pt x="12235866" y="1161941"/>
                  </a:lnTo>
                  <a:cubicBezTo>
                    <a:pt x="12235866" y="1230521"/>
                    <a:pt x="12179986" y="1286401"/>
                    <a:pt x="12111406" y="1286401"/>
                  </a:cubicBezTo>
                  <a:close/>
                </a:path>
              </a:pathLst>
            </a:custGeom>
            <a:solidFill>
              <a:srgbClr val="BFF0C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471814" y="243198"/>
            <a:ext cx="6140899" cy="1385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60"/>
              </a:lnSpc>
            </a:pPr>
            <a:r>
              <a:rPr lang="en-US" sz="4200" b="1" dirty="0" err="1">
                <a:solidFill>
                  <a:srgbClr val="F26F6E"/>
                </a:solidFill>
                <a:latin typeface="Arita Buri Bold"/>
              </a:rPr>
              <a:t>Цели</a:t>
            </a:r>
            <a:r>
              <a:rPr lang="en-US" sz="4200" b="1" dirty="0">
                <a:solidFill>
                  <a:srgbClr val="F26F6E"/>
                </a:solidFill>
                <a:latin typeface="Arita Buri Bold"/>
              </a:rPr>
              <a:t> и </a:t>
            </a:r>
            <a:r>
              <a:rPr lang="en-US" sz="4200" b="1" dirty="0" err="1">
                <a:solidFill>
                  <a:srgbClr val="F26F6E"/>
                </a:solidFill>
                <a:latin typeface="Arita Buri Bold"/>
              </a:rPr>
              <a:t>задачи</a:t>
            </a:r>
            <a:r>
              <a:rPr lang="en-US" sz="4200" b="1" dirty="0">
                <a:solidFill>
                  <a:srgbClr val="F26F6E"/>
                </a:solidFill>
                <a:latin typeface="Arita Buri Bold"/>
              </a:rPr>
              <a:t> </a:t>
            </a:r>
            <a:r>
              <a:rPr lang="en-US" sz="4200" b="1" dirty="0" err="1">
                <a:solidFill>
                  <a:srgbClr val="F26F6E"/>
                </a:solidFill>
                <a:latin typeface="Arita Buri Bold"/>
              </a:rPr>
              <a:t>Регламента</a:t>
            </a:r>
            <a:endParaRPr lang="en-US" sz="4200" b="1" dirty="0">
              <a:solidFill>
                <a:srgbClr val="F26F6E"/>
              </a:solidFill>
              <a:latin typeface="Arita Buri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2781300"/>
            <a:ext cx="16538575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dirty="0" err="1">
                <a:solidFill>
                  <a:srgbClr val="000000"/>
                </a:solidFill>
                <a:latin typeface="Arimo"/>
              </a:rPr>
              <a:t>выявление</a:t>
            </a:r>
            <a:r>
              <a:rPr lang="en-US" sz="3200" b="1" dirty="0">
                <a:solidFill>
                  <a:srgbClr val="000000"/>
                </a:solidFill>
                <a:latin typeface="Arimo"/>
              </a:rPr>
              <a:t> и </a:t>
            </a:r>
            <a:r>
              <a:rPr lang="en-US" sz="3200" b="1" dirty="0" err="1">
                <a:solidFill>
                  <a:srgbClr val="000000"/>
                </a:solidFill>
                <a:latin typeface="Arimo"/>
              </a:rPr>
              <a:t>распространение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лучших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mo"/>
              </a:rPr>
              <a:t>воспитательных</a:t>
            </a:r>
            <a:r>
              <a:rPr lang="en-US" sz="32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mo"/>
              </a:rPr>
              <a:t>практик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по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направлениям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воспитательной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деятельности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образовательных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организаций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г.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Красноярска</a:t>
            </a:r>
            <a:endParaRPr lang="en-US" sz="3200" dirty="0">
              <a:solidFill>
                <a:srgbClr val="000000"/>
              </a:solidFill>
              <a:latin typeface="Arimo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23830" y="4273843"/>
            <a:ext cx="17449839" cy="1834564"/>
            <a:chOff x="0" y="0"/>
            <a:chExt cx="12235866" cy="12864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235866" cy="1286401"/>
            </a:xfrm>
            <a:custGeom>
              <a:avLst/>
              <a:gdLst/>
              <a:ahLst/>
              <a:cxnLst/>
              <a:rect l="l" t="t" r="r" b="b"/>
              <a:pathLst>
                <a:path w="12235866" h="1286401">
                  <a:moveTo>
                    <a:pt x="12111406" y="1286401"/>
                  </a:moveTo>
                  <a:lnTo>
                    <a:pt x="124460" y="1286401"/>
                  </a:lnTo>
                  <a:cubicBezTo>
                    <a:pt x="55880" y="1286401"/>
                    <a:pt x="0" y="1230521"/>
                    <a:pt x="0" y="11619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11406" y="0"/>
                  </a:lnTo>
                  <a:cubicBezTo>
                    <a:pt x="12179986" y="0"/>
                    <a:pt x="12235866" y="55880"/>
                    <a:pt x="12235866" y="124460"/>
                  </a:cubicBezTo>
                  <a:lnTo>
                    <a:pt x="12235866" y="1161941"/>
                  </a:lnTo>
                  <a:cubicBezTo>
                    <a:pt x="12235866" y="1230521"/>
                    <a:pt x="12179986" y="1286401"/>
                    <a:pt x="12111406" y="1286401"/>
                  </a:cubicBezTo>
                  <a:close/>
                </a:path>
              </a:pathLst>
            </a:custGeom>
            <a:solidFill>
              <a:srgbClr val="E5B9A3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14400" y="4610100"/>
            <a:ext cx="16230600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3200" b="1" u="none" dirty="0" err="1">
                <a:solidFill>
                  <a:srgbClr val="000000"/>
                </a:solidFill>
                <a:latin typeface="Arimo"/>
              </a:rPr>
              <a:t>анализ</a:t>
            </a:r>
            <a:r>
              <a:rPr lang="en-US" sz="3200" b="1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b="1" u="none" dirty="0" err="1">
                <a:solidFill>
                  <a:srgbClr val="000000"/>
                </a:solidFill>
                <a:latin typeface="Arimo"/>
              </a:rPr>
              <a:t>воспитательных</a:t>
            </a:r>
            <a:r>
              <a:rPr lang="en-US" sz="3200" b="1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b="1" u="none" dirty="0" err="1">
                <a:solidFill>
                  <a:srgbClr val="000000"/>
                </a:solidFill>
                <a:latin typeface="Arimo"/>
              </a:rPr>
              <a:t>практик</a:t>
            </a:r>
            <a:r>
              <a:rPr lang="en-US" sz="3200" b="1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по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направлениям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воспитательной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деятельности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образовательных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организаций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г.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Красноярска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;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04780" y="6196012"/>
            <a:ext cx="17449839" cy="1834564"/>
            <a:chOff x="0" y="0"/>
            <a:chExt cx="12235866" cy="12864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35866" cy="1286401"/>
            </a:xfrm>
            <a:custGeom>
              <a:avLst/>
              <a:gdLst/>
              <a:ahLst/>
              <a:cxnLst/>
              <a:rect l="l" t="t" r="r" b="b"/>
              <a:pathLst>
                <a:path w="12235866" h="1286401">
                  <a:moveTo>
                    <a:pt x="12111406" y="1286401"/>
                  </a:moveTo>
                  <a:lnTo>
                    <a:pt x="124460" y="1286401"/>
                  </a:lnTo>
                  <a:cubicBezTo>
                    <a:pt x="55880" y="1286401"/>
                    <a:pt x="0" y="1230521"/>
                    <a:pt x="0" y="11619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11406" y="0"/>
                  </a:lnTo>
                  <a:cubicBezTo>
                    <a:pt x="12179986" y="0"/>
                    <a:pt x="12235866" y="55880"/>
                    <a:pt x="12235866" y="124460"/>
                  </a:cubicBezTo>
                  <a:lnTo>
                    <a:pt x="12235866" y="1161941"/>
                  </a:lnTo>
                  <a:cubicBezTo>
                    <a:pt x="12235866" y="1230521"/>
                    <a:pt x="12179986" y="1286401"/>
                    <a:pt x="12111406" y="1286401"/>
                  </a:cubicBezTo>
                  <a:close/>
                </a:path>
              </a:pathLst>
            </a:custGeom>
            <a:solidFill>
              <a:srgbClr val="BFF0C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04780" y="8155961"/>
            <a:ext cx="17449839" cy="1834564"/>
            <a:chOff x="0" y="0"/>
            <a:chExt cx="12235866" cy="12864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235866" cy="1286401"/>
            </a:xfrm>
            <a:custGeom>
              <a:avLst/>
              <a:gdLst/>
              <a:ahLst/>
              <a:cxnLst/>
              <a:rect l="l" t="t" r="r" b="b"/>
              <a:pathLst>
                <a:path w="12235866" h="1286401">
                  <a:moveTo>
                    <a:pt x="12111406" y="1286401"/>
                  </a:moveTo>
                  <a:lnTo>
                    <a:pt x="124460" y="1286401"/>
                  </a:lnTo>
                  <a:cubicBezTo>
                    <a:pt x="55880" y="1286401"/>
                    <a:pt x="0" y="1230521"/>
                    <a:pt x="0" y="11619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11406" y="0"/>
                  </a:lnTo>
                  <a:cubicBezTo>
                    <a:pt x="12179986" y="0"/>
                    <a:pt x="12235866" y="55880"/>
                    <a:pt x="12235866" y="124460"/>
                  </a:cubicBezTo>
                  <a:lnTo>
                    <a:pt x="12235866" y="1161941"/>
                  </a:lnTo>
                  <a:cubicBezTo>
                    <a:pt x="12235866" y="1230521"/>
                    <a:pt x="12179986" y="1286401"/>
                    <a:pt x="12111406" y="1286401"/>
                  </a:cubicBezTo>
                  <a:close/>
                </a:path>
              </a:pathLst>
            </a:custGeom>
            <a:solidFill>
              <a:srgbClr val="E5B9A3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838200" y="6362700"/>
            <a:ext cx="16230600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3200" b="1" u="none" dirty="0" err="1">
                <a:solidFill>
                  <a:srgbClr val="000000"/>
                </a:solidFill>
                <a:latin typeface="Arimo"/>
              </a:rPr>
              <a:t>включение</a:t>
            </a:r>
            <a:r>
              <a:rPr lang="en-US" sz="3200" b="1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лучших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воспитательных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b="1" u="none" dirty="0" err="1">
                <a:solidFill>
                  <a:srgbClr val="000000"/>
                </a:solidFill>
                <a:latin typeface="Arimo"/>
              </a:rPr>
              <a:t>практик</a:t>
            </a:r>
            <a:r>
              <a:rPr lang="en-US" sz="3200" b="1" u="none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3200" b="1" u="none" dirty="0" err="1">
                <a:solidFill>
                  <a:srgbClr val="000000"/>
                </a:solidFill>
                <a:latin typeface="Arimo"/>
              </a:rPr>
              <a:t>план</a:t>
            </a:r>
            <a:r>
              <a:rPr lang="en-US" sz="3200" b="1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городских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массовых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воспитательных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мероприятий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главного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управления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образования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администрации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города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Красноярска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на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учебный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год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;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2000" y="8343900"/>
            <a:ext cx="16230600" cy="138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3200" b="1" u="none" dirty="0" err="1">
                <a:solidFill>
                  <a:srgbClr val="000000"/>
                </a:solidFill>
                <a:latin typeface="Arimo"/>
              </a:rPr>
              <a:t>выявление</a:t>
            </a:r>
            <a:r>
              <a:rPr lang="en-US" sz="3200" b="1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b="1" u="none" dirty="0" err="1">
                <a:solidFill>
                  <a:srgbClr val="000000"/>
                </a:solidFill>
                <a:latin typeface="Arimo"/>
              </a:rPr>
              <a:t>воспитательных</a:t>
            </a:r>
            <a:r>
              <a:rPr lang="en-US" sz="3200" b="1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b="1" u="none" dirty="0" err="1">
                <a:solidFill>
                  <a:srgbClr val="000000"/>
                </a:solidFill>
                <a:latin typeface="Arimo"/>
              </a:rPr>
              <a:t>практи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к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образовательных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организациях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г.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Красноярска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b="1" u="none" dirty="0" err="1">
                <a:solidFill>
                  <a:srgbClr val="000000"/>
                </a:solidFill>
                <a:latin typeface="Arimo"/>
              </a:rPr>
              <a:t>как</a:t>
            </a:r>
            <a:r>
              <a:rPr lang="en-US" sz="3200" b="1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b="1" u="none" dirty="0" err="1">
                <a:solidFill>
                  <a:srgbClr val="000000"/>
                </a:solidFill>
                <a:latin typeface="Arimo"/>
              </a:rPr>
              <a:t>стартовых</a:t>
            </a:r>
            <a:r>
              <a:rPr lang="en-US" sz="3200" b="1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b="1" u="none" dirty="0" err="1">
                <a:solidFill>
                  <a:srgbClr val="000000"/>
                </a:solidFill>
                <a:latin typeface="Arimo"/>
              </a:rPr>
              <a:t>площадок</a:t>
            </a:r>
            <a:r>
              <a:rPr lang="en-US" sz="3200" b="1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для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участия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во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Всероссийских</a:t>
            </a:r>
            <a:r>
              <a:rPr lang="en-US" sz="3200" u="none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Arimo"/>
              </a:rPr>
              <a:t>мероприятиях</a:t>
            </a:r>
            <a:endParaRPr lang="en-US" sz="3200" u="none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857373">
            <a:off x="12686201" y="1450587"/>
            <a:ext cx="3856454" cy="45524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6691162">
            <a:off x="12062752" y="1457671"/>
            <a:ext cx="4692490" cy="553938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073370" y="2629154"/>
            <a:ext cx="5185930" cy="276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59"/>
              </a:lnSpc>
            </a:pPr>
            <a:r>
              <a:rPr lang="en-US" sz="4199">
                <a:solidFill>
                  <a:srgbClr val="FFFFFF"/>
                </a:solidFill>
                <a:latin typeface="Arita Buri Bold"/>
              </a:rPr>
              <a:t>Основные</a:t>
            </a:r>
            <a:r>
              <a:rPr lang="en-US" sz="4199" u="none">
                <a:solidFill>
                  <a:srgbClr val="FFFFFF"/>
                </a:solidFill>
                <a:latin typeface="Arita Buri Bold"/>
              </a:rPr>
              <a:t> направления развития воспитания</a:t>
            </a:r>
          </a:p>
        </p:txBody>
      </p:sp>
      <p:sp>
        <p:nvSpPr>
          <p:cNvPr id="5" name="AutoShape 5"/>
          <p:cNvSpPr/>
          <p:nvPr/>
        </p:nvSpPr>
        <p:spPr>
          <a:xfrm>
            <a:off x="1292893" y="946192"/>
            <a:ext cx="112193" cy="8779112"/>
          </a:xfrm>
          <a:prstGeom prst="rect">
            <a:avLst/>
          </a:prstGeom>
          <a:solidFill>
            <a:srgbClr val="264C3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28700" y="1981159"/>
            <a:ext cx="714670" cy="7146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91654" y="588857"/>
            <a:ext cx="714670" cy="7146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91654" y="3245911"/>
            <a:ext cx="714670" cy="71467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74710" y="6802966"/>
            <a:ext cx="8959531" cy="404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720"/>
              </a:lnSpc>
            </a:pPr>
            <a:r>
              <a:rPr lang="en-US" sz="3200" u="none">
                <a:solidFill>
                  <a:srgbClr val="000000"/>
                </a:solidFill>
                <a:latin typeface="Arimo"/>
              </a:rPr>
              <a:t>приобщение к культурному наследию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74710" y="9444294"/>
            <a:ext cx="11885069" cy="404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720"/>
              </a:lnSpc>
              <a:spcBef>
                <a:spcPct val="0"/>
              </a:spcBef>
            </a:pPr>
            <a:r>
              <a:rPr lang="en-US" sz="3200" u="none">
                <a:solidFill>
                  <a:srgbClr val="000000"/>
                </a:solidFill>
                <a:latin typeface="Arimo"/>
              </a:rPr>
              <a:t>экологическое воспитание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51573" y="860467"/>
            <a:ext cx="4925527" cy="565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Arimo"/>
              </a:rPr>
              <a:t>гражданское воспитание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13141" y="2146102"/>
            <a:ext cx="9760228" cy="743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720"/>
              </a:lnSpc>
              <a:spcBef>
                <a:spcPct val="0"/>
              </a:spcBef>
            </a:pPr>
            <a:r>
              <a:rPr lang="en-US" sz="3200" u="none">
                <a:solidFill>
                  <a:srgbClr val="000000"/>
                </a:solidFill>
                <a:latin typeface="Arimo"/>
              </a:rPr>
              <a:t>патриотическое воспитание и формирование российской идентичности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74710" y="3562564"/>
            <a:ext cx="9721797" cy="404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720"/>
              </a:lnSpc>
              <a:spcBef>
                <a:spcPct val="0"/>
              </a:spcBef>
            </a:pPr>
            <a:r>
              <a:rPr lang="en-US" sz="3200" u="none">
                <a:solidFill>
                  <a:srgbClr val="000000"/>
                </a:solidFill>
                <a:latin typeface="Arimo"/>
              </a:rPr>
              <a:t>духовное и нравственное воспитание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74710" y="4544017"/>
            <a:ext cx="9760228" cy="404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20"/>
              </a:lnSpc>
              <a:spcBef>
                <a:spcPct val="0"/>
              </a:spcBef>
            </a:pPr>
            <a:r>
              <a:rPr lang="en-US" sz="3200" u="none">
                <a:solidFill>
                  <a:srgbClr val="000000"/>
                </a:solidFill>
                <a:latin typeface="Arimo"/>
              </a:rPr>
              <a:t>популяризация научных знаний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74710" y="5577035"/>
            <a:ext cx="9721797" cy="743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20"/>
              </a:lnSpc>
              <a:spcBef>
                <a:spcPct val="0"/>
              </a:spcBef>
            </a:pPr>
            <a:r>
              <a:rPr lang="en-US" sz="3200" u="none">
                <a:solidFill>
                  <a:srgbClr val="000000"/>
                </a:solidFill>
                <a:latin typeface="Arimo"/>
              </a:rPr>
              <a:t>трудовое воспитание и профессиональное самоопределение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74710" y="8141588"/>
            <a:ext cx="11306490" cy="404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20"/>
              </a:lnSpc>
              <a:spcBef>
                <a:spcPct val="0"/>
              </a:spcBef>
            </a:pPr>
            <a:r>
              <a:rPr lang="en-US" sz="3200" u="none">
                <a:solidFill>
                  <a:srgbClr val="000000"/>
                </a:solidFill>
                <a:latin typeface="Arimo"/>
              </a:rPr>
              <a:t>физическое воспитание и формирование здоровья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91654" y="4350935"/>
            <a:ext cx="714670" cy="71467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91654" y="5553287"/>
            <a:ext cx="714670" cy="71467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28700" y="6609884"/>
            <a:ext cx="714670" cy="71467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91654" y="7831624"/>
            <a:ext cx="714670" cy="7146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91654" y="9258300"/>
            <a:ext cx="714670" cy="7146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2064</Words>
  <Application>Microsoft Office PowerPoint</Application>
  <PresentationFormat>Произвольный</PresentationFormat>
  <Paragraphs>355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54" baseType="lpstr">
      <vt:lpstr>Arial</vt:lpstr>
      <vt:lpstr>Calibri</vt:lpstr>
      <vt:lpstr>Arita Buri Bold</vt:lpstr>
      <vt:lpstr>HK Grotesk Light Bold</vt:lpstr>
      <vt:lpstr>Arimo</vt:lpstr>
      <vt:lpstr>Blogger Light</vt:lpstr>
      <vt:lpstr>Arimo Bold</vt:lpstr>
      <vt:lpstr>Candara</vt:lpstr>
      <vt:lpstr>Raleway-Bold</vt:lpstr>
      <vt:lpstr>Raleway-Regular</vt:lpstr>
      <vt:lpstr>HK Grotesk Light</vt:lpstr>
      <vt:lpstr>Open Sans Light</vt:lpstr>
      <vt:lpstr>Arita Buri Bold Bold</vt:lpstr>
      <vt:lpstr>Times New Roman</vt:lpstr>
      <vt:lpstr>SimSun</vt:lpstr>
      <vt:lpstr>Symbol</vt:lpstr>
      <vt:lpstr>Yanonne Kaffeesatz Regular</vt:lpstr>
      <vt:lpstr>Open Sans</vt:lpstr>
      <vt:lpstr>Blogger Light Bold</vt:lpstr>
      <vt:lpstr>Open Sans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>Admin</dc:creator>
  <cp:lastModifiedBy>Kobylcova</cp:lastModifiedBy>
  <cp:revision>69</cp:revision>
  <dcterms:created xsi:type="dcterms:W3CDTF">2006-08-16T00:00:00Z</dcterms:created>
  <dcterms:modified xsi:type="dcterms:W3CDTF">2021-05-13T03:43:50Z</dcterms:modified>
  <dc:identifier>DAD42PSe0f8</dc:identifier>
</cp:coreProperties>
</file>