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6" r:id="rId4"/>
    <p:sldId id="286" r:id="rId5"/>
    <p:sldId id="287" r:id="rId6"/>
    <p:sldId id="288" r:id="rId7"/>
    <p:sldId id="289" r:id="rId8"/>
    <p:sldId id="284" r:id="rId9"/>
    <p:sldId id="290" r:id="rId10"/>
    <p:sldId id="291" r:id="rId11"/>
    <p:sldId id="293" r:id="rId12"/>
  </p:sldIdLst>
  <p:sldSz cx="12192000" cy="6858000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42524"/>
    <a:srgbClr val="FFC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2"/>
    <p:restoredTop sz="94682"/>
  </p:normalViewPr>
  <p:slideViewPr>
    <p:cSldViewPr snapToGrid="0" snapToObjects="1" showGuides="1">
      <p:cViewPr>
        <p:scale>
          <a:sx n="40" d="100"/>
          <a:sy n="40" d="100"/>
        </p:scale>
        <p:origin x="-211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2BFAA-0152-445F-9477-5010A03C914A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61727-613E-41FB-B3EA-17B32BF14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248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DB941-1391-9341-9456-56ABFB05C6F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4AA0A-9FC8-FA42-92A8-9963D1558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68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913016" y="1574779"/>
            <a:ext cx="6600488" cy="1325563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9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20000"/>
                </a:schemeClr>
              </a:gs>
              <a:gs pos="98000">
                <a:schemeClr val="tx1">
                  <a:alpha val="5000"/>
                </a:schemeClr>
              </a:gs>
            </a:gsLst>
            <a:lin ang="5400000" scaled="1"/>
          </a:gradFill>
          <a:ln>
            <a:noFill/>
          </a:ln>
        </p:spPr>
        <p:txBody>
          <a:bodyPr rtlCol="0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9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4524292"/>
          </a:xfrm>
          <a:prstGeom prst="rect">
            <a:avLst/>
          </a:prstGeom>
          <a:gradFill>
            <a:gsLst>
              <a:gs pos="0">
                <a:schemeClr val="tx1">
                  <a:alpha val="20000"/>
                </a:schemeClr>
              </a:gs>
              <a:gs pos="98000">
                <a:schemeClr val="tx1">
                  <a:alpha val="5000"/>
                </a:schemeClr>
              </a:gs>
            </a:gsLst>
            <a:lin ang="5400000" scaled="1"/>
          </a:gradFill>
          <a:ln>
            <a:noFill/>
          </a:ln>
        </p:spPr>
        <p:txBody>
          <a:bodyPr rtlCol="0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29"/>
          <p:cNvSpPr>
            <a:spLocks noGrp="1"/>
          </p:cNvSpPr>
          <p:nvPr>
            <p:ph type="pic" sz="quarter" idx="13"/>
          </p:nvPr>
        </p:nvSpPr>
        <p:spPr>
          <a:xfrm>
            <a:off x="4485861" y="3935894"/>
            <a:ext cx="2926800" cy="2922106"/>
          </a:xfrm>
          <a:prstGeom prst="rect">
            <a:avLst/>
          </a:prstGeom>
          <a:gradFill>
            <a:gsLst>
              <a:gs pos="0">
                <a:schemeClr val="tx1">
                  <a:alpha val="20000"/>
                </a:schemeClr>
              </a:gs>
              <a:gs pos="98000">
                <a:schemeClr val="tx1">
                  <a:alpha val="5000"/>
                </a:schemeClr>
              </a:gs>
            </a:gsLst>
            <a:lin ang="5400000" scaled="1"/>
          </a:gradFill>
          <a:ln>
            <a:noFill/>
          </a:ln>
        </p:spPr>
        <p:txBody>
          <a:bodyPr rtlCol="0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7" name="Rectangle 6"/>
          <p:cNvSpPr/>
          <p:nvPr userDrawn="1"/>
        </p:nvSpPr>
        <p:spPr>
          <a:xfrm>
            <a:off x="7412661" y="4524292"/>
            <a:ext cx="4779339" cy="2333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8"/>
          <p:cNvSpPr>
            <a:spLocks noGrp="1"/>
          </p:cNvSpPr>
          <p:nvPr>
            <p:ph type="title"/>
          </p:nvPr>
        </p:nvSpPr>
        <p:spPr>
          <a:xfrm>
            <a:off x="913016" y="1574779"/>
            <a:ext cx="9685211" cy="1325563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11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913016" y="1596812"/>
            <a:ext cx="3581865" cy="1325563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29"/>
          <p:cNvSpPr>
            <a:spLocks noGrp="1"/>
          </p:cNvSpPr>
          <p:nvPr>
            <p:ph type="pic" sz="quarter" idx="13"/>
          </p:nvPr>
        </p:nvSpPr>
        <p:spPr>
          <a:xfrm>
            <a:off x="3701681" y="0"/>
            <a:ext cx="6213500" cy="2291508"/>
          </a:xfrm>
          <a:prstGeom prst="rect">
            <a:avLst/>
          </a:prstGeom>
          <a:gradFill>
            <a:gsLst>
              <a:gs pos="0">
                <a:schemeClr val="tx1">
                  <a:alpha val="20000"/>
                </a:schemeClr>
              </a:gs>
              <a:gs pos="98000">
                <a:schemeClr val="tx1">
                  <a:alpha val="5000"/>
                </a:schemeClr>
              </a:gs>
            </a:gsLst>
            <a:lin ang="5400000" scaled="1"/>
          </a:gradFill>
          <a:ln>
            <a:noFill/>
          </a:ln>
        </p:spPr>
        <p:txBody>
          <a:bodyPr rtlCol="0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29"/>
          <p:cNvSpPr>
            <a:spLocks noGrp="1"/>
          </p:cNvSpPr>
          <p:nvPr>
            <p:ph type="pic" sz="quarter" idx="14"/>
          </p:nvPr>
        </p:nvSpPr>
        <p:spPr>
          <a:xfrm>
            <a:off x="5978500" y="2291508"/>
            <a:ext cx="6213500" cy="2291508"/>
          </a:xfrm>
          <a:prstGeom prst="rect">
            <a:avLst/>
          </a:prstGeom>
          <a:gradFill>
            <a:gsLst>
              <a:gs pos="0">
                <a:schemeClr val="tx1">
                  <a:alpha val="20000"/>
                </a:schemeClr>
              </a:gs>
              <a:gs pos="98000">
                <a:schemeClr val="tx1">
                  <a:alpha val="5000"/>
                </a:schemeClr>
              </a:gs>
            </a:gsLst>
            <a:lin ang="5400000" scaled="1"/>
          </a:gradFill>
          <a:ln>
            <a:noFill/>
          </a:ln>
        </p:spPr>
        <p:txBody>
          <a:bodyPr rtlCol="0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9"/>
          <p:cNvSpPr>
            <a:spLocks noGrp="1"/>
          </p:cNvSpPr>
          <p:nvPr>
            <p:ph type="pic" sz="quarter" idx="15"/>
          </p:nvPr>
        </p:nvSpPr>
        <p:spPr>
          <a:xfrm>
            <a:off x="3701681" y="4583016"/>
            <a:ext cx="6213500" cy="2291508"/>
          </a:xfrm>
          <a:prstGeom prst="rect">
            <a:avLst/>
          </a:prstGeom>
          <a:gradFill>
            <a:gsLst>
              <a:gs pos="0">
                <a:schemeClr val="tx1">
                  <a:alpha val="20000"/>
                </a:schemeClr>
              </a:gs>
              <a:gs pos="98000">
                <a:schemeClr val="tx1">
                  <a:alpha val="5000"/>
                </a:schemeClr>
              </a:gs>
            </a:gsLst>
            <a:lin ang="5400000" scaled="1"/>
          </a:gradFill>
          <a:ln>
            <a:noFill/>
          </a:ln>
        </p:spPr>
        <p:txBody>
          <a:bodyPr rtlCol="0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1397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9"/>
          <p:cNvSpPr>
            <a:spLocks noGrp="1"/>
          </p:cNvSpPr>
          <p:nvPr>
            <p:ph type="pic" sz="quarter" idx="12"/>
          </p:nvPr>
        </p:nvSpPr>
        <p:spPr>
          <a:xfrm>
            <a:off x="7003055" y="2699132"/>
            <a:ext cx="5188945" cy="4158867"/>
          </a:xfrm>
          <a:prstGeom prst="rect">
            <a:avLst/>
          </a:prstGeom>
          <a:gradFill>
            <a:gsLst>
              <a:gs pos="0">
                <a:schemeClr val="tx1">
                  <a:alpha val="20000"/>
                </a:schemeClr>
              </a:gs>
              <a:gs pos="98000">
                <a:schemeClr val="tx1">
                  <a:alpha val="5000"/>
                </a:schemeClr>
              </a:gs>
            </a:gsLst>
            <a:lin ang="5400000" scaled="1"/>
          </a:gradFill>
          <a:ln>
            <a:noFill/>
          </a:ln>
        </p:spPr>
        <p:txBody>
          <a:bodyPr rtlCol="0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5" name="Title 8"/>
          <p:cNvSpPr>
            <a:spLocks noGrp="1"/>
          </p:cNvSpPr>
          <p:nvPr>
            <p:ph type="title"/>
          </p:nvPr>
        </p:nvSpPr>
        <p:spPr>
          <a:xfrm>
            <a:off x="913016" y="1596812"/>
            <a:ext cx="3581865" cy="1325563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14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502" y="960618"/>
            <a:ext cx="3284098" cy="6695371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866899" y="1816099"/>
            <a:ext cx="2848004" cy="5029454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itle 8"/>
          <p:cNvSpPr>
            <a:spLocks noGrp="1"/>
          </p:cNvSpPr>
          <p:nvPr>
            <p:ph type="title"/>
          </p:nvPr>
        </p:nvSpPr>
        <p:spPr>
          <a:xfrm>
            <a:off x="5599316" y="1596812"/>
            <a:ext cx="3581865" cy="1325563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9465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913016" y="489146"/>
            <a:ext cx="894476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200">
                <a:solidFill>
                  <a:schemeClr val="tx1">
                    <a:alpha val="60000"/>
                  </a:schemeClr>
                </a:solidFill>
                <a:latin typeface="+mj-lt"/>
              </a:rPr>
              <a:t>BLOCKCHAIN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909268" y="6295673"/>
            <a:ext cx="279465" cy="57600"/>
            <a:chOff x="909268" y="6459095"/>
            <a:chExt cx="279465" cy="57600"/>
          </a:xfrm>
        </p:grpSpPr>
        <p:sp>
          <p:nvSpPr>
            <p:cNvPr id="11" name="Oval 10"/>
            <p:cNvSpPr/>
            <p:nvPr/>
          </p:nvSpPr>
          <p:spPr>
            <a:xfrm>
              <a:off x="909268" y="6459095"/>
              <a:ext cx="57600" cy="576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020201" y="6459095"/>
              <a:ext cx="57600" cy="57600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131133" y="6459095"/>
              <a:ext cx="57600" cy="57600"/>
            </a:xfrm>
            <a:prstGeom prst="ellipse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451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31" r:id="rId2"/>
    <p:sldLayoutId id="2147483670" r:id="rId3"/>
    <p:sldLayoutId id="2147483649" r:id="rId4"/>
    <p:sldLayoutId id="2147483656" r:id="rId5"/>
    <p:sldLayoutId id="2147483659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  <a:alpha val="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>
          <a:xfrm>
            <a:off x="-36214" y="-172724"/>
            <a:ext cx="12303660" cy="4524292"/>
          </a:xfrm>
          <a:solidFill>
            <a:schemeClr val="bg1">
              <a:lumMod val="75000"/>
            </a:schemeClr>
          </a:solidFill>
        </p:spPr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22481" y="340890"/>
            <a:ext cx="10558547" cy="32804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ru-RU" sz="4000" dirty="0"/>
              <a:t>Комитет по разработке городских образовательных событий для выявления и развития способностей и талантов </a:t>
            </a:r>
            <a:r>
              <a:rPr lang="ru-RU" sz="4000" dirty="0" smtClean="0"/>
              <a:t>обучающихся</a:t>
            </a:r>
            <a:endParaRPr lang="en-US" sz="4000" dirty="0"/>
          </a:p>
        </p:txBody>
      </p:sp>
      <p:sp>
        <p:nvSpPr>
          <p:cNvPr id="16" name="TextBox 15"/>
          <p:cNvSpPr txBox="1"/>
          <p:nvPr/>
        </p:nvSpPr>
        <p:spPr>
          <a:xfrm>
            <a:off x="8122439" y="4631579"/>
            <a:ext cx="803425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+mj-lt"/>
              </a:rPr>
              <a:t>Цель:   </a:t>
            </a:r>
            <a:endParaRPr lang="en-US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808108" y="3935894"/>
            <a:ext cx="1196636" cy="11966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8004744" y="5000911"/>
            <a:ext cx="4222116" cy="175432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FFFFFF">
                    <a:alpha val="70000"/>
                  </a:srgbClr>
                </a:solidFill>
              </a:rPr>
              <a:t>Разработать и внедрить в муниципальную систему образовательные события, позволяющие выявлять и мотивировать талантливых учеников</a:t>
            </a:r>
            <a:endParaRPr lang="en-US" dirty="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22481" y="2607070"/>
            <a:ext cx="6743769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ru-RU" sz="1600" i="1" dirty="0" smtClean="0">
                <a:latin typeface="+mj-lt"/>
              </a:rPr>
              <a:t>Поддерживать интерес к предметам и интеллектуальным усилиям</a:t>
            </a:r>
            <a:endParaRPr lang="en-US" sz="16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8359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5486" y="211633"/>
            <a:ext cx="7244158" cy="1325563"/>
          </a:xfrm>
        </p:spPr>
        <p:txBody>
          <a:bodyPr/>
          <a:lstStyle/>
          <a:p>
            <a:r>
              <a:rPr lang="ru-RU" sz="4800" dirty="0" smtClean="0"/>
              <a:t>Отзывы родителей </a:t>
            </a:r>
            <a:endParaRPr lang="ru-RU" sz="4800" dirty="0"/>
          </a:p>
        </p:txBody>
      </p:sp>
      <p:sp>
        <p:nvSpPr>
          <p:cNvPr id="4" name="AutoShape 2" descr="https://i.oneme.ru/i?r=BTE2sh_eZW7g8kugOdIm2NotFZTI3-IHZEsusVH8BQwNl90cxUR5nB1bi2iKuGh9t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 r="1254" b="12066"/>
          <a:stretch/>
        </p:blipFill>
        <p:spPr bwMode="auto">
          <a:xfrm>
            <a:off x="460375" y="835572"/>
            <a:ext cx="3612524" cy="578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5" descr="https://i.oneme.ru/i?r=BTE2sh_eZW7g8kugOdIm2Notcu9rnhgtRjGXuAfFVzh4Xd0cxUR5nB1bi2iKuGh9t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3" r="2633" b="20731"/>
          <a:stretch/>
        </p:blipFill>
        <p:spPr bwMode="auto">
          <a:xfrm>
            <a:off x="4230523" y="815296"/>
            <a:ext cx="4014843" cy="582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8" descr="https://i.oneme.ru/i?r=BTE2sh_eZW7g8kugOdIm2Not_qnEf6-W4Gfuxdq2hOuxE90cxUR5nB1bi2iKuGh9t18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9" b="11447"/>
          <a:stretch/>
        </p:blipFill>
        <p:spPr bwMode="auto">
          <a:xfrm>
            <a:off x="8398297" y="835572"/>
            <a:ext cx="3749054" cy="580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06091" y="2971525"/>
            <a:ext cx="2680138" cy="24622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ru-RU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4685065" y="4369401"/>
            <a:ext cx="2680138" cy="24622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ru-RU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8597462" y="2356781"/>
            <a:ext cx="2680138" cy="24622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ru-RU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765175" y="851338"/>
            <a:ext cx="2680138" cy="24622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ru-RU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926568" y="4246290"/>
            <a:ext cx="2680138" cy="24622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60834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2892" y="609985"/>
            <a:ext cx="5026058" cy="1325563"/>
          </a:xfrm>
        </p:spPr>
        <p:txBody>
          <a:bodyPr/>
          <a:lstStyle/>
          <a:p>
            <a:r>
              <a:rPr lang="ru-RU" dirty="0" smtClean="0"/>
              <a:t>Состав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31533" y="1659203"/>
            <a:ext cx="1051245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В </a:t>
            </a:r>
            <a:r>
              <a:rPr lang="ru-RU" sz="2800" b="1" dirty="0"/>
              <a:t>активную деятельность включено 13 ОУ города: </a:t>
            </a:r>
            <a:endParaRPr lang="ru-RU" sz="2800" dirty="0"/>
          </a:p>
          <a:p>
            <a:r>
              <a:rPr lang="ru-RU" sz="2800" dirty="0"/>
              <a:t>Школы 19, 21, 27, 84, 95, 133,159, </a:t>
            </a:r>
            <a:endParaRPr lang="ru-RU" sz="2800" dirty="0" smtClean="0"/>
          </a:p>
          <a:p>
            <a:r>
              <a:rPr lang="ru-RU" sz="2800" dirty="0" smtClean="0"/>
              <a:t>Лицеи  </a:t>
            </a:r>
            <a:r>
              <a:rPr lang="ru-RU" sz="2800" dirty="0"/>
              <a:t>8, 9, </a:t>
            </a:r>
            <a:endParaRPr lang="ru-RU" sz="2800" dirty="0" smtClean="0"/>
          </a:p>
          <a:p>
            <a:r>
              <a:rPr lang="ru-RU" sz="2800" dirty="0" smtClean="0"/>
              <a:t>Гимназии </a:t>
            </a:r>
            <a:r>
              <a:rPr lang="ru-RU" sz="2800" dirty="0"/>
              <a:t>1, 3, 7, 13. 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Представители </a:t>
            </a:r>
            <a:r>
              <a:rPr lang="ru-RU" sz="2800" b="1" dirty="0"/>
              <a:t>еще 7 ОУ приходили на встречи, не вовлекаясь пока в разработки:</a:t>
            </a:r>
            <a:endParaRPr lang="ru-RU" sz="2800" dirty="0"/>
          </a:p>
          <a:p>
            <a:r>
              <a:rPr lang="ru-RU" sz="2800" dirty="0"/>
              <a:t>Школа 46, 150, 5, 156, 31, Лицей 11, комплекс «Покровский». </a:t>
            </a:r>
          </a:p>
        </p:txBody>
      </p:sp>
    </p:spTree>
    <p:extLst>
      <p:ext uri="{BB962C8B-B14F-4D97-AF65-F5344CB8AC3E}">
        <p14:creationId xmlns:p14="http://schemas.microsoft.com/office/powerpoint/2010/main" val="399691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3702708" y="4566492"/>
            <a:ext cx="6213500" cy="2291508"/>
          </a:xfrm>
        </p:spPr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451" y="2450547"/>
            <a:ext cx="4564330" cy="1325563"/>
          </a:xfrm>
        </p:spPr>
        <p:txBody>
          <a:bodyPr/>
          <a:lstStyle/>
          <a:p>
            <a:r>
              <a:rPr lang="ru-RU" dirty="0" smtClean="0"/>
              <a:t>Чего хотим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618381" y="0"/>
            <a:ext cx="2296800" cy="2291508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2-4</a:t>
            </a:r>
            <a:r>
              <a:rPr lang="ru-RU" sz="3200" dirty="0" smtClean="0"/>
              <a:t> </a:t>
            </a:r>
            <a:r>
              <a:rPr lang="ru-RU" dirty="0" smtClean="0"/>
              <a:t>классы</a:t>
            </a:r>
            <a:r>
              <a:rPr lang="ru-RU" sz="3200" dirty="0" smtClean="0"/>
              <a:t> </a:t>
            </a:r>
            <a:endParaRPr lang="en-US" sz="3200" dirty="0"/>
          </a:p>
        </p:txBody>
      </p:sp>
      <p:sp>
        <p:nvSpPr>
          <p:cNvPr id="11" name="Rectangle 10"/>
          <p:cNvSpPr/>
          <p:nvPr/>
        </p:nvSpPr>
        <p:spPr>
          <a:xfrm>
            <a:off x="9916208" y="2291508"/>
            <a:ext cx="2275792" cy="2291508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5-10</a:t>
            </a:r>
            <a:r>
              <a:rPr lang="ru-RU" dirty="0" smtClean="0"/>
              <a:t> классы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18381" y="4583016"/>
            <a:ext cx="2296800" cy="2291508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ПЕДАГОГИ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24820" y="99313"/>
            <a:ext cx="3793561" cy="209288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000" dirty="0" smtClean="0">
                <a:latin typeface="+mj-lt"/>
              </a:rPr>
              <a:t>ОПЫТ УСПЕХА</a:t>
            </a:r>
          </a:p>
          <a:p>
            <a:endParaRPr lang="ru-RU" sz="1000" dirty="0" smtClean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«ВКУС» ИНТЕЛЛЕКТУАЛЬНЫХ СОСТЯЗАНИЙ</a:t>
            </a:r>
          </a:p>
          <a:p>
            <a:r>
              <a:rPr lang="ru-RU" sz="2000" dirty="0" smtClean="0">
                <a:latin typeface="+mj-lt"/>
              </a:rPr>
              <a:t> </a:t>
            </a:r>
          </a:p>
          <a:p>
            <a:r>
              <a:rPr lang="ru-RU" sz="2000" dirty="0" smtClean="0">
                <a:latin typeface="+mj-lt"/>
              </a:rPr>
              <a:t>ЦЕННОСТЬ ТАКИХ ДОСТИЖЕНИЙ</a:t>
            </a:r>
            <a:endParaRPr lang="en-US" sz="20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12025" y="2450547"/>
            <a:ext cx="3520450" cy="19389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000" dirty="0" smtClean="0">
                <a:latin typeface="+mj-lt"/>
              </a:rPr>
              <a:t>ВОЗМОЖНОСТИ РАЗВИТИЯ В СВОЕМ ГОРОДЕ</a:t>
            </a:r>
          </a:p>
          <a:p>
            <a:endParaRPr lang="ru-RU" sz="2000" dirty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СООБЩЕСТВА «СВОИХ»</a:t>
            </a:r>
          </a:p>
          <a:p>
            <a:endParaRPr lang="ru-RU" sz="2000" dirty="0" smtClean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УВЛЕЧЕННОСТЬ </a:t>
            </a:r>
            <a:endParaRPr lang="en-US" sz="20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66729" y="4781882"/>
            <a:ext cx="3651652" cy="19389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000" dirty="0">
                <a:latin typeface="+mj-lt"/>
              </a:rPr>
              <a:t>СООБЩЕСТВА </a:t>
            </a:r>
            <a:r>
              <a:rPr lang="ru-RU" sz="2000" dirty="0" smtClean="0">
                <a:latin typeface="+mj-lt"/>
              </a:rPr>
              <a:t>МОТИВИРОВАННЫХ</a:t>
            </a:r>
          </a:p>
          <a:p>
            <a:endParaRPr lang="ru-RU" sz="2000" dirty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ПРОФЕССИОНАЛЬНОЕ РАЗВИТИЕ ДЛЯ ВСЕХ УРОВНЕЙ В СВОЕМ ГОРОДЕ</a:t>
            </a:r>
            <a:endParaRPr lang="en-US" sz="2000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5199" y="3138223"/>
            <a:ext cx="3894373" cy="84414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dirty="0" smtClean="0">
                <a:solidFill>
                  <a:schemeClr val="tx1">
                    <a:alpha val="70000"/>
                  </a:schemeClr>
                </a:solidFill>
              </a:rPr>
              <a:t>Значительно увеличить число школьников, заинтересованных в освоении предметов на высоком уровне</a:t>
            </a:r>
            <a:endParaRPr lang="en-US" sz="14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6268" y="330146"/>
            <a:ext cx="15404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818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>
            <a:fillRect/>
          </a:stretch>
        </p:blipFill>
        <p:spPr>
          <a:xfrm>
            <a:off x="7019077" y="2985726"/>
            <a:ext cx="5187950" cy="3872274"/>
          </a:xfrm>
        </p:spPr>
      </p:pic>
      <p:sp>
        <p:nvSpPr>
          <p:cNvPr id="6" name="Rectangle 5"/>
          <p:cNvSpPr/>
          <p:nvPr/>
        </p:nvSpPr>
        <p:spPr>
          <a:xfrm>
            <a:off x="9485523" y="0"/>
            <a:ext cx="2719329" cy="3580482"/>
          </a:xfrm>
          <a:prstGeom prst="rect">
            <a:avLst/>
          </a:prstGeom>
          <a:solidFill>
            <a:srgbClr val="FFC2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613052" y="479349"/>
            <a:ext cx="2591800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Интеллекту-</a:t>
            </a:r>
          </a:p>
          <a:p>
            <a:r>
              <a:rPr lang="ru-RU" sz="2800" b="1" dirty="0" err="1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альные</a:t>
            </a:r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 </a:t>
            </a:r>
          </a:p>
          <a:p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состязания НШ</a:t>
            </a:r>
            <a:endParaRPr lang="en-US" sz="2800" b="1" dirty="0">
              <a:solidFill>
                <a:srgbClr val="FFFFFF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9268" y="5455034"/>
            <a:ext cx="60914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alpha val="40000"/>
                  </a:schemeClr>
                </a:solidFill>
              </a:rPr>
              <a:t>Trillion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7340" y="417794"/>
            <a:ext cx="2687297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ru-RU" sz="5400" dirty="0">
                <a:latin typeface="+mj-lt"/>
                <a:ea typeface="+mj-ea"/>
                <a:cs typeface="+mj-cs"/>
              </a:rPr>
              <a:t>Задачи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Заголовок 2"/>
          <p:cNvSpPr>
            <a:spLocks noGrp="1"/>
          </p:cNvSpPr>
          <p:nvPr>
            <p:ph type="title"/>
          </p:nvPr>
        </p:nvSpPr>
        <p:spPr>
          <a:xfrm>
            <a:off x="722893" y="1596812"/>
            <a:ext cx="6112473" cy="4822095"/>
          </a:xfrm>
          <a:solidFill>
            <a:schemeClr val="bg1"/>
          </a:solidFill>
        </p:spPr>
        <p:txBody>
          <a:bodyPr/>
          <a:lstStyle/>
          <a:p>
            <a:r>
              <a:rPr lang="ru-RU" sz="2800" dirty="0" smtClean="0"/>
              <a:t>1. </a:t>
            </a:r>
            <a:r>
              <a:rPr lang="ru-RU" sz="2800" dirty="0"/>
              <a:t>Анализ успешных практик интенсивных образовательных событий в истории города и края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2. Оформлени</a:t>
            </a:r>
            <a:r>
              <a:rPr lang="ru-RU" sz="2800" dirty="0"/>
              <a:t>е</a:t>
            </a:r>
            <a:r>
              <a:rPr lang="ru-RU" sz="2800" dirty="0" smtClean="0"/>
              <a:t> </a:t>
            </a:r>
            <a:r>
              <a:rPr lang="ru-RU" sz="2800" dirty="0"/>
              <a:t>модели и критериев эффективности </a:t>
            </a:r>
            <a:r>
              <a:rPr lang="ru-RU" sz="2800" dirty="0" smtClean="0"/>
              <a:t>состязаний через анализ событий 2026 года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3. </a:t>
            </a:r>
            <a:r>
              <a:rPr lang="ru-RU" sz="2800" dirty="0"/>
              <a:t>В</a:t>
            </a:r>
            <a:r>
              <a:rPr lang="ru-RU" sz="2800" dirty="0" smtClean="0"/>
              <a:t>овлечение 6 - </a:t>
            </a:r>
            <a:r>
              <a:rPr lang="ru-RU" sz="2800" dirty="0"/>
              <a:t>12 ОУ в интеллектуальные состязания в 2026-2027 годах. 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559644" y="3920150"/>
            <a:ext cx="44090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Вопросы к обсуждению:</a:t>
            </a:r>
          </a:p>
          <a:p>
            <a:endParaRPr lang="ru-RU" i="1" dirty="0"/>
          </a:p>
          <a:p>
            <a:pPr marL="285750" indent="-285750">
              <a:buFontTx/>
              <a:buChar char="-"/>
            </a:pPr>
            <a:r>
              <a:rPr lang="ru-RU" i="1" dirty="0" smtClean="0"/>
              <a:t>Партнерство с детскими и моложеными организациями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Партнерство с ВУЗами и СПО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Финансирование (примерная смета ИТИ на 12 школ – 500 000 рублей) 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1480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>
            <a:fillRect/>
          </a:stretch>
        </p:blipFill>
        <p:spPr>
          <a:xfrm>
            <a:off x="7019077" y="2985726"/>
            <a:ext cx="5187950" cy="3872274"/>
          </a:xfrm>
        </p:spPr>
      </p:pic>
      <p:sp>
        <p:nvSpPr>
          <p:cNvPr id="6" name="Rectangle 5"/>
          <p:cNvSpPr/>
          <p:nvPr/>
        </p:nvSpPr>
        <p:spPr>
          <a:xfrm>
            <a:off x="9485523" y="0"/>
            <a:ext cx="2719329" cy="3580482"/>
          </a:xfrm>
          <a:prstGeom prst="rect">
            <a:avLst/>
          </a:prstGeom>
          <a:solidFill>
            <a:srgbClr val="FFC2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613052" y="479349"/>
            <a:ext cx="2591800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Интеллекту-</a:t>
            </a:r>
          </a:p>
          <a:p>
            <a:r>
              <a:rPr lang="ru-RU" sz="2800" b="1" dirty="0" err="1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альные</a:t>
            </a:r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 </a:t>
            </a:r>
          </a:p>
          <a:p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состязания НШ</a:t>
            </a:r>
            <a:endParaRPr lang="en-US" sz="2800" b="1" dirty="0">
              <a:solidFill>
                <a:srgbClr val="FFFFFF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9268" y="5455034"/>
            <a:ext cx="60914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alpha val="40000"/>
                  </a:schemeClr>
                </a:solidFill>
              </a:rPr>
              <a:t>Trillion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7340" y="28495"/>
            <a:ext cx="7286458" cy="1661993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ru-RU" sz="5400" dirty="0" smtClean="0">
                <a:latin typeface="+mj-lt"/>
                <a:ea typeface="+mj-ea"/>
                <a:cs typeface="+mj-cs"/>
              </a:rPr>
              <a:t>Результаты </a:t>
            </a:r>
          </a:p>
          <a:p>
            <a:r>
              <a:rPr lang="ru-RU" sz="4800" dirty="0" smtClean="0">
                <a:latin typeface="+mj-lt"/>
                <a:ea typeface="+mj-ea"/>
                <a:cs typeface="+mj-cs"/>
              </a:rPr>
              <a:t>2025-2026 учебный год </a:t>
            </a:r>
            <a:endParaRPr lang="en-US" sz="48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Заголовок 2"/>
          <p:cNvSpPr>
            <a:spLocks noGrp="1"/>
          </p:cNvSpPr>
          <p:nvPr>
            <p:ph type="title"/>
          </p:nvPr>
        </p:nvSpPr>
        <p:spPr>
          <a:xfrm>
            <a:off x="807340" y="1802200"/>
            <a:ext cx="6112473" cy="4822095"/>
          </a:xfrm>
          <a:solidFill>
            <a:schemeClr val="bg1"/>
          </a:solidFill>
        </p:spPr>
        <p:txBody>
          <a:bodyPr/>
          <a:lstStyle/>
          <a:p>
            <a:r>
              <a:rPr lang="ru-RU" sz="2800" dirty="0" smtClean="0"/>
              <a:t>1. Проведен анализ городского и краевого опыта интеллектуальных состязаний в начальной школе.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2. Сформирована команда педагогов начальной школы для разработки и проведения событий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3. Разработаны и проведены Городские интеллектуальные игры для учеников начальной школы  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4. В </a:t>
            </a:r>
            <a:r>
              <a:rPr lang="ru-RU" sz="2800" dirty="0"/>
              <a:t>интеллектуальные </a:t>
            </a:r>
            <a:r>
              <a:rPr lang="ru-RU" sz="2800" dirty="0" smtClean="0"/>
              <a:t>состязания уже вовлечено 13 ОУ города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559644" y="3920150"/>
            <a:ext cx="4409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Ключевые выводы:</a:t>
            </a:r>
          </a:p>
          <a:p>
            <a:endParaRPr lang="ru-RU" i="1" dirty="0"/>
          </a:p>
          <a:p>
            <a:pPr marL="285750" indent="-285750">
              <a:buFontTx/>
              <a:buChar char="-"/>
            </a:pPr>
            <a:r>
              <a:rPr lang="ru-RU" i="1" dirty="0" smtClean="0"/>
              <a:t>Учителя готовы вкладываться в интенсивные события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ИТИ позволяют мотивировать учеников и выявлять одаренных 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6439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>
            <a:fillRect/>
          </a:stretch>
        </p:blipFill>
        <p:spPr>
          <a:xfrm>
            <a:off x="7491819" y="2985726"/>
            <a:ext cx="4715208" cy="3872274"/>
          </a:xfrm>
        </p:spPr>
      </p:pic>
      <p:sp>
        <p:nvSpPr>
          <p:cNvPr id="6" name="Rectangle 5"/>
          <p:cNvSpPr/>
          <p:nvPr/>
        </p:nvSpPr>
        <p:spPr>
          <a:xfrm>
            <a:off x="9026306" y="0"/>
            <a:ext cx="3178548" cy="3580482"/>
          </a:xfrm>
          <a:prstGeom prst="rect">
            <a:avLst/>
          </a:prstGeom>
          <a:solidFill>
            <a:srgbClr val="FFC2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152293" y="783693"/>
            <a:ext cx="2926573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Городские </a:t>
            </a:r>
            <a:r>
              <a:rPr lang="ru-RU" sz="24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интеллектуально-творческие </a:t>
            </a:r>
            <a:r>
              <a:rPr lang="ru-RU" sz="2400" b="1" dirty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игры 2026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9268" y="5455034"/>
            <a:ext cx="60914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alpha val="40000"/>
                  </a:schemeClr>
                </a:solidFill>
              </a:rPr>
              <a:t>Trillion</a:t>
            </a:r>
          </a:p>
        </p:txBody>
      </p:sp>
      <p:sp>
        <p:nvSpPr>
          <p:cNvPr id="16" name="Заголовок 2"/>
          <p:cNvSpPr>
            <a:spLocks noGrp="1"/>
          </p:cNvSpPr>
          <p:nvPr>
            <p:ph type="title"/>
          </p:nvPr>
        </p:nvSpPr>
        <p:spPr>
          <a:xfrm>
            <a:off x="807339" y="233921"/>
            <a:ext cx="6112473" cy="6055436"/>
          </a:xfrm>
          <a:solidFill>
            <a:schemeClr val="bg1"/>
          </a:solidFill>
        </p:spPr>
        <p:txBody>
          <a:bodyPr/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 smtClean="0"/>
              <a:t>Школьный отборочный этап:</a:t>
            </a:r>
            <a:br>
              <a:rPr lang="ru-RU" sz="2800" b="1" dirty="0" smtClean="0"/>
            </a:br>
            <a:r>
              <a:rPr lang="ru-RU" sz="2800" b="1" dirty="0" smtClean="0"/>
              <a:t>12 февраля - 16 марта </a:t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2670 учеников  (13 школ) 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Финальный этап: 21 марта 2026</a:t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13 команд по 15 человек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30 педагогов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80 родителей 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П</a:t>
            </a:r>
            <a:r>
              <a:rPr lang="ru-RU" sz="2800" b="1" dirty="0" smtClean="0"/>
              <a:t>ризеры и победители</a:t>
            </a:r>
            <a:r>
              <a:rPr lang="ru-RU" sz="2800" dirty="0" smtClean="0"/>
              <a:t>: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команды из 7 школ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782963" y="3635264"/>
            <a:ext cx="44090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Подготовка:</a:t>
            </a:r>
          </a:p>
          <a:p>
            <a:endParaRPr lang="ru-RU" i="1" dirty="0"/>
          </a:p>
          <a:p>
            <a:pPr marL="285750" indent="-285750">
              <a:buFontTx/>
              <a:buChar char="-"/>
            </a:pPr>
            <a:r>
              <a:rPr lang="ru-RU" i="1" dirty="0" smtClean="0"/>
              <a:t>Разработка заданий 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Разработка положения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Поиск финансирования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Разработка бренда, сувенирной продукции, пакета участников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Приобретение призов 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Разработка программы 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Презентации замысла для педагогов и родителей </a:t>
            </a:r>
            <a:endParaRPr lang="ru-RU" i="1" dirty="0"/>
          </a:p>
        </p:txBody>
      </p:sp>
      <p:sp>
        <p:nvSpPr>
          <p:cNvPr id="2" name="AutoShape 2" descr="https://i.oneme.ru/i?r=BTE2sh_eZW7g8kugOdIm2Not35ukOJR7MKKzjQJ96S7d590cxUR5nB1bi2iKuGh9t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8" t="27421" r="17540" b="36410"/>
          <a:stretch/>
        </p:blipFill>
        <p:spPr bwMode="auto">
          <a:xfrm>
            <a:off x="7491819" y="16219"/>
            <a:ext cx="4715208" cy="3627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04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3702708" y="4566492"/>
            <a:ext cx="6213500" cy="2291508"/>
          </a:xfrm>
        </p:spPr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604" y="2450547"/>
            <a:ext cx="5520951" cy="1325563"/>
          </a:xfrm>
        </p:spPr>
        <p:txBody>
          <a:bodyPr/>
          <a:lstStyle/>
          <a:p>
            <a:r>
              <a:rPr lang="ru-RU" sz="4800" dirty="0" smtClean="0"/>
              <a:t>Финансирование</a:t>
            </a:r>
            <a:br>
              <a:rPr lang="ru-RU" sz="4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ru-RU" sz="3600" i="1" dirty="0" smtClean="0"/>
              <a:t>общая смета </a:t>
            </a:r>
            <a:r>
              <a:rPr lang="en-US" sz="3600" i="1" dirty="0" smtClean="0"/>
              <a:t> ~</a:t>
            </a:r>
            <a:r>
              <a:rPr lang="ru-RU" sz="3600" i="1" dirty="0" smtClean="0"/>
              <a:t> </a:t>
            </a:r>
            <a:r>
              <a:rPr lang="en-US" sz="3600" i="1" dirty="0" smtClean="0"/>
              <a:t>450 000</a:t>
            </a:r>
            <a:endParaRPr lang="en-US" sz="4400" i="1" dirty="0"/>
          </a:p>
        </p:txBody>
      </p:sp>
      <p:sp>
        <p:nvSpPr>
          <p:cNvPr id="10" name="Rectangle 9"/>
          <p:cNvSpPr/>
          <p:nvPr/>
        </p:nvSpPr>
        <p:spPr>
          <a:xfrm>
            <a:off x="7618381" y="0"/>
            <a:ext cx="2296800" cy="2291508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За счет </a:t>
            </a:r>
            <a:r>
              <a:rPr lang="ru-RU" sz="2800" b="1" dirty="0" smtClean="0"/>
              <a:t>школ -</a:t>
            </a:r>
            <a:r>
              <a:rPr lang="ru-RU" sz="2800" b="1" dirty="0"/>
              <a:t>участниц </a:t>
            </a:r>
            <a:endParaRPr lang="en-US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9916208" y="2291508"/>
            <a:ext cx="2275792" cy="2291508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/>
              <a:t>РусГидро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спонсоры</a:t>
            </a:r>
            <a:endParaRPr lang="ru-RU" sz="2800" b="1" dirty="0"/>
          </a:p>
          <a:p>
            <a:pPr algn="ctr"/>
            <a:r>
              <a:rPr lang="ru-RU" sz="2800" b="1" dirty="0" err="1"/>
              <a:t>оргвзнос</a:t>
            </a:r>
            <a:endParaRPr lang="en-US" sz="2800" b="1" dirty="0"/>
          </a:p>
        </p:txBody>
      </p:sp>
      <p:sp>
        <p:nvSpPr>
          <p:cNvPr id="12" name="Rectangle 11"/>
          <p:cNvSpPr/>
          <p:nvPr/>
        </p:nvSpPr>
        <p:spPr>
          <a:xfrm>
            <a:off x="7618381" y="4583016"/>
            <a:ext cx="2296800" cy="2291508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Волонтеры педагоги и родители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24820" y="199341"/>
            <a:ext cx="3793561" cy="189282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dirty="0" smtClean="0">
                <a:latin typeface="+mj-lt"/>
              </a:rPr>
              <a:t>РАЗРАБОТКА ЗАДАНИЙ</a:t>
            </a:r>
          </a:p>
          <a:p>
            <a:endParaRPr lang="ru-RU" sz="900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ПОДГОТОВКА ПАКЕТОВ УЧАСТНИКОВ ОТБОРОЧНОГО ЭТАПА</a:t>
            </a:r>
          </a:p>
          <a:p>
            <a:r>
              <a:rPr lang="ru-RU" dirty="0" smtClean="0">
                <a:latin typeface="+mj-lt"/>
              </a:rPr>
              <a:t> </a:t>
            </a:r>
          </a:p>
          <a:p>
            <a:r>
              <a:rPr lang="ru-RU" dirty="0" smtClean="0">
                <a:latin typeface="+mj-lt"/>
              </a:rPr>
              <a:t>РАЗРАБОТКА ПРОГРАММЫ И ЛНА</a:t>
            </a:r>
            <a:endParaRPr lang="en-US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12025" y="2450547"/>
            <a:ext cx="3520450" cy="230832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dirty="0" smtClean="0">
                <a:latin typeface="+mj-lt"/>
              </a:rPr>
              <a:t>КОМПЛЕКТЫ УЧАСТНИКОВ ФИНАЛА </a:t>
            </a:r>
          </a:p>
          <a:p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РАЗДАТОЧНЫЕ МАТЕРИАЛЫ</a:t>
            </a:r>
          </a:p>
          <a:p>
            <a:endParaRPr lang="ru-RU" dirty="0">
              <a:latin typeface="+mj-lt"/>
            </a:endParaRPr>
          </a:p>
          <a:p>
            <a:r>
              <a:rPr lang="ru-RU" dirty="0" smtClean="0">
                <a:latin typeface="+mj-lt"/>
              </a:rPr>
              <a:t>ПРИЗЫ </a:t>
            </a:r>
          </a:p>
          <a:p>
            <a:endParaRPr lang="ru-RU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66729" y="4781882"/>
            <a:ext cx="3651652" cy="19389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2000" dirty="0" smtClean="0">
                <a:latin typeface="+mj-lt"/>
              </a:rPr>
              <a:t>ПРОВЕДЕНИЕ ИГР ФИНАЛА</a:t>
            </a:r>
          </a:p>
          <a:p>
            <a:endParaRPr lang="ru-RU" sz="2000" dirty="0" smtClean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ДВИГАТЕЛЬНЫЙ ФЕСТИВАЛЬ</a:t>
            </a:r>
          </a:p>
          <a:p>
            <a:endParaRPr lang="ru-RU" sz="2000" dirty="0">
              <a:latin typeface="+mj-lt"/>
            </a:endParaRPr>
          </a:p>
          <a:p>
            <a:r>
              <a:rPr lang="ru-RU" sz="2000" dirty="0" smtClean="0">
                <a:latin typeface="+mj-lt"/>
              </a:rPr>
              <a:t>МЕДИА СОПРОВОЖДЕНИЕ</a:t>
            </a:r>
            <a:endParaRPr lang="en-US" sz="20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6268" y="330146"/>
            <a:ext cx="15404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82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>
            <a:fillRect/>
          </a:stretch>
        </p:blipFill>
        <p:spPr>
          <a:xfrm>
            <a:off x="7019077" y="2985726"/>
            <a:ext cx="5187950" cy="3872274"/>
          </a:xfrm>
        </p:spPr>
      </p:pic>
      <p:sp>
        <p:nvSpPr>
          <p:cNvPr id="6" name="Rectangle 5"/>
          <p:cNvSpPr/>
          <p:nvPr/>
        </p:nvSpPr>
        <p:spPr>
          <a:xfrm>
            <a:off x="9485523" y="0"/>
            <a:ext cx="2719329" cy="3580482"/>
          </a:xfrm>
          <a:prstGeom prst="rect">
            <a:avLst/>
          </a:prstGeom>
          <a:solidFill>
            <a:srgbClr val="FFC2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613052" y="479349"/>
            <a:ext cx="2591800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Интеллекту-</a:t>
            </a:r>
          </a:p>
          <a:p>
            <a:r>
              <a:rPr lang="ru-RU" sz="2800" b="1" dirty="0" err="1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альные</a:t>
            </a:r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 </a:t>
            </a:r>
          </a:p>
          <a:p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состязания НШ</a:t>
            </a:r>
            <a:endParaRPr lang="en-US" sz="2800" b="1" dirty="0">
              <a:solidFill>
                <a:srgbClr val="FFFFFF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9268" y="5455034"/>
            <a:ext cx="60914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alpha val="40000"/>
                  </a:schemeClr>
                </a:solidFill>
              </a:rPr>
              <a:t>Trillion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7340" y="28495"/>
            <a:ext cx="7286458" cy="1661993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ru-RU" sz="5400" dirty="0" smtClean="0">
                <a:latin typeface="+mj-lt"/>
                <a:ea typeface="+mj-ea"/>
                <a:cs typeface="+mj-cs"/>
              </a:rPr>
              <a:t>Перспективы </a:t>
            </a:r>
          </a:p>
          <a:p>
            <a:r>
              <a:rPr lang="ru-RU" sz="4800" dirty="0" smtClean="0">
                <a:latin typeface="+mj-lt"/>
                <a:ea typeface="+mj-ea"/>
                <a:cs typeface="+mj-cs"/>
              </a:rPr>
              <a:t>2026-2027 учебный год </a:t>
            </a:r>
            <a:endParaRPr lang="en-US" sz="48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Заголовок 2"/>
          <p:cNvSpPr>
            <a:spLocks noGrp="1"/>
          </p:cNvSpPr>
          <p:nvPr>
            <p:ph type="title"/>
          </p:nvPr>
        </p:nvSpPr>
        <p:spPr>
          <a:xfrm>
            <a:off x="807340" y="1802200"/>
            <a:ext cx="6112473" cy="4822095"/>
          </a:xfrm>
          <a:solidFill>
            <a:schemeClr val="bg1"/>
          </a:solidFill>
        </p:spPr>
        <p:txBody>
          <a:bodyPr/>
          <a:lstStyle/>
          <a:p>
            <a:r>
              <a:rPr lang="ru-RU" sz="2800" dirty="0" smtClean="0"/>
              <a:t>1. Провести городские ИТИ начальной школы для всех желающих ОУ:  возможно одновременное проведение финалов в разных районах города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2. Использовать Игры и подготовку к ним как способ мотивации и повышения квалификации учителей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3. Продолжать вовлекать родителей для повышения ценности интеллектуальных состязаний уже с начальной школы 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4. В </a:t>
            </a:r>
            <a:r>
              <a:rPr lang="ru-RU" sz="2800" dirty="0"/>
              <a:t>интеллектуальные </a:t>
            </a:r>
            <a:r>
              <a:rPr lang="ru-RU" sz="2800" dirty="0" smtClean="0"/>
              <a:t>состязания уже вовлечено 13 ОУ города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408533" y="3589535"/>
            <a:ext cx="44090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Предложения к обсуждению</a:t>
            </a:r>
          </a:p>
          <a:p>
            <a:endParaRPr lang="ru-RU" i="1" dirty="0"/>
          </a:p>
          <a:p>
            <a:pPr marL="285750" indent="-285750">
              <a:buFontTx/>
              <a:buChar char="-"/>
            </a:pPr>
            <a:r>
              <a:rPr lang="ru-RU" i="1" dirty="0" smtClean="0"/>
              <a:t>Внести ИТИ начальной школы в городской календарь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Включить в мероприятия по выявлению одаренных, получающих финансирование из муниципального (регионального?) бюджета  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Найти способ нематериального поощрения разработчиков и организаторов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4514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6" r="8116"/>
          <a:stretch>
            <a:fillRect/>
          </a:stretch>
        </p:blipFill>
        <p:spPr>
          <a:xfrm>
            <a:off x="6977063" y="2698750"/>
            <a:ext cx="5227789" cy="4159250"/>
          </a:xfrm>
        </p:spPr>
      </p:pic>
      <p:sp>
        <p:nvSpPr>
          <p:cNvPr id="11" name="TextBox 10"/>
          <p:cNvSpPr txBox="1"/>
          <p:nvPr/>
        </p:nvSpPr>
        <p:spPr>
          <a:xfrm>
            <a:off x="913016" y="489146"/>
            <a:ext cx="894476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200" dirty="0">
                <a:solidFill>
                  <a:srgbClr val="FFFFFF">
                    <a:alpha val="60000"/>
                  </a:srgbClr>
                </a:solidFill>
                <a:latin typeface="+mj-lt"/>
              </a:rPr>
              <a:t>BLOCKCHAIN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09268" y="6295673"/>
            <a:ext cx="279465" cy="57600"/>
            <a:chOff x="909268" y="6459095"/>
            <a:chExt cx="279465" cy="57600"/>
          </a:xfrm>
        </p:grpSpPr>
        <p:sp>
          <p:nvSpPr>
            <p:cNvPr id="13" name="Oval 12"/>
            <p:cNvSpPr/>
            <p:nvPr/>
          </p:nvSpPr>
          <p:spPr>
            <a:xfrm>
              <a:off x="909268" y="6459095"/>
              <a:ext cx="57600" cy="576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020201" y="6459095"/>
              <a:ext cx="57600" cy="57600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131133" y="6459095"/>
              <a:ext cx="57600" cy="57600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909268" y="3915087"/>
            <a:ext cx="839974" cy="110799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6600" dirty="0">
                <a:solidFill>
                  <a:schemeClr val="accent1"/>
                </a:solidFill>
              </a:rPr>
              <a:t>12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09268" y="4833944"/>
            <a:ext cx="307777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200" dirty="0"/>
              <a:t>Days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238523" y="3915087"/>
            <a:ext cx="839974" cy="110799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6600" dirty="0">
                <a:solidFill>
                  <a:schemeClr val="accent2"/>
                </a:solidFill>
              </a:rPr>
              <a:t>04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238523" y="4833944"/>
            <a:ext cx="384721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200" dirty="0"/>
              <a:t>Hours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942586" y="4152597"/>
            <a:ext cx="102592" cy="58477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200" dirty="0">
                <a:solidFill>
                  <a:schemeClr val="tx1">
                    <a:alpha val="40000"/>
                  </a:schemeClr>
                </a:solidFill>
              </a:rPr>
              <a:t>: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14184" y="3915087"/>
            <a:ext cx="839974" cy="110799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6600" dirty="0">
                <a:solidFill>
                  <a:schemeClr val="accent3"/>
                </a:solidFill>
              </a:rPr>
              <a:t>12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614184" y="4833944"/>
            <a:ext cx="235642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200" dirty="0"/>
              <a:t>Min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943439" y="3915087"/>
            <a:ext cx="839974" cy="110799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6600" dirty="0">
                <a:solidFill>
                  <a:schemeClr val="accent4"/>
                </a:solidFill>
              </a:rPr>
              <a:t>30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943439" y="4833944"/>
            <a:ext cx="229230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200" dirty="0"/>
              <a:t>Sec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647502" y="4152597"/>
            <a:ext cx="102592" cy="58477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200">
                <a:solidFill>
                  <a:schemeClr val="tx1">
                    <a:alpha val="40000"/>
                  </a:schemeClr>
                </a:solidFill>
              </a:rPr>
              <a:t>:</a:t>
            </a:r>
            <a:endParaRPr lang="en-US" sz="3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313731" y="4152597"/>
            <a:ext cx="102592" cy="58477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200">
                <a:solidFill>
                  <a:schemeClr val="tx1">
                    <a:alpha val="40000"/>
                  </a:schemeClr>
                </a:solidFill>
              </a:rPr>
              <a:t>:</a:t>
            </a:r>
            <a:endParaRPr lang="en-US" sz="3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9485523" y="0"/>
            <a:ext cx="2719329" cy="35804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909268" y="5276300"/>
            <a:ext cx="83997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2238523" y="5276300"/>
            <a:ext cx="839974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3614184" y="5276300"/>
            <a:ext cx="839974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945272" y="5276300"/>
            <a:ext cx="839974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613052" y="345366"/>
            <a:ext cx="259180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Интенсивные предметные школы</a:t>
            </a:r>
            <a:endParaRPr lang="en-US" sz="2800" b="1" dirty="0">
              <a:solidFill>
                <a:srgbClr val="FFFFFF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07340" y="417794"/>
            <a:ext cx="2687297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ru-RU" sz="5400" dirty="0">
                <a:latin typeface="+mj-lt"/>
                <a:ea typeface="+mj-ea"/>
                <a:cs typeface="+mj-cs"/>
              </a:rPr>
              <a:t>Задачи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81004" y="3721709"/>
            <a:ext cx="44090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Вопросы к обсуждению:</a:t>
            </a:r>
          </a:p>
          <a:p>
            <a:endParaRPr lang="ru-RU" i="1" dirty="0"/>
          </a:p>
          <a:p>
            <a:pPr marL="285750" indent="-285750">
              <a:buFontTx/>
              <a:buChar char="-"/>
            </a:pPr>
            <a:r>
              <a:rPr lang="ru-RU" i="1" dirty="0" smtClean="0"/>
              <a:t>Источники финансирования 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Возможности взаимодействия с индустриальными партнерами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Продолжение работы в системе </a:t>
            </a:r>
            <a:r>
              <a:rPr lang="ru-RU" i="1" dirty="0" err="1" smtClean="0"/>
              <a:t>доп.образования</a:t>
            </a:r>
            <a:endParaRPr lang="ru-RU" i="1" dirty="0" smtClean="0"/>
          </a:p>
        </p:txBody>
      </p:sp>
      <p:sp>
        <p:nvSpPr>
          <p:cNvPr id="33" name="Заголовок 2"/>
          <p:cNvSpPr>
            <a:spLocks noGrp="1"/>
          </p:cNvSpPr>
          <p:nvPr>
            <p:ph type="title"/>
          </p:nvPr>
        </p:nvSpPr>
        <p:spPr>
          <a:xfrm>
            <a:off x="722893" y="1509102"/>
            <a:ext cx="5922351" cy="4822095"/>
          </a:xfrm>
          <a:solidFill>
            <a:schemeClr val="bg1"/>
          </a:solidFill>
        </p:spPr>
        <p:txBody>
          <a:bodyPr/>
          <a:lstStyle/>
          <a:p>
            <a:r>
              <a:rPr lang="ru-RU" sz="2800" dirty="0" smtClean="0"/>
              <a:t>1. Поиск команд для проведения интенсивных школ в городской системе.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2. Поиск и отбор партнеров в федеральной системе 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3. Проведение минимум одной интенсивной предметной школы летом 2026 года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4.  Разработка критериев эффективности интенсивных школ и ТЗ к ним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621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 r="8129"/>
          <a:stretch>
            <a:fillRect/>
          </a:stretch>
        </p:blipFill>
        <p:spPr>
          <a:xfrm>
            <a:off x="7019077" y="2985726"/>
            <a:ext cx="5187950" cy="3872274"/>
          </a:xfrm>
        </p:spPr>
      </p:pic>
      <p:sp>
        <p:nvSpPr>
          <p:cNvPr id="6" name="Rectangle 5"/>
          <p:cNvSpPr/>
          <p:nvPr/>
        </p:nvSpPr>
        <p:spPr>
          <a:xfrm>
            <a:off x="9485523" y="0"/>
            <a:ext cx="2719329" cy="3580482"/>
          </a:xfrm>
          <a:prstGeom prst="rect">
            <a:avLst/>
          </a:prstGeom>
          <a:solidFill>
            <a:srgbClr val="FFC2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613052" y="479349"/>
            <a:ext cx="2591800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Интеллекту-</a:t>
            </a:r>
          </a:p>
          <a:p>
            <a:r>
              <a:rPr lang="ru-RU" sz="2800" b="1" dirty="0" err="1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альные</a:t>
            </a:r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 </a:t>
            </a:r>
          </a:p>
          <a:p>
            <a:r>
              <a:rPr lang="ru-RU" sz="2800" b="1" dirty="0" smtClean="0">
                <a:solidFill>
                  <a:srgbClr val="FFFFFF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состязания НШ</a:t>
            </a:r>
            <a:endParaRPr lang="en-US" sz="2800" b="1" dirty="0">
              <a:solidFill>
                <a:srgbClr val="FFFFFF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9268" y="5455034"/>
            <a:ext cx="60914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alpha val="40000"/>
                  </a:schemeClr>
                </a:solidFill>
              </a:rPr>
              <a:t>Trillion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7340" y="417794"/>
            <a:ext cx="2687297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ru-RU" sz="5400" dirty="0">
                <a:latin typeface="+mj-lt"/>
                <a:ea typeface="+mj-ea"/>
                <a:cs typeface="+mj-cs"/>
              </a:rPr>
              <a:t>Задачи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Заголовок 2"/>
          <p:cNvSpPr>
            <a:spLocks noGrp="1"/>
          </p:cNvSpPr>
          <p:nvPr>
            <p:ph type="title"/>
          </p:nvPr>
        </p:nvSpPr>
        <p:spPr>
          <a:xfrm>
            <a:off x="722893" y="1596812"/>
            <a:ext cx="6112473" cy="4822095"/>
          </a:xfrm>
          <a:solidFill>
            <a:schemeClr val="bg1"/>
          </a:solidFill>
        </p:spPr>
        <p:txBody>
          <a:bodyPr/>
          <a:lstStyle/>
          <a:p>
            <a:r>
              <a:rPr lang="ru-RU" sz="2800" dirty="0" smtClean="0"/>
              <a:t>1. </a:t>
            </a:r>
            <a:r>
              <a:rPr lang="ru-RU" sz="2800" dirty="0"/>
              <a:t>Анализ успешных практик интенсивных образовательных событий в истории города и края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2. Оформлени</a:t>
            </a:r>
            <a:r>
              <a:rPr lang="ru-RU" sz="2800" dirty="0"/>
              <a:t>е</a:t>
            </a:r>
            <a:r>
              <a:rPr lang="ru-RU" sz="2800" dirty="0" smtClean="0"/>
              <a:t> </a:t>
            </a:r>
            <a:r>
              <a:rPr lang="ru-RU" sz="2800" dirty="0"/>
              <a:t>модели и критериев эффективности </a:t>
            </a:r>
            <a:r>
              <a:rPr lang="ru-RU" sz="2800" dirty="0" smtClean="0"/>
              <a:t>состязаний через анализ событий 2026 года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3. </a:t>
            </a:r>
            <a:r>
              <a:rPr lang="ru-RU" sz="2800" dirty="0"/>
              <a:t>В</a:t>
            </a:r>
            <a:r>
              <a:rPr lang="ru-RU" sz="2800" dirty="0" smtClean="0"/>
              <a:t>овлечение 6 - </a:t>
            </a:r>
            <a:r>
              <a:rPr lang="ru-RU" sz="2800" dirty="0"/>
              <a:t>12 ОУ в интеллектуальные состязания в 2026-2027 годах. 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559644" y="3920150"/>
            <a:ext cx="44090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Вопросы к обсуждению:</a:t>
            </a:r>
          </a:p>
          <a:p>
            <a:endParaRPr lang="ru-RU" i="1" dirty="0"/>
          </a:p>
          <a:p>
            <a:pPr marL="285750" indent="-285750">
              <a:buFontTx/>
              <a:buChar char="-"/>
            </a:pPr>
            <a:r>
              <a:rPr lang="ru-RU" i="1" dirty="0" smtClean="0"/>
              <a:t>Партнерство с детскими и моложеными организациями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Партнерство с ВУЗами и СПО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Финансирование (примерная смета ИТИ на 12 школ – 500 000 рублей) 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29112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ockchain Color">
      <a:dk1>
        <a:srgbClr val="242524"/>
      </a:dk1>
      <a:lt1>
        <a:srgbClr val="FFFFFF"/>
      </a:lt1>
      <a:dk2>
        <a:srgbClr val="242524"/>
      </a:dk2>
      <a:lt2>
        <a:srgbClr val="FEFCFF"/>
      </a:lt2>
      <a:accent1>
        <a:srgbClr val="F44235"/>
      </a:accent1>
      <a:accent2>
        <a:srgbClr val="E81E62"/>
      </a:accent2>
      <a:accent3>
        <a:srgbClr val="9B27AF"/>
      </a:accent3>
      <a:accent4>
        <a:srgbClr val="3F50B5"/>
      </a:accent4>
      <a:accent5>
        <a:srgbClr val="2195F3"/>
      </a:accent5>
      <a:accent6>
        <a:srgbClr val="FFEB3A"/>
      </a:accent6>
      <a:hlink>
        <a:srgbClr val="0563C1"/>
      </a:hlink>
      <a:folHlink>
        <a:srgbClr val="954F72"/>
      </a:folHlink>
    </a:clrScheme>
    <a:fontScheme name="SourceSansPro-Bold">
      <a:majorFont>
        <a:latin typeface="SourceSansPro-Bold"/>
        <a:ea typeface=""/>
        <a:cs typeface=""/>
      </a:majorFont>
      <a:minorFont>
        <a:latin typeface="SourceSansPro-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468</Words>
  <Application>Microsoft Office PowerPoint</Application>
  <PresentationFormat>Произвольный</PresentationFormat>
  <Paragraphs>129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Комитет по разработке городских образовательных событий для выявления и развития способностей и талантов обучающихся</vt:lpstr>
      <vt:lpstr>Чего хотим?</vt:lpstr>
      <vt:lpstr>1. Анализ успешных практик интенсивных образовательных событий в истории города и края.  2. Оформление модели и критериев эффективности состязаний через анализ событий 2026 года  3. Вовлечение 6 - 12 ОУ в интеллектуальные состязания в 2026-2027 годах.   </vt:lpstr>
      <vt:lpstr>1. Проведен анализ городского и краевого опыта интеллектуальных состязаний в начальной школе.  2. Сформирована команда педагогов начальной школы для разработки и проведения событий  3. Разработаны и проведены Городские интеллектуальные игры для учеников начальной школы    4. В интеллектуальные состязания уже вовлечено 13 ОУ города  </vt:lpstr>
      <vt:lpstr> Школьный отборочный этап: 12 февраля - 16 марта   2670 учеников  (13 школ)    Финальный этап: 21 марта 2026  13 команд по 15 человек   30 педагогов  80 родителей   Призеры и победители:   команды из 7 школ   </vt:lpstr>
      <vt:lpstr>Финансирование  общая смета  ~ 450 000</vt:lpstr>
      <vt:lpstr>1. Провести городские ИТИ начальной школы для всех желающих ОУ:  возможно одновременное проведение финалов в разных районах города  2. Использовать Игры и подготовку к ним как способ мотивации и повышения квалификации учителей  3. Продолжать вовлекать родителей для повышения ценности интеллектуальных состязаний уже с начальной школы   4. В интеллектуальные состязания уже вовлечено 13 ОУ города  </vt:lpstr>
      <vt:lpstr>1. Поиск команд для проведения интенсивных школ в городской системе.  2. Поиск и отбор партнеров в федеральной системе   3. Проведение минимум одной интенсивной предметной школы летом 2026 года   4.  Разработка критериев эффективности интенсивных школ и ТЗ к ним   </vt:lpstr>
      <vt:lpstr>1. Анализ успешных практик интенсивных образовательных событий в истории города и края.  2. Оформление модели и критериев эффективности состязаний через анализ событий 2026 года  3. Вовлечение 6 - 12 ОУ в интеллектуальные состязания в 2026-2027 годах.   </vt:lpstr>
      <vt:lpstr>Отзывы родителей </vt:lpstr>
      <vt:lpstr>Состав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Марина Б.А..</cp:lastModifiedBy>
  <cp:revision>96</cp:revision>
  <cp:lastPrinted>2025-12-12T04:01:59Z</cp:lastPrinted>
  <dcterms:created xsi:type="dcterms:W3CDTF">2018-02-28T02:57:44Z</dcterms:created>
  <dcterms:modified xsi:type="dcterms:W3CDTF">2026-08-26T03:00:48Z</dcterms:modified>
</cp:coreProperties>
</file>