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7" r:id="rId3"/>
  </p:sldMasterIdLst>
  <p:notesMasterIdLst>
    <p:notesMasterId r:id="rId18"/>
  </p:notesMasterIdLst>
  <p:handoutMasterIdLst>
    <p:handoutMasterId r:id="rId19"/>
  </p:handoutMasterIdLst>
  <p:sldIdLst>
    <p:sldId id="263" r:id="rId4"/>
    <p:sldId id="257" r:id="rId5"/>
    <p:sldId id="376" r:id="rId6"/>
    <p:sldId id="377" r:id="rId7"/>
    <p:sldId id="375" r:id="rId8"/>
    <p:sldId id="337" r:id="rId9"/>
    <p:sldId id="261" r:id="rId10"/>
    <p:sldId id="284" r:id="rId11"/>
    <p:sldId id="374" r:id="rId12"/>
    <p:sldId id="361" r:id="rId13"/>
    <p:sldId id="363" r:id="rId14"/>
    <p:sldId id="378" r:id="rId15"/>
    <p:sldId id="379" r:id="rId16"/>
    <p:sldId id="314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Ushakov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524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1" autoAdjust="0"/>
    <p:restoredTop sz="50000" autoAdjust="0"/>
  </p:normalViewPr>
  <p:slideViewPr>
    <p:cSldViewPr snapToGrid="0">
      <p:cViewPr varScale="1">
        <p:scale>
          <a:sx n="53" d="100"/>
          <a:sy n="53" d="100"/>
        </p:scale>
        <p:origin x="2064" y="176"/>
      </p:cViewPr>
      <p:guideLst>
        <p:guide orient="horz" pos="2183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3E8011-FCA3-4922-9491-D408253031F8}" type="datetimeFigureOut">
              <a:rPr lang="ru-RU"/>
              <a:pPr>
                <a:defRPr/>
              </a:pPr>
              <a:t>19.04.19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FA7CD9-598B-404D-A0A4-C87E4E793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0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624988-4FA2-4A0F-AB42-D5C26905B816}" type="datetimeFigureOut">
              <a:rPr lang="ru-RU"/>
              <a:pPr>
                <a:defRPr/>
              </a:pPr>
              <a:t>19.04.19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52123C-D8F2-45DE-BD5A-387C5EDD1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58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F994C-6545-460D-804E-86F47044655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23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000" dirty="0"/>
              <a:t>Барьерами, которые препятствуют развитию грамотных средовых решений, были названы:</a:t>
            </a:r>
          </a:p>
          <a:p>
            <a:pPr eaLnBrk="1" hangingPunct="1"/>
            <a:r>
              <a:rPr lang="ru-RU" sz="1000" dirty="0"/>
              <a:t>Барьеры нормативного характера – однозначно СанПиНы и пожарные нормы, неадекватные современным условиям и не дифференцирующие требования по возрастной специфике. В отношении внесения в нормативные документы понятия «современная образовательная среда» эксперты скорее высказались отрицательно, т.к. есть риск, что это потом будет формально и очень унифицировано проверятся, тогда как характер среды зависит от волеизъявления школы в том, какие цели она перед собой ставит, какие задачи решает, какие ценности кладет в основу. И даже уже, среда зависит от конкретного педагога: для хорошего педагога она является инструментом решения педагогических задач, соответственно, под задачи и организуется. Невозможно описать все возможные варианты. Невозможно предсказать, какие варианты будут появляться в условиях стремительного изменения функций и роли школы в обществе.</a:t>
            </a:r>
          </a:p>
          <a:p>
            <a:pPr eaLnBrk="1" hangingPunct="1"/>
            <a:r>
              <a:rPr lang="ru-RU" sz="1000" dirty="0"/>
              <a:t>Культурные барьеры – традиции работать в классно-урочной системе, хранить все не обветшавшие еще физически артефакты (даже несмотря на их моральное устаревание), «мещанские» вкусы и представления об эстетике, привычка полагаться на собственные ощущения, а не на мнение специалиста и объективные исследования.</a:t>
            </a:r>
          </a:p>
          <a:p>
            <a:pPr eaLnBrk="1" hangingPunct="1"/>
            <a:r>
              <a:rPr lang="ru-RU" sz="1000" dirty="0"/>
              <a:t>Личностные – консерватизм и закрытость учителей, нежелание признавать свою несостоятельность, боязнь контроля (восприятие его не как ресурса для развития, а как личной угрозы безопасности).</a:t>
            </a: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7BB0F6-1D5D-4EBC-88C4-760DBA87984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9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000" b="1" dirty="0"/>
              <a:t>Значительное увеличение доступности действительно современных образовательных условий для всех учеников</a:t>
            </a:r>
          </a:p>
          <a:p>
            <a:pPr eaLnBrk="1" hangingPunct="1">
              <a:lnSpc>
                <a:spcPct val="90000"/>
              </a:lnSpc>
            </a:pPr>
            <a:r>
              <a:rPr lang="ru-RU" sz="1000" dirty="0"/>
              <a:t>Для этого в России должны появиться:</a:t>
            </a:r>
          </a:p>
          <a:p>
            <a:pPr eaLnBrk="1" hangingPunct="1">
              <a:lnSpc>
                <a:spcPct val="90000"/>
              </a:lnSpc>
            </a:pPr>
            <a:r>
              <a:rPr lang="ru-RU" sz="1000" dirty="0"/>
              <a:t> а) пилотные инновационные школы, работающие с пространствами и средой на современном международном уровне и готовые в перспективе стать </a:t>
            </a:r>
            <a:r>
              <a:rPr lang="ru-RU" sz="1000" dirty="0" err="1"/>
              <a:t>стажировочными</a:t>
            </a:r>
            <a:r>
              <a:rPr lang="ru-RU" sz="1000" dirty="0"/>
              <a:t> площадками для педагогов, дизайнеров, архитекторов, проектировщиков, руководителей образовательных организаций;</a:t>
            </a:r>
          </a:p>
          <a:p>
            <a:pPr eaLnBrk="1" hangingPunct="1">
              <a:lnSpc>
                <a:spcPct val="90000"/>
              </a:lnSpc>
            </a:pPr>
            <a:r>
              <a:rPr lang="ru-RU" sz="1000" dirty="0"/>
              <a:t> б) ряд эффективных типовых решений для редизайна уже имеющихся пространств.</a:t>
            </a:r>
          </a:p>
          <a:p>
            <a:r>
              <a:rPr lang="ru-RU" dirty="0"/>
              <a:t>Задачи проекта: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dirty="0"/>
              <a:t>1) анализ современных международных и российских практик;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dirty="0"/>
              <a:t>2) анализ и описание институциональных барьеров для широкого внедрения современных образовательных сред в РФ;</a:t>
            </a:r>
            <a:br>
              <a:rPr lang="ru-RU" sz="1000" dirty="0"/>
            </a:br>
            <a:r>
              <a:rPr lang="ru-RU" sz="1000" dirty="0"/>
              <a:t>3) описание механизмов внедрения современной образовательной среды в широкую общеобразовательную практику</a:t>
            </a:r>
          </a:p>
          <a:p>
            <a:pPr eaLnBrk="1" hangingPunct="1">
              <a:lnSpc>
                <a:spcPct val="80000"/>
              </a:lnSpc>
            </a:pPr>
            <a:r>
              <a:rPr lang="ru-RU" sz="900" b="1" dirty="0"/>
              <a:t>Смена образовательной парадигмы (с репродуктивной на деятельностную)</a:t>
            </a:r>
          </a:p>
          <a:p>
            <a:pPr eaLnBrk="1" hangingPunct="1">
              <a:lnSpc>
                <a:spcPct val="80000"/>
              </a:lnSpc>
            </a:pPr>
            <a:r>
              <a:rPr lang="ru-RU" sz="900" dirty="0"/>
              <a:t>Распределенный характер педагогического влияния на ребенка (не все зависит от учителя) </a:t>
            </a:r>
            <a:br>
              <a:rPr lang="ru-RU" sz="900" dirty="0"/>
            </a:br>
            <a:r>
              <a:rPr lang="ru-RU" sz="900" dirty="0"/>
              <a:t>Ключевую роль играют сами принципы, согласно которым строится окружение учеников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900" dirty="0"/>
              <a:t>Насколько среда стимулирует проявление инициативы, самостоятельности, ответственности, индивидуальную работу и решение задач в малых группах, учит совершать выбор, рассуждать и проявлять критичность, видеть межпредметную проблематику и практическое значение школьных предметов для жизни социума.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1B5531-7A12-4A65-973A-1686D1B7722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Про архитектуру: стоит упомянуть про столовые и туалеты, которые тоже дают послание ученикам и вкладываются в их социокультурную ситуацию. Для примера (очень ярко): «теория разбитых окон» - как справились с критическим уровнем преступности, поддерживая порядок.</a:t>
            </a:r>
          </a:p>
          <a:p>
            <a:r>
              <a:rPr lang="ru-RU" dirty="0"/>
              <a:t>Про цифровые технологии – это вход школы из физического в виртуальный формат, в ближайшем будущем это будет существенной частью образовательного процесса. Соответственно, должно быть единство педагогической концепции и корпоративного стиля. Плюс дружественный ребенку и подростку виртуальный дизайн, настраивающий на определенные ценности.</a:t>
            </a:r>
          </a:p>
          <a:p>
            <a:r>
              <a:rPr lang="ru-RU" dirty="0"/>
              <a:t>Про методическую оснащенность – программы, учебники и наглядные пособия не могут быть прежними в современной образовательной среде. Они должны быть познавательными, «захватывающими», интерактивными, индивидуализированными. Как реклама в торговых центрах будущего, которая обращается к проходящему покупателю, идентифицируя его по лицу и подгружая его предпочтения и интересы из «облака» личного профиля.</a:t>
            </a:r>
          </a:p>
          <a:p>
            <a:r>
              <a:rPr lang="ru-RU" dirty="0"/>
              <a:t>Про социокультурные ресурсы района, города… - это тенденция всего мира: больше доверия (в какой-то мере вседозволенности) людям, ученикам, но у нас это связано с проблемой «обеспечения безопасности»: установить камеры по всему городу, не пускать без сопровождения (где найдем столько сопровождающих на все подгруппы детей, пожелавших пойти куда-то в городе для реализации своего индивидуального образовательного маршрута…).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7474A-8329-42C4-A803-81C3BAF3E56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10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800" dirty="0"/>
              <a:t>На сегодняшний день международное экспертное сообщество фиксирует целый ряд параметров современной образовательной среды:</a:t>
            </a:r>
          </a:p>
          <a:p>
            <a:pPr eaLnBrk="1" hangingPunct="1"/>
            <a:r>
              <a:rPr lang="ru-RU" sz="800" dirty="0"/>
              <a:t> Среда обеспечивает возможность работать </a:t>
            </a:r>
            <a:r>
              <a:rPr lang="ru-RU" sz="800" b="1" dirty="0"/>
              <a:t>с современными информационными технологиями. </a:t>
            </a:r>
            <a:r>
              <a:rPr lang="ru-RU" sz="800" dirty="0"/>
              <a:t>Как минимум, есть доступ к школьному </a:t>
            </a:r>
            <a:r>
              <a:rPr lang="en-US" sz="800" dirty="0"/>
              <a:t>Wi</a:t>
            </a:r>
            <a:r>
              <a:rPr lang="ru-RU" sz="800" dirty="0"/>
              <a:t>-</a:t>
            </a:r>
            <a:r>
              <a:rPr lang="en-US" sz="800" dirty="0"/>
              <a:t>Fi </a:t>
            </a:r>
            <a:r>
              <a:rPr lang="ru-RU" sz="800" dirty="0"/>
              <a:t>из любой точки здания, и каждый ребенок может работать с информацией со своего личного устройства (смартфон, планшет, ноут-бук). </a:t>
            </a:r>
          </a:p>
          <a:p>
            <a:pPr eaLnBrk="1" hangingPunct="1"/>
            <a:r>
              <a:rPr lang="ru-RU" sz="800" dirty="0"/>
              <a:t>Есть </a:t>
            </a:r>
            <a:r>
              <a:rPr lang="ru-RU" sz="800" b="1" dirty="0"/>
              <a:t>библиотека, которая предполагает не только использование учебных, научно-популярных и художественных книг, но и проведение досуга </a:t>
            </a:r>
            <a:r>
              <a:rPr lang="ru-RU" sz="800" dirty="0"/>
              <a:t>– клубная деятельность, дискуссии, свободная коммуникация.</a:t>
            </a:r>
          </a:p>
          <a:p>
            <a:pPr eaLnBrk="1" hangingPunct="1"/>
            <a:r>
              <a:rPr lang="ru-RU" sz="800" b="1" dirty="0"/>
              <a:t>Трансформируемые помещения</a:t>
            </a:r>
            <a:r>
              <a:rPr lang="ru-RU" sz="800" dirty="0"/>
              <a:t>: возможность зонировать класс для разных видов деятельности и объединять несколько помещений.</a:t>
            </a:r>
          </a:p>
          <a:p>
            <a:pPr eaLnBrk="1" hangingPunct="1"/>
            <a:r>
              <a:rPr lang="ru-RU" sz="800" dirty="0"/>
              <a:t>Наличие </a:t>
            </a:r>
            <a:r>
              <a:rPr lang="ru-RU" sz="800" b="1" dirty="0"/>
              <a:t>холлов, которые могут быть использованы и как спортивные залы, и для проведения культурно-массовых мероприятий</a:t>
            </a:r>
            <a:r>
              <a:rPr lang="ru-RU" sz="800" dirty="0"/>
              <a:t>.</a:t>
            </a:r>
          </a:p>
          <a:p>
            <a:pPr eaLnBrk="1" hangingPunct="1"/>
            <a:r>
              <a:rPr lang="ru-RU" sz="800" dirty="0"/>
              <a:t>Вместо предметных классов (математика, русский язык, география, информатика)  появляются </a:t>
            </a:r>
            <a:r>
              <a:rPr lang="ru-RU" sz="800" b="1" dirty="0"/>
              <a:t>классы универсальные</a:t>
            </a:r>
            <a:r>
              <a:rPr lang="ru-RU" sz="800" dirty="0"/>
              <a:t>, в которых можно провести любой урок любому из преподавателей.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dirty="0"/>
              <a:t>Мастерские и робототехника также объединяются в единый блок – так называемую «</a:t>
            </a:r>
            <a:r>
              <a:rPr lang="ru-RU" sz="800" b="1" dirty="0" err="1"/>
              <a:t>Фаблаб</a:t>
            </a:r>
            <a:r>
              <a:rPr lang="ru-RU" sz="800" b="1" dirty="0"/>
              <a:t> лабораторию</a:t>
            </a:r>
            <a:r>
              <a:rPr lang="ru-RU" sz="800" dirty="0"/>
              <a:t>».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b="1" dirty="0"/>
              <a:t>Уходят классы информатики и иностранного языка</a:t>
            </a:r>
            <a:r>
              <a:rPr lang="ru-RU" sz="800" dirty="0"/>
              <a:t>, растворяясь  по территории всей школы.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dirty="0"/>
              <a:t>Создается </a:t>
            </a:r>
            <a:r>
              <a:rPr lang="ru-RU" sz="800" b="1" dirty="0"/>
              <a:t>блок </a:t>
            </a:r>
            <a:r>
              <a:rPr lang="ru-RU" sz="800" b="1" dirty="0" err="1"/>
              <a:t>медиалаборатории</a:t>
            </a:r>
            <a:r>
              <a:rPr lang="ru-RU" sz="800" dirty="0"/>
              <a:t>  - это видеостудия, студия звукозаписи, анимационная студия, </a:t>
            </a:r>
            <a:r>
              <a:rPr lang="en-US" sz="800" dirty="0"/>
              <a:t>web</a:t>
            </a:r>
            <a:r>
              <a:rPr lang="ru-RU" sz="800" dirty="0"/>
              <a:t>-проектирования  и гейм-студия.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800" dirty="0"/>
              <a:t>В столовой не только едят – но и работают, проводят мероприятия. Соответственно, помимо столов и стульев в столовой появляются силовые и слаботочные розетки, </a:t>
            </a:r>
            <a:r>
              <a:rPr lang="en-US" sz="800" dirty="0"/>
              <a:t>LED</a:t>
            </a:r>
            <a:r>
              <a:rPr lang="ru-RU" sz="800" dirty="0"/>
              <a:t> экраны. </a:t>
            </a:r>
            <a:r>
              <a:rPr lang="ru-RU" sz="800" b="1" dirty="0"/>
              <a:t>Организуется несколько буфетных зон (зона кофе-пойнта), где можно купить здоровую еду и перекусить на перемене.</a:t>
            </a:r>
          </a:p>
          <a:p>
            <a:pPr eaLnBrk="1" hangingPunct="1">
              <a:lnSpc>
                <a:spcPct val="80000"/>
              </a:lnSpc>
            </a:pPr>
            <a:r>
              <a:rPr lang="ru-RU" sz="800" dirty="0"/>
              <a:t> </a:t>
            </a:r>
            <a:r>
              <a:rPr lang="ru-RU" sz="800" b="1" dirty="0" err="1"/>
              <a:t>Функционализация</a:t>
            </a:r>
            <a:r>
              <a:rPr lang="ru-RU" sz="800" b="1" dirty="0"/>
              <a:t> школьной территории</a:t>
            </a:r>
            <a:r>
              <a:rPr lang="ru-RU" sz="800" dirty="0"/>
              <a:t>. Образование выходит за пределы школы, каждый элемент «</a:t>
            </a:r>
            <a:r>
              <a:rPr lang="ru-RU" sz="800" dirty="0" err="1"/>
              <a:t>околошкольной</a:t>
            </a:r>
            <a:r>
              <a:rPr lang="ru-RU" sz="800" dirty="0"/>
              <a:t>» социокультурной среды должен иметь образовательные цели – от нарисованных классиков до изобилия скворечников, </a:t>
            </a:r>
            <a:r>
              <a:rPr lang="ru-RU" sz="800" dirty="0" err="1"/>
              <a:t>велопарковок</a:t>
            </a:r>
            <a:r>
              <a:rPr lang="ru-RU" sz="800" dirty="0"/>
              <a:t>, пришкольных огородов, арт-объектов, памятных знаков и мест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DE38B-3F9F-4AFE-828D-F2E9C9CC0E6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0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Московском городском педагогическом университете на протяжение последних трех лет ведутся такого рода работы в направлении исследования качества деятельности образовательных организаций (детских садов, школ, вузов) в аспекте образовательного потенциала среды. На сегодня можно выделить следующие направления научно-исследовательских работ, проведенных с 2014 по 201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гг.: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исследование качества дошкольного образования с использованием шкал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ECERS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федеральном уровне и в школах столичного региона;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исследование образовательной среды школ столичного региона с помощью шкал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SACERS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исследование по определению критериев и механизмов оценки эффективности редизайна школьных пространств в условиях проектирования предметно-пространственной среды современной школы;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исследование особенностей восприятия студентами и преподавателями университетских пространств;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навигация как часть комфортной среды образовательной организации.</a:t>
            </a:r>
          </a:p>
          <a:p>
            <a:pPr eaLnBrk="1" hangingPunct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C8161-EAB7-4623-8D0B-C7F3AD7D25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7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Вопросы интервью:</a:t>
            </a:r>
          </a:p>
          <a:p>
            <a:r>
              <a:rPr lang="ru-RU" dirty="0"/>
              <a:t>1. Что для Вас современная образовательная среда сегодня? (дайте краткое определение)</a:t>
            </a:r>
          </a:p>
          <a:p>
            <a:r>
              <a:rPr lang="ru-RU" dirty="0"/>
              <a:t>2. Любой ли элемент инфраструктуры может нести образовательный потенциал? Например, столовая, туалеты, ландшафтный дизайн вокруг школы?</a:t>
            </a:r>
          </a:p>
          <a:p>
            <a:r>
              <a:rPr lang="ru-RU" dirty="0"/>
              <a:t>3. Что Вас вдохновляет, когда Вы работаете над образовательной средой своей школы? На что Вы ориентируетесь? </a:t>
            </a:r>
          </a:p>
          <a:p>
            <a:r>
              <a:rPr lang="ru-RU" dirty="0"/>
              <a:t>4. Если бы Вы были директором школы и располагали очень маленьким бюджетом, но  хотели бы повлиять через ОС на качество образования в школе, то с чего бы вы начали?</a:t>
            </a:r>
          </a:p>
          <a:p>
            <a:r>
              <a:rPr lang="ru-RU" dirty="0"/>
              <a:t>5. Если бы Вы были директором школы и располагали неограниченным бюджетом и хотели бы повлиять через ОС на качество образования, то назовите пять вещей, которые бы Вы сделали в первую очередь?</a:t>
            </a:r>
          </a:p>
          <a:p>
            <a:r>
              <a:rPr lang="ru-RU" dirty="0"/>
              <a:t>7. Напишите свои критерии современной образовательной среды, которые высчитаете значимыми для повышения качества образования (3-5 </a:t>
            </a:r>
            <a:r>
              <a:rPr lang="ru-RU" dirty="0" err="1"/>
              <a:t>шт</a:t>
            </a:r>
            <a:r>
              <a:rPr lang="ru-RU" dirty="0"/>
              <a:t>)</a:t>
            </a:r>
          </a:p>
          <a:p>
            <a:r>
              <a:rPr lang="ru-RU" dirty="0"/>
              <a:t>8. Есть ли в России  школы, образовательную среду которой Вы бы назвали современной? </a:t>
            </a:r>
          </a:p>
          <a:p>
            <a:r>
              <a:rPr lang="ru-RU" dirty="0"/>
              <a:t>9. Какие школы в мире являются для Вас примерами передовой образовательной среды и почему?</a:t>
            </a:r>
          </a:p>
          <a:p>
            <a:r>
              <a:rPr lang="ru-RU" dirty="0"/>
              <a:t>11. Есть ли, по Вашему мнению, прямая связь между качеством среды и образовательным результатом? Какая (примеры)?</a:t>
            </a:r>
          </a:p>
          <a:p>
            <a:r>
              <a:rPr lang="ru-RU" dirty="0"/>
              <a:t>12. Назовите примеры того, как отдельные элементы образовательной среды помогали реализовать инновационные идеи и мешали этому.</a:t>
            </a:r>
          </a:p>
          <a:p>
            <a:r>
              <a:rPr lang="ru-RU" dirty="0"/>
              <a:t>13. Нормативный статус понятия «образовательная среда» в РФ носит неопределенный характер. Как вы думаете, есть ли необходимость легитимизировать это понятие? (вводить определение через </a:t>
            </a:r>
            <a:r>
              <a:rPr lang="ru-RU" dirty="0" err="1"/>
              <a:t>нормативку</a:t>
            </a:r>
            <a:r>
              <a:rPr lang="ru-RU" dirty="0"/>
              <a:t>). Повлияет ли это на общую ситуацию в школах – старых и новых? Если не имеет то, почему? Если имеет, то в каких документах лучше?</a:t>
            </a:r>
          </a:p>
          <a:p>
            <a:r>
              <a:rPr lang="ru-RU" dirty="0"/>
              <a:t>17. На чем с вашей точки зрения, сейчас имело бы смысл сконцентрироваться: на разработке типовых решений для редизайна старых школ? Или на строительстве пилотных площадок с нуля (по типу скандинавского опыта), которые могли бы быть объединены в какую-то сеть или ассоциацию и становиться </a:t>
            </a:r>
            <a:r>
              <a:rPr lang="ru-RU" dirty="0" err="1"/>
              <a:t>стажировочными</a:t>
            </a:r>
            <a:r>
              <a:rPr lang="ru-RU" dirty="0"/>
              <a:t>, чтобы педагоги учились эксплуатировать инновационные решения, «захотели» их, и уже потом массово заниматься редизайном?</a:t>
            </a:r>
          </a:p>
          <a:p>
            <a:r>
              <a:rPr lang="ru-RU" dirty="0"/>
              <a:t>18.  Какой Вы видите российскую  школу через 10 лет? Сохранятся ли уроки, распределение детей по классам, останутся ли в школе учителя? Как будет использоваться и выглядеть школьное здание?</a:t>
            </a:r>
            <a:endParaRPr lang="ru-RU" b="1" dirty="0"/>
          </a:p>
          <a:p>
            <a:r>
              <a:rPr lang="ru-RU" dirty="0"/>
              <a:t>19. Готовы ли нынешние педагоги в своей массе работать в такой образовательной среде? Что нужно, чтобы они были готовы к этому?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C8161-EAB7-4623-8D0B-C7F3AD7D25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9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sz="900" b="1" dirty="0" err="1"/>
              <a:t>Трансформируемость</a:t>
            </a:r>
            <a:r>
              <a:rPr lang="ru-RU" sz="900" dirty="0"/>
              <a:t> (возможность ребенку или, как минимум, педагогу легко изменять пространство под решение различных ситуативных задач и реализацию различных образовательных сценариев);</a:t>
            </a:r>
            <a:endParaRPr lang="ru-RU" sz="900" b="1" dirty="0"/>
          </a:p>
          <a:p>
            <a:pPr eaLnBrk="1" hangingPunct="1">
              <a:lnSpc>
                <a:spcPct val="80000"/>
              </a:lnSpc>
            </a:pPr>
            <a:r>
              <a:rPr lang="ru-RU" sz="900" b="1" dirty="0" err="1"/>
              <a:t>Полифункциональность</a:t>
            </a:r>
            <a:r>
              <a:rPr lang="ru-RU" sz="900" dirty="0"/>
              <a:t> (с одной стороны, соответствие буквальному физическому и более широкому, психологическому, процессному и целевому контексту, т.е. функциональность, с другой – уход от специализации некоторых зон, например, классов литературы, истории, химии и т.д., столовой как места для быстрого перекуса, но при этом выделение специальных зон для уединения вне класса);</a:t>
            </a:r>
            <a:endParaRPr lang="ru-RU" sz="900" b="1" dirty="0"/>
          </a:p>
          <a:p>
            <a:pPr eaLnBrk="1" hangingPunct="1">
              <a:lnSpc>
                <a:spcPct val="80000"/>
              </a:lnSpc>
            </a:pPr>
            <a:r>
              <a:rPr lang="ru-RU" sz="900" b="1" dirty="0"/>
              <a:t>Осмысленность</a:t>
            </a:r>
            <a:r>
              <a:rPr lang="ru-RU" sz="900" dirty="0"/>
              <a:t> (читаемость посыла, функции, ответственность за принятие решений по изменению среды);</a:t>
            </a:r>
            <a:endParaRPr lang="ru-RU" sz="900" b="1" dirty="0"/>
          </a:p>
          <a:p>
            <a:pPr eaLnBrk="1" hangingPunct="1">
              <a:lnSpc>
                <a:spcPct val="80000"/>
              </a:lnSpc>
            </a:pPr>
            <a:r>
              <a:rPr lang="ru-RU" sz="900" b="1" dirty="0"/>
              <a:t>Доступность</a:t>
            </a:r>
            <a:r>
              <a:rPr lang="ru-RU" sz="900" dirty="0"/>
              <a:t> (право и возможность использовать среду по своему замыслу как у учителя, так и у ученика);</a:t>
            </a:r>
            <a:endParaRPr lang="ru-RU" sz="900" b="1" dirty="0"/>
          </a:p>
          <a:p>
            <a:pPr eaLnBrk="1" hangingPunct="1">
              <a:lnSpc>
                <a:spcPct val="80000"/>
              </a:lnSpc>
            </a:pPr>
            <a:r>
              <a:rPr lang="ru-RU" sz="900" b="1" dirty="0" err="1"/>
              <a:t>Возрастосообразность</a:t>
            </a:r>
            <a:r>
              <a:rPr lang="ru-RU" sz="900" dirty="0"/>
              <a:t> (соответствие масштаба помещения и его наполнения возрасту ребенка, постепенное расширение горизонтов и увеличение «воздуха» в помещениях по мере его взросления);</a:t>
            </a:r>
            <a:endParaRPr lang="ru-RU" sz="900" b="1" dirty="0"/>
          </a:p>
          <a:p>
            <a:pPr eaLnBrk="1" hangingPunct="1">
              <a:lnSpc>
                <a:spcPct val="80000"/>
              </a:lnSpc>
            </a:pPr>
            <a:r>
              <a:rPr lang="ru-RU" sz="900" b="1" dirty="0" err="1"/>
              <a:t>Многоуровневость</a:t>
            </a:r>
            <a:r>
              <a:rPr lang="ru-RU" sz="900" dirty="0"/>
              <a:t> (возможность ребенку воспринимать мир с разных ракурсов – особенно актуально для детского сада и начальной школы);</a:t>
            </a:r>
            <a:endParaRPr lang="ru-RU" sz="900" b="1" dirty="0"/>
          </a:p>
          <a:p>
            <a:pPr eaLnBrk="1" hangingPunct="1">
              <a:lnSpc>
                <a:spcPct val="80000"/>
              </a:lnSpc>
            </a:pPr>
            <a:r>
              <a:rPr lang="ru-RU" sz="900" b="1" dirty="0"/>
              <a:t>Открытость</a:t>
            </a:r>
            <a:r>
              <a:rPr lang="ru-RU" sz="900" dirty="0"/>
              <a:t> (внутри здания: объединение классов в </a:t>
            </a:r>
            <a:r>
              <a:rPr lang="ru-RU" sz="900" dirty="0" err="1"/>
              <a:t>пространственно</a:t>
            </a:r>
            <a:r>
              <a:rPr lang="ru-RU" sz="900" dirty="0"/>
              <a:t> и визуально общие помещения для формирования навыков общения, то есть умение договариваться, структурировать свое пространство, быть ответственным за свое рабочее место и проч., снаружи здания: выход в городское пространство и определение в нем своего места, значения, смысла);</a:t>
            </a:r>
            <a:endParaRPr lang="ru-RU" sz="900" b="1" dirty="0"/>
          </a:p>
          <a:p>
            <a:pPr eaLnBrk="1" hangingPunct="1">
              <a:lnSpc>
                <a:spcPct val="80000"/>
              </a:lnSpc>
            </a:pPr>
            <a:r>
              <a:rPr lang="ru-RU" sz="900" b="1" dirty="0"/>
              <a:t>Системность</a:t>
            </a:r>
            <a:r>
              <a:rPr lang="ru-RU" sz="900" dirty="0"/>
              <a:t> (посыл о том, что существует определенный порядок не только вещей, но и идей);</a:t>
            </a:r>
            <a:endParaRPr lang="ru-RU" sz="900" b="1" dirty="0"/>
          </a:p>
          <a:p>
            <a:pPr eaLnBrk="1" hangingPunct="1">
              <a:lnSpc>
                <a:spcPct val="80000"/>
              </a:lnSpc>
            </a:pPr>
            <a:r>
              <a:rPr lang="ru-RU" sz="900" b="1" dirty="0"/>
              <a:t>Мобильность</a:t>
            </a:r>
            <a:r>
              <a:rPr lang="ru-RU" sz="900" dirty="0"/>
              <a:t> (подвижность, возможность быстро заменить одни элементы на другие при изменении форматов работы, содержания, задач);</a:t>
            </a:r>
            <a:endParaRPr lang="ru-RU" sz="900" b="1" dirty="0"/>
          </a:p>
          <a:p>
            <a:pPr eaLnBrk="1" hangingPunct="1">
              <a:lnSpc>
                <a:spcPct val="80000"/>
              </a:lnSpc>
            </a:pPr>
            <a:r>
              <a:rPr lang="ru-RU" sz="900" b="1" dirty="0"/>
              <a:t>Эстетичность</a:t>
            </a:r>
            <a:r>
              <a:rPr lang="ru-RU" sz="900" dirty="0"/>
              <a:t> (оформление сообразно задачам, которые решает этот элемент среды, комплексный подход к общему визуальному восприятию этого элемента во всей системе, минимализм и функциональность как основа дизайна среды);</a:t>
            </a:r>
            <a:endParaRPr lang="ru-RU" sz="900" b="1" dirty="0"/>
          </a:p>
          <a:p>
            <a:pPr eaLnBrk="1" hangingPunct="1">
              <a:lnSpc>
                <a:spcPct val="80000"/>
              </a:lnSpc>
            </a:pPr>
            <a:r>
              <a:rPr lang="ru-RU" sz="900" b="1" dirty="0"/>
              <a:t>Техническая инновационность</a:t>
            </a:r>
            <a:r>
              <a:rPr lang="ru-RU" sz="900" dirty="0"/>
              <a:t> (обеспечение образовательного пространства научно-техническим, интерфейсным и сетевым оборудованием в соответствии с требованиями времени, возможность ученика взаимодействовать с этим оборудованием во время процесса обучения);</a:t>
            </a:r>
          </a:p>
          <a:p>
            <a:pPr eaLnBrk="1" hangingPunct="1">
              <a:lnSpc>
                <a:spcPct val="80000"/>
              </a:lnSpc>
            </a:pPr>
            <a:r>
              <a:rPr lang="ru-RU" sz="900" dirty="0" err="1"/>
              <a:t>Одомашненность</a:t>
            </a:r>
            <a:r>
              <a:rPr lang="ru-RU" sz="900" dirty="0"/>
              <a:t> – наличие элементов «персонального», индивидуального, «милых деталей», а не просто строгого офисного стиля</a:t>
            </a:r>
          </a:p>
          <a:p>
            <a:pPr>
              <a:lnSpc>
                <a:spcPct val="80000"/>
              </a:lnSpc>
            </a:pP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985368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544CC8-E034-4654-979A-26FCED9231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4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000" dirty="0"/>
              <a:t>Стоит сказать, что это цитаты из экспертных мнений, а не просто придуманные кем-то в кабинетах наборы слов.</a:t>
            </a:r>
          </a:p>
          <a:p>
            <a:pPr eaLnBrk="1" hangingPunct="1"/>
            <a:r>
              <a:rPr lang="ru-RU" sz="1000" dirty="0"/>
              <a:t>Плюс к этим определениям: Современная образовательная среда – та, которая решает не только задачи обучения ребенка, но и профессионального развития педагога.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18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CED87-C0A4-4ED0-8553-0D6DD8F8ED01}" type="datetime1">
              <a:rPr lang="ru-RU"/>
              <a:pPr>
                <a:defRPr/>
              </a:pPr>
              <a:t>19.04.19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6D5F-6323-4C99-8B9A-BA03D628E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774" y="1981201"/>
            <a:ext cx="8426453" cy="4195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1148-041D-47E8-92E4-0648B846E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4" y="1196976"/>
            <a:ext cx="8426454" cy="2232024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3496235"/>
            <a:ext cx="8426454" cy="288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8BD7-FA3C-4B08-9DD1-F4351F6A4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2774" y="1981199"/>
            <a:ext cx="4213226" cy="4195763"/>
          </a:xfrm>
        </p:spPr>
        <p:txBody>
          <a:bodyPr>
            <a:normAutofit/>
          </a:bodyPr>
          <a:lstStyle>
            <a:lvl1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6096000" y="1981199"/>
            <a:ext cx="4213226" cy="4195763"/>
          </a:xfrm>
        </p:spPr>
        <p:txBody>
          <a:bodyPr>
            <a:normAutofit/>
          </a:bodyPr>
          <a:lstStyle>
            <a:lvl1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DD96-1718-400E-B585-3655AD551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2093119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82774" y="2989263"/>
            <a:ext cx="4213226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3"/>
          </p:nvPr>
        </p:nvSpPr>
        <p:spPr>
          <a:xfrm>
            <a:off x="6095999" y="2093119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half" idx="14"/>
          </p:nvPr>
        </p:nvSpPr>
        <p:spPr>
          <a:xfrm>
            <a:off x="6095999" y="2989263"/>
            <a:ext cx="4213226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96511-ADFF-4007-9B21-A4D72E4EA1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2774" y="1995947"/>
            <a:ext cx="3060000" cy="418101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5444" y="1995947"/>
            <a:ext cx="3060000" cy="418101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8508113" y="1995946"/>
            <a:ext cx="3060000" cy="418101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CA3AB-479C-4CCE-9962-3353A5D603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4EC7-4096-4A14-9EAE-6A1BC035D9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394F-F0E8-4F95-B1A6-1D4835B838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9" y="1196975"/>
            <a:ext cx="5472113" cy="51847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85576" y="1196975"/>
            <a:ext cx="4210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1882773" y="2868706"/>
            <a:ext cx="4213225" cy="35130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301E-98F9-44DB-B821-C72EA6E3D5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576" y="1196975"/>
            <a:ext cx="4210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5999" y="1196975"/>
            <a:ext cx="5472113" cy="5184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2773" y="2868706"/>
            <a:ext cx="4213225" cy="35130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2DBB-060B-4CED-8E54-8117E585A7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0"/>
          <p:cNvSpPr/>
          <p:nvPr userDrawn="1"/>
        </p:nvSpPr>
        <p:spPr>
          <a:xfrm>
            <a:off x="0" y="0"/>
            <a:ext cx="9826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1" name="TextBox 4"/>
          <p:cNvSpPr txBox="1"/>
          <p:nvPr userDrawn="1"/>
        </p:nvSpPr>
        <p:spPr>
          <a:xfrm rot="16200000">
            <a:off x="83344" y="3167857"/>
            <a:ext cx="8159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300" dirty="0">
                <a:solidFill>
                  <a:srgbClr val="DB342A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•••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9" y="1196975"/>
            <a:ext cx="5472113" cy="72031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97271" y="1981199"/>
            <a:ext cx="4270842" cy="419576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90600" y="1952170"/>
            <a:ext cx="2024743" cy="4905829"/>
          </a:xfrm>
        </p:spPr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015343" y="1181101"/>
            <a:ext cx="2024743" cy="5676898"/>
          </a:xfrm>
        </p:spPr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040086" y="2728687"/>
            <a:ext cx="2024743" cy="4129314"/>
          </a:xfrm>
        </p:spPr>
      </p:sp>
      <p:sp>
        <p:nvSpPr>
          <p:cNvPr id="12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Museo Sans Cyrl 500" charset="-52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54EC-9B9C-473E-ADBC-DF0A980A6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/>
          <p:cNvSpPr>
            <a:spLocks noGrp="1"/>
          </p:cNvSpPr>
          <p:nvPr>
            <p:ph type="pic" sz="quarter" idx="14"/>
          </p:nvPr>
        </p:nvSpPr>
        <p:spPr>
          <a:xfrm>
            <a:off x="8715807" y="630850"/>
            <a:ext cx="2725404" cy="2725404"/>
          </a:xfrm>
          <a:custGeom>
            <a:avLst/>
            <a:gdLst>
              <a:gd name="connsiteX0" fmla="*/ 1362702 w 2725404"/>
              <a:gd name="connsiteY0" fmla="*/ 0 h 2725404"/>
              <a:gd name="connsiteX1" fmla="*/ 2725404 w 2725404"/>
              <a:gd name="connsiteY1" fmla="*/ 1362702 h 2725404"/>
              <a:gd name="connsiteX2" fmla="*/ 1362702 w 2725404"/>
              <a:gd name="connsiteY2" fmla="*/ 2725404 h 2725404"/>
              <a:gd name="connsiteX3" fmla="*/ 0 w 2725404"/>
              <a:gd name="connsiteY3" fmla="*/ 1362702 h 2725404"/>
              <a:gd name="connsiteX4" fmla="*/ 1362702 w 2725404"/>
              <a:gd name="connsiteY4" fmla="*/ 0 h 27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404" h="2725404">
                <a:moveTo>
                  <a:pt x="1362702" y="0"/>
                </a:moveTo>
                <a:cubicBezTo>
                  <a:pt x="2115302" y="0"/>
                  <a:pt x="2725404" y="610103"/>
                  <a:pt x="2725404" y="1362702"/>
                </a:cubicBezTo>
                <a:cubicBezTo>
                  <a:pt x="2725404" y="2115302"/>
                  <a:pt x="2115302" y="2725404"/>
                  <a:pt x="1362702" y="2725404"/>
                </a:cubicBezTo>
                <a:cubicBezTo>
                  <a:pt x="610102" y="2725404"/>
                  <a:pt x="0" y="2115302"/>
                  <a:pt x="0" y="1362702"/>
                </a:cubicBezTo>
                <a:cubicBezTo>
                  <a:pt x="0" y="610103"/>
                  <a:pt x="610102" y="0"/>
                  <a:pt x="136270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0803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0803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36"/>
          <p:cNvSpPr>
            <a:spLocks noGrp="1"/>
          </p:cNvSpPr>
          <p:nvPr>
            <p:ph type="pic" sz="quarter" idx="15"/>
          </p:nvPr>
        </p:nvSpPr>
        <p:spPr>
          <a:xfrm>
            <a:off x="8386068" y="2994435"/>
            <a:ext cx="2725404" cy="2725404"/>
          </a:xfrm>
          <a:custGeom>
            <a:avLst/>
            <a:gdLst>
              <a:gd name="connsiteX0" fmla="*/ 1362702 w 2725404"/>
              <a:gd name="connsiteY0" fmla="*/ 0 h 2725404"/>
              <a:gd name="connsiteX1" fmla="*/ 2725404 w 2725404"/>
              <a:gd name="connsiteY1" fmla="*/ 1362702 h 2725404"/>
              <a:gd name="connsiteX2" fmla="*/ 1362702 w 2725404"/>
              <a:gd name="connsiteY2" fmla="*/ 2725404 h 2725404"/>
              <a:gd name="connsiteX3" fmla="*/ 0 w 2725404"/>
              <a:gd name="connsiteY3" fmla="*/ 1362702 h 2725404"/>
              <a:gd name="connsiteX4" fmla="*/ 1362702 w 2725404"/>
              <a:gd name="connsiteY4" fmla="*/ 0 h 27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404" h="2725404">
                <a:moveTo>
                  <a:pt x="1362702" y="0"/>
                </a:moveTo>
                <a:cubicBezTo>
                  <a:pt x="2115302" y="0"/>
                  <a:pt x="2725404" y="610103"/>
                  <a:pt x="2725404" y="1362702"/>
                </a:cubicBezTo>
                <a:cubicBezTo>
                  <a:pt x="2725404" y="2115302"/>
                  <a:pt x="2115302" y="2725404"/>
                  <a:pt x="1362702" y="2725404"/>
                </a:cubicBezTo>
                <a:cubicBezTo>
                  <a:pt x="610102" y="2725404"/>
                  <a:pt x="0" y="2115302"/>
                  <a:pt x="0" y="1362702"/>
                </a:cubicBezTo>
                <a:cubicBezTo>
                  <a:pt x="0" y="610103"/>
                  <a:pt x="610102" y="0"/>
                  <a:pt x="136270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Рисунок 36"/>
          <p:cNvSpPr>
            <a:spLocks noGrp="1"/>
          </p:cNvSpPr>
          <p:nvPr>
            <p:ph type="pic" sz="quarter" idx="16"/>
          </p:nvPr>
        </p:nvSpPr>
        <p:spPr>
          <a:xfrm>
            <a:off x="6858497" y="1509779"/>
            <a:ext cx="2725404" cy="2725404"/>
          </a:xfrm>
          <a:custGeom>
            <a:avLst/>
            <a:gdLst>
              <a:gd name="connsiteX0" fmla="*/ 1362702 w 2725404"/>
              <a:gd name="connsiteY0" fmla="*/ 0 h 2725404"/>
              <a:gd name="connsiteX1" fmla="*/ 2725404 w 2725404"/>
              <a:gd name="connsiteY1" fmla="*/ 1362702 h 2725404"/>
              <a:gd name="connsiteX2" fmla="*/ 1362702 w 2725404"/>
              <a:gd name="connsiteY2" fmla="*/ 2725404 h 2725404"/>
              <a:gd name="connsiteX3" fmla="*/ 0 w 2725404"/>
              <a:gd name="connsiteY3" fmla="*/ 1362702 h 2725404"/>
              <a:gd name="connsiteX4" fmla="*/ 1362702 w 2725404"/>
              <a:gd name="connsiteY4" fmla="*/ 0 h 27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404" h="2725404">
                <a:moveTo>
                  <a:pt x="1362702" y="0"/>
                </a:moveTo>
                <a:cubicBezTo>
                  <a:pt x="2115302" y="0"/>
                  <a:pt x="2725404" y="610103"/>
                  <a:pt x="2725404" y="1362702"/>
                </a:cubicBezTo>
                <a:cubicBezTo>
                  <a:pt x="2725404" y="2115302"/>
                  <a:pt x="2115302" y="2725404"/>
                  <a:pt x="1362702" y="2725404"/>
                </a:cubicBezTo>
                <a:cubicBezTo>
                  <a:pt x="610102" y="2725404"/>
                  <a:pt x="0" y="2115302"/>
                  <a:pt x="0" y="1362702"/>
                </a:cubicBezTo>
                <a:cubicBezTo>
                  <a:pt x="0" y="610103"/>
                  <a:pt x="610102" y="0"/>
                  <a:pt x="136270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8A7E-5746-4940-A447-D430965388D2}" type="datetime1">
              <a:rPr lang="ru-RU"/>
              <a:pPr>
                <a:defRPr/>
              </a:pPr>
              <a:t>19.04.19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FFF4-6F0C-4B77-8352-4A4F6A5B6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ключительный слайд">
    <p:bg>
      <p:bgPr>
        <a:solidFill>
          <a:srgbClr val="DB34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3"/>
          <p:cNvSpPr/>
          <p:nvPr userDrawn="1"/>
        </p:nvSpPr>
        <p:spPr>
          <a:xfrm>
            <a:off x="0" y="0"/>
            <a:ext cx="12192000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82775" y="344488"/>
            <a:ext cx="126047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/>
          <p:nvPr userDrawn="1"/>
        </p:nvSpPr>
        <p:spPr>
          <a:xfrm>
            <a:off x="7591425" y="490538"/>
            <a:ext cx="3976688" cy="8540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sz="1100">
                <a:solidFill>
                  <a:srgbClr val="3C3D3B"/>
                </a:solidFill>
                <a:latin typeface="Museo Sans Cyrl 500" charset="-52"/>
              </a:rPr>
              <a:t>129226, г. Москва, 2-й Сельскохозяйственный проезд, 4</a:t>
            </a:r>
            <a:endParaRPr lang="en-US" sz="1100">
              <a:solidFill>
                <a:srgbClr val="3C3D3B"/>
              </a:solidFill>
              <a:latin typeface="Museo Sans Cyrl 500" charset="-52"/>
            </a:endParaRPr>
          </a:p>
          <a:p>
            <a:pPr>
              <a:lnSpc>
                <a:spcPct val="114000"/>
              </a:lnSpc>
              <a:defRPr/>
            </a:pPr>
            <a:r>
              <a:rPr lang="en-US" sz="1100">
                <a:solidFill>
                  <a:srgbClr val="3C3D3B"/>
                </a:solidFill>
                <a:latin typeface="Museo Sans Cyrl 500" charset="-52"/>
              </a:rPr>
              <a:t>info@mgpu.ru</a:t>
            </a:r>
          </a:p>
          <a:p>
            <a:pPr>
              <a:lnSpc>
                <a:spcPct val="114000"/>
              </a:lnSpc>
              <a:defRPr/>
            </a:pPr>
            <a:r>
              <a:rPr lang="en-US" sz="1100">
                <a:solidFill>
                  <a:srgbClr val="3C3D3B"/>
                </a:solidFill>
                <a:latin typeface="Museo Sans Cyrl 500" charset="-52"/>
              </a:rPr>
              <a:t>+7 (499) 181-24-62</a:t>
            </a:r>
            <a:br>
              <a:rPr lang="en-US" sz="1100">
                <a:solidFill>
                  <a:srgbClr val="3C3D3B"/>
                </a:solidFill>
                <a:latin typeface="Museo Sans Cyrl 500" charset="-52"/>
              </a:rPr>
            </a:br>
            <a:r>
              <a:rPr lang="en-US" sz="1100">
                <a:solidFill>
                  <a:srgbClr val="3C3D3B"/>
                </a:solidFill>
                <a:latin typeface="Museo Sans Cyrl 500" charset="-52"/>
              </a:rPr>
              <a:t>www.mgpu.ru</a:t>
            </a:r>
            <a:endParaRPr lang="ru-RU" sz="1100">
              <a:solidFill>
                <a:srgbClr val="3C3D3B"/>
              </a:solidFill>
              <a:latin typeface="Museo Sans Cyrl 500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3" y="2223246"/>
            <a:ext cx="9685339" cy="233922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F4F4F7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3" y="4625787"/>
            <a:ext cx="9685339" cy="1755963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1600">
                <a:solidFill>
                  <a:srgbClr val="D4D4D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5" y="1196975"/>
            <a:ext cx="8426450" cy="720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82775" y="2035175"/>
            <a:ext cx="4137025" cy="41417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2035175"/>
            <a:ext cx="4137025" cy="41417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490E-BF6E-4CA1-AB62-335DF0DC0B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5" y="1196975"/>
            <a:ext cx="8426450" cy="720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82775" y="2035175"/>
            <a:ext cx="4137025" cy="41417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2035175"/>
            <a:ext cx="4137025" cy="41417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96FA-DC29-43D1-88A8-A665B9AD90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4" y="1196976"/>
            <a:ext cx="8426454" cy="3365500"/>
          </a:xfrm>
        </p:spPr>
        <p:txBody>
          <a:bodyPr anchor="b">
            <a:normAutofit/>
          </a:bodyPr>
          <a:lstStyle>
            <a:lvl1pPr>
              <a:defRPr sz="4800" b="0" i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4760259"/>
            <a:ext cx="8426454" cy="16214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7523-377B-4A66-B64D-95FE2C3694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41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774" y="1981201"/>
            <a:ext cx="8426453" cy="4195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C378-0418-4D2C-B203-BADC6CE0A6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58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4" y="1196976"/>
            <a:ext cx="8426454" cy="2232024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3496235"/>
            <a:ext cx="8426454" cy="288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9222-ED99-422C-B8D5-474F7EF5F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77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2774" y="1981199"/>
            <a:ext cx="4213226" cy="4195763"/>
          </a:xfrm>
        </p:spPr>
        <p:txBody>
          <a:bodyPr>
            <a:normAutofit/>
          </a:bodyPr>
          <a:lstStyle>
            <a:lvl1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6096000" y="1981199"/>
            <a:ext cx="4213226" cy="4195763"/>
          </a:xfrm>
        </p:spPr>
        <p:txBody>
          <a:bodyPr>
            <a:normAutofit/>
          </a:bodyPr>
          <a:lstStyle>
            <a:lvl1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1pPr>
            <a:lvl2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2pPr>
            <a:lvl3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3pPr>
            <a:lvl4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4pPr>
            <a:lvl5pPr mar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170B-1606-403C-A4A6-CDB03BE1B4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267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2093119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82774" y="2989263"/>
            <a:ext cx="4213226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3"/>
          </p:nvPr>
        </p:nvSpPr>
        <p:spPr>
          <a:xfrm>
            <a:off x="6095999" y="2093119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half" idx="14"/>
          </p:nvPr>
        </p:nvSpPr>
        <p:spPr>
          <a:xfrm>
            <a:off x="6095999" y="2989263"/>
            <a:ext cx="4213226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502FE-A08F-4DB5-A725-773794D457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462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2774" y="1995947"/>
            <a:ext cx="3060000" cy="418101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5444" y="1995947"/>
            <a:ext cx="3060000" cy="418101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13"/>
          </p:nvPr>
        </p:nvSpPr>
        <p:spPr>
          <a:xfrm>
            <a:off x="8508113" y="1995946"/>
            <a:ext cx="3060000" cy="418101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FBA8-FDF8-4144-822E-64600B9812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607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5F3E-ACE3-40E9-8208-22BC208B29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0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38F8-74AD-458E-BE77-D60E38743382}" type="datetime1">
              <a:rPr lang="ru-RU"/>
              <a:pPr>
                <a:defRPr/>
              </a:pPr>
              <a:t>19.04.19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F5DC-51CC-4A10-988D-131935FC6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A875-6843-4CCC-879F-E498BDCE4D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487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9" y="1196975"/>
            <a:ext cx="5472113" cy="51847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85576" y="1196975"/>
            <a:ext cx="4210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1882773" y="2868706"/>
            <a:ext cx="4213225" cy="35130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A8E5-228D-42ED-A37B-649EFFFEE1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157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576" y="1196975"/>
            <a:ext cx="4210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5999" y="1196975"/>
            <a:ext cx="5472113" cy="5184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2773" y="2868706"/>
            <a:ext cx="4213225" cy="35130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A646-591E-4459-82B9-DC7DEF414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723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0"/>
          <p:cNvSpPr/>
          <p:nvPr userDrawn="1"/>
        </p:nvSpPr>
        <p:spPr>
          <a:xfrm>
            <a:off x="0" y="0"/>
            <a:ext cx="9826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4"/>
          <p:cNvSpPr txBox="1"/>
          <p:nvPr userDrawn="1"/>
        </p:nvSpPr>
        <p:spPr>
          <a:xfrm rot="16200000">
            <a:off x="83344" y="3167857"/>
            <a:ext cx="8159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300" dirty="0">
                <a:solidFill>
                  <a:srgbClr val="DB342A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•••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9" y="1196975"/>
            <a:ext cx="5472113" cy="72031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97271" y="1981199"/>
            <a:ext cx="4270842" cy="419576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 smtClean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lang="ru-RU" sz="1600" kern="12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90600" y="1952170"/>
            <a:ext cx="2024743" cy="4905829"/>
          </a:xfrm>
        </p:spPr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015343" y="1181101"/>
            <a:ext cx="2024743" cy="5676898"/>
          </a:xfrm>
        </p:spPr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040086" y="2728687"/>
            <a:ext cx="2024743" cy="4129314"/>
          </a:xfrm>
        </p:spPr>
      </p:sp>
      <p:sp>
        <p:nvSpPr>
          <p:cNvPr id="12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корпоративных эвентов и студенческих инициатив</a:t>
            </a: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9EDD-6A8D-4702-A4CB-EA5F497BC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3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ключительный слайд">
    <p:bg>
      <p:bgPr>
        <a:solidFill>
          <a:srgbClr val="DB34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3"/>
          <p:cNvSpPr/>
          <p:nvPr userDrawn="1"/>
        </p:nvSpPr>
        <p:spPr>
          <a:xfrm>
            <a:off x="0" y="0"/>
            <a:ext cx="12192000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82775" y="344488"/>
            <a:ext cx="126047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/>
          <p:nvPr userDrawn="1"/>
        </p:nvSpPr>
        <p:spPr>
          <a:xfrm>
            <a:off x="7591425" y="490538"/>
            <a:ext cx="3976688" cy="8540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129226, г. Москва, 2-й Сельскохозяйственный проезд, 4</a:t>
            </a:r>
            <a:endParaRPr lang="en-US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info@mgpu.ru</a:t>
            </a:r>
            <a:endParaRPr lang="en-US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+7 (499) 181-24-62</a:t>
            </a:r>
            <a:br>
              <a:rPr lang="en-US" sz="1100" dirty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</a:br>
            <a:r>
              <a:rPr lang="en-US" sz="1100" dirty="0" err="1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rPr>
              <a:t>www.mgpu.ru</a:t>
            </a:r>
            <a:endParaRPr lang="ru-RU" sz="1100" dirty="0">
              <a:solidFill>
                <a:srgbClr val="3C3D3B"/>
              </a:solidFill>
              <a:latin typeface="Museo Sans Cyrl 500" charset="0"/>
              <a:ea typeface="Museo Sans Cyrl 500" charset="0"/>
              <a:cs typeface="Museo Sans Cyrl 50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3" y="2223246"/>
            <a:ext cx="9685339" cy="233922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F4F4F7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3" y="4625787"/>
            <a:ext cx="9685339" cy="1755963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1600">
                <a:solidFill>
                  <a:srgbClr val="D4D4D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8152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5" y="1196975"/>
            <a:ext cx="8426450" cy="720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82775" y="2035175"/>
            <a:ext cx="4137025" cy="41417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2035175"/>
            <a:ext cx="4137025" cy="41417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0EB6-411A-4DF5-8358-BADAD839F0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142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5" y="1196975"/>
            <a:ext cx="8426450" cy="720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82775" y="2035175"/>
            <a:ext cx="4137025" cy="41417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2035175"/>
            <a:ext cx="4137025" cy="41417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ADE9-2595-42C4-B19F-9B0263819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31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6A40-9F21-4EE5-BE76-A323AC309F58}" type="datetime1">
              <a:rPr lang="ru-RU"/>
              <a:pPr>
                <a:defRPr/>
              </a:pPr>
              <a:t>19.04.19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01FB-092B-4BB0-A9E5-F4A7F2676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ключительный слайд">
    <p:bg>
      <p:bgPr>
        <a:solidFill>
          <a:srgbClr val="DB34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3"/>
          <p:cNvSpPr/>
          <p:nvPr userDrawn="1"/>
        </p:nvSpPr>
        <p:spPr>
          <a:xfrm>
            <a:off x="0" y="0"/>
            <a:ext cx="12192000" cy="161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82775" y="344488"/>
            <a:ext cx="126047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/>
          <p:nvPr userDrawn="1"/>
        </p:nvSpPr>
        <p:spPr>
          <a:xfrm>
            <a:off x="7591425" y="490538"/>
            <a:ext cx="3976688" cy="8540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sz="1100">
                <a:solidFill>
                  <a:srgbClr val="3C3D3B"/>
                </a:solidFill>
                <a:latin typeface="Museo Sans Cyrl 500" charset="-52"/>
              </a:rPr>
              <a:t>129226, г. Москва, 2-й Сельскохозяйственный проезд, 4</a:t>
            </a:r>
            <a:endParaRPr lang="en-US" sz="1100">
              <a:solidFill>
                <a:srgbClr val="3C3D3B"/>
              </a:solidFill>
              <a:latin typeface="Museo Sans Cyrl 500" charset="-52"/>
            </a:endParaRPr>
          </a:p>
          <a:p>
            <a:pPr>
              <a:lnSpc>
                <a:spcPct val="114000"/>
              </a:lnSpc>
              <a:defRPr/>
            </a:pPr>
            <a:r>
              <a:rPr lang="en-US" sz="1100">
                <a:solidFill>
                  <a:srgbClr val="3C3D3B"/>
                </a:solidFill>
                <a:latin typeface="Museo Sans Cyrl 500" charset="-52"/>
              </a:rPr>
              <a:t>info@mgpu.ru</a:t>
            </a:r>
          </a:p>
          <a:p>
            <a:pPr>
              <a:lnSpc>
                <a:spcPct val="114000"/>
              </a:lnSpc>
              <a:defRPr/>
            </a:pPr>
            <a:r>
              <a:rPr lang="en-US" sz="1100">
                <a:solidFill>
                  <a:srgbClr val="3C3D3B"/>
                </a:solidFill>
                <a:latin typeface="Museo Sans Cyrl 500" charset="-52"/>
              </a:rPr>
              <a:t>+7 (499) 181-24-62</a:t>
            </a:r>
            <a:br>
              <a:rPr lang="en-US" sz="1100">
                <a:solidFill>
                  <a:srgbClr val="3C3D3B"/>
                </a:solidFill>
                <a:latin typeface="Museo Sans Cyrl 500" charset="-52"/>
              </a:rPr>
            </a:br>
            <a:r>
              <a:rPr lang="en-US" sz="1100">
                <a:solidFill>
                  <a:srgbClr val="3C3D3B"/>
                </a:solidFill>
                <a:latin typeface="Museo Sans Cyrl 500" charset="-52"/>
              </a:rPr>
              <a:t>www.mgpu.ru</a:t>
            </a:r>
            <a:endParaRPr lang="ru-RU" sz="1100">
              <a:solidFill>
                <a:srgbClr val="3C3D3B"/>
              </a:solidFill>
              <a:latin typeface="Museo Sans Cyrl 500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3" y="2223246"/>
            <a:ext cx="9685339" cy="233922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F4F4F7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3" y="4625787"/>
            <a:ext cx="9685339" cy="1755963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1600">
                <a:solidFill>
                  <a:srgbClr val="D4D4D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2A5B-D6A4-4FF6-A14D-AF4CB45FA32D}" type="datetime1">
              <a:rPr lang="ru-RU"/>
              <a:pPr>
                <a:defRPr/>
              </a:pPr>
              <a:t>19.04.19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3F39-C298-4F2B-B69E-2A07D3976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/>
          <p:cNvSpPr>
            <a:spLocks noGrp="1"/>
          </p:cNvSpPr>
          <p:nvPr>
            <p:ph type="pic" sz="quarter" idx="14"/>
          </p:nvPr>
        </p:nvSpPr>
        <p:spPr>
          <a:xfrm>
            <a:off x="8715807" y="630850"/>
            <a:ext cx="2725404" cy="2725404"/>
          </a:xfrm>
          <a:custGeom>
            <a:avLst/>
            <a:gdLst>
              <a:gd name="connsiteX0" fmla="*/ 1362702 w 2725404"/>
              <a:gd name="connsiteY0" fmla="*/ 0 h 2725404"/>
              <a:gd name="connsiteX1" fmla="*/ 2725404 w 2725404"/>
              <a:gd name="connsiteY1" fmla="*/ 1362702 h 2725404"/>
              <a:gd name="connsiteX2" fmla="*/ 1362702 w 2725404"/>
              <a:gd name="connsiteY2" fmla="*/ 2725404 h 2725404"/>
              <a:gd name="connsiteX3" fmla="*/ 0 w 2725404"/>
              <a:gd name="connsiteY3" fmla="*/ 1362702 h 2725404"/>
              <a:gd name="connsiteX4" fmla="*/ 1362702 w 2725404"/>
              <a:gd name="connsiteY4" fmla="*/ 0 h 27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404" h="2725404">
                <a:moveTo>
                  <a:pt x="1362702" y="0"/>
                </a:moveTo>
                <a:cubicBezTo>
                  <a:pt x="2115302" y="0"/>
                  <a:pt x="2725404" y="610103"/>
                  <a:pt x="2725404" y="1362702"/>
                </a:cubicBezTo>
                <a:cubicBezTo>
                  <a:pt x="2725404" y="2115302"/>
                  <a:pt x="2115302" y="2725404"/>
                  <a:pt x="1362702" y="2725404"/>
                </a:cubicBezTo>
                <a:cubicBezTo>
                  <a:pt x="610102" y="2725404"/>
                  <a:pt x="0" y="2115302"/>
                  <a:pt x="0" y="1362702"/>
                </a:cubicBezTo>
                <a:cubicBezTo>
                  <a:pt x="0" y="610103"/>
                  <a:pt x="610102" y="0"/>
                  <a:pt x="136270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0803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0803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36"/>
          <p:cNvSpPr>
            <a:spLocks noGrp="1"/>
          </p:cNvSpPr>
          <p:nvPr>
            <p:ph type="pic" sz="quarter" idx="15"/>
          </p:nvPr>
        </p:nvSpPr>
        <p:spPr>
          <a:xfrm>
            <a:off x="8386068" y="2994435"/>
            <a:ext cx="2725404" cy="2725404"/>
          </a:xfrm>
          <a:custGeom>
            <a:avLst/>
            <a:gdLst>
              <a:gd name="connsiteX0" fmla="*/ 1362702 w 2725404"/>
              <a:gd name="connsiteY0" fmla="*/ 0 h 2725404"/>
              <a:gd name="connsiteX1" fmla="*/ 2725404 w 2725404"/>
              <a:gd name="connsiteY1" fmla="*/ 1362702 h 2725404"/>
              <a:gd name="connsiteX2" fmla="*/ 1362702 w 2725404"/>
              <a:gd name="connsiteY2" fmla="*/ 2725404 h 2725404"/>
              <a:gd name="connsiteX3" fmla="*/ 0 w 2725404"/>
              <a:gd name="connsiteY3" fmla="*/ 1362702 h 2725404"/>
              <a:gd name="connsiteX4" fmla="*/ 1362702 w 2725404"/>
              <a:gd name="connsiteY4" fmla="*/ 0 h 27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404" h="2725404">
                <a:moveTo>
                  <a:pt x="1362702" y="0"/>
                </a:moveTo>
                <a:cubicBezTo>
                  <a:pt x="2115302" y="0"/>
                  <a:pt x="2725404" y="610103"/>
                  <a:pt x="2725404" y="1362702"/>
                </a:cubicBezTo>
                <a:cubicBezTo>
                  <a:pt x="2725404" y="2115302"/>
                  <a:pt x="2115302" y="2725404"/>
                  <a:pt x="1362702" y="2725404"/>
                </a:cubicBezTo>
                <a:cubicBezTo>
                  <a:pt x="610102" y="2725404"/>
                  <a:pt x="0" y="2115302"/>
                  <a:pt x="0" y="1362702"/>
                </a:cubicBezTo>
                <a:cubicBezTo>
                  <a:pt x="0" y="610103"/>
                  <a:pt x="610102" y="0"/>
                  <a:pt x="136270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Рисунок 36"/>
          <p:cNvSpPr>
            <a:spLocks noGrp="1"/>
          </p:cNvSpPr>
          <p:nvPr>
            <p:ph type="pic" sz="quarter" idx="16"/>
          </p:nvPr>
        </p:nvSpPr>
        <p:spPr>
          <a:xfrm>
            <a:off x="6858497" y="1509779"/>
            <a:ext cx="2725404" cy="2725404"/>
          </a:xfrm>
          <a:custGeom>
            <a:avLst/>
            <a:gdLst>
              <a:gd name="connsiteX0" fmla="*/ 1362702 w 2725404"/>
              <a:gd name="connsiteY0" fmla="*/ 0 h 2725404"/>
              <a:gd name="connsiteX1" fmla="*/ 2725404 w 2725404"/>
              <a:gd name="connsiteY1" fmla="*/ 1362702 h 2725404"/>
              <a:gd name="connsiteX2" fmla="*/ 1362702 w 2725404"/>
              <a:gd name="connsiteY2" fmla="*/ 2725404 h 2725404"/>
              <a:gd name="connsiteX3" fmla="*/ 0 w 2725404"/>
              <a:gd name="connsiteY3" fmla="*/ 1362702 h 2725404"/>
              <a:gd name="connsiteX4" fmla="*/ 1362702 w 2725404"/>
              <a:gd name="connsiteY4" fmla="*/ 0 h 27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404" h="2725404">
                <a:moveTo>
                  <a:pt x="1362702" y="0"/>
                </a:moveTo>
                <a:cubicBezTo>
                  <a:pt x="2115302" y="0"/>
                  <a:pt x="2725404" y="610103"/>
                  <a:pt x="2725404" y="1362702"/>
                </a:cubicBezTo>
                <a:cubicBezTo>
                  <a:pt x="2725404" y="2115302"/>
                  <a:pt x="2115302" y="2725404"/>
                  <a:pt x="1362702" y="2725404"/>
                </a:cubicBezTo>
                <a:cubicBezTo>
                  <a:pt x="610102" y="2725404"/>
                  <a:pt x="0" y="2115302"/>
                  <a:pt x="0" y="1362702"/>
                </a:cubicBezTo>
                <a:cubicBezTo>
                  <a:pt x="0" y="610103"/>
                  <a:pt x="610102" y="0"/>
                  <a:pt x="136270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24DB-FCC5-47C1-8DEC-A58AC5C50681}" type="datetime1">
              <a:rPr lang="ru-RU"/>
              <a:pPr>
                <a:defRPr/>
              </a:pPr>
              <a:t>19.04.19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8D66-C089-4D54-BB3E-71C1BA9AF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/>
          <p:cNvSpPr>
            <a:spLocks noGrp="1"/>
          </p:cNvSpPr>
          <p:nvPr>
            <p:ph type="pic" sz="quarter" idx="14"/>
          </p:nvPr>
        </p:nvSpPr>
        <p:spPr>
          <a:xfrm>
            <a:off x="8715807" y="630850"/>
            <a:ext cx="2725404" cy="2725404"/>
          </a:xfrm>
          <a:custGeom>
            <a:avLst/>
            <a:gdLst>
              <a:gd name="connsiteX0" fmla="*/ 1362702 w 2725404"/>
              <a:gd name="connsiteY0" fmla="*/ 0 h 2725404"/>
              <a:gd name="connsiteX1" fmla="*/ 2725404 w 2725404"/>
              <a:gd name="connsiteY1" fmla="*/ 1362702 h 2725404"/>
              <a:gd name="connsiteX2" fmla="*/ 1362702 w 2725404"/>
              <a:gd name="connsiteY2" fmla="*/ 2725404 h 2725404"/>
              <a:gd name="connsiteX3" fmla="*/ 0 w 2725404"/>
              <a:gd name="connsiteY3" fmla="*/ 1362702 h 2725404"/>
              <a:gd name="connsiteX4" fmla="*/ 1362702 w 2725404"/>
              <a:gd name="connsiteY4" fmla="*/ 0 h 27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404" h="2725404">
                <a:moveTo>
                  <a:pt x="1362702" y="0"/>
                </a:moveTo>
                <a:cubicBezTo>
                  <a:pt x="2115302" y="0"/>
                  <a:pt x="2725404" y="610103"/>
                  <a:pt x="2725404" y="1362702"/>
                </a:cubicBezTo>
                <a:cubicBezTo>
                  <a:pt x="2725404" y="2115302"/>
                  <a:pt x="2115302" y="2725404"/>
                  <a:pt x="1362702" y="2725404"/>
                </a:cubicBezTo>
                <a:cubicBezTo>
                  <a:pt x="610102" y="2725404"/>
                  <a:pt x="0" y="2115302"/>
                  <a:pt x="0" y="1362702"/>
                </a:cubicBezTo>
                <a:cubicBezTo>
                  <a:pt x="0" y="610103"/>
                  <a:pt x="610102" y="0"/>
                  <a:pt x="1362702" y="0"/>
                </a:cubicBezTo>
                <a:close/>
              </a:path>
            </a:pathLst>
          </a:custGeom>
        </p:spPr>
        <p:txBody>
          <a:bodyPr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0803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0803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36"/>
          <p:cNvSpPr>
            <a:spLocks noGrp="1"/>
          </p:cNvSpPr>
          <p:nvPr>
            <p:ph type="pic" sz="quarter" idx="15"/>
          </p:nvPr>
        </p:nvSpPr>
        <p:spPr>
          <a:xfrm>
            <a:off x="8386068" y="2994435"/>
            <a:ext cx="2725404" cy="2725404"/>
          </a:xfrm>
          <a:custGeom>
            <a:avLst/>
            <a:gdLst>
              <a:gd name="connsiteX0" fmla="*/ 1362702 w 2725404"/>
              <a:gd name="connsiteY0" fmla="*/ 0 h 2725404"/>
              <a:gd name="connsiteX1" fmla="*/ 2725404 w 2725404"/>
              <a:gd name="connsiteY1" fmla="*/ 1362702 h 2725404"/>
              <a:gd name="connsiteX2" fmla="*/ 1362702 w 2725404"/>
              <a:gd name="connsiteY2" fmla="*/ 2725404 h 2725404"/>
              <a:gd name="connsiteX3" fmla="*/ 0 w 2725404"/>
              <a:gd name="connsiteY3" fmla="*/ 1362702 h 2725404"/>
              <a:gd name="connsiteX4" fmla="*/ 1362702 w 2725404"/>
              <a:gd name="connsiteY4" fmla="*/ 0 h 27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404" h="2725404">
                <a:moveTo>
                  <a:pt x="1362702" y="0"/>
                </a:moveTo>
                <a:cubicBezTo>
                  <a:pt x="2115302" y="0"/>
                  <a:pt x="2725404" y="610103"/>
                  <a:pt x="2725404" y="1362702"/>
                </a:cubicBezTo>
                <a:cubicBezTo>
                  <a:pt x="2725404" y="2115302"/>
                  <a:pt x="2115302" y="2725404"/>
                  <a:pt x="1362702" y="2725404"/>
                </a:cubicBezTo>
                <a:cubicBezTo>
                  <a:pt x="610102" y="2725404"/>
                  <a:pt x="0" y="2115302"/>
                  <a:pt x="0" y="1362702"/>
                </a:cubicBezTo>
                <a:cubicBezTo>
                  <a:pt x="0" y="610103"/>
                  <a:pt x="610102" y="0"/>
                  <a:pt x="1362702" y="0"/>
                </a:cubicBezTo>
                <a:close/>
              </a:path>
            </a:pathLst>
          </a:custGeom>
        </p:spPr>
        <p:txBody>
          <a:bodyPr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Рисунок 36"/>
          <p:cNvSpPr>
            <a:spLocks noGrp="1"/>
          </p:cNvSpPr>
          <p:nvPr>
            <p:ph type="pic" sz="quarter" idx="16"/>
          </p:nvPr>
        </p:nvSpPr>
        <p:spPr>
          <a:xfrm>
            <a:off x="6858497" y="1509779"/>
            <a:ext cx="2725404" cy="2725404"/>
          </a:xfrm>
          <a:custGeom>
            <a:avLst/>
            <a:gdLst>
              <a:gd name="connsiteX0" fmla="*/ 1362702 w 2725404"/>
              <a:gd name="connsiteY0" fmla="*/ 0 h 2725404"/>
              <a:gd name="connsiteX1" fmla="*/ 2725404 w 2725404"/>
              <a:gd name="connsiteY1" fmla="*/ 1362702 h 2725404"/>
              <a:gd name="connsiteX2" fmla="*/ 1362702 w 2725404"/>
              <a:gd name="connsiteY2" fmla="*/ 2725404 h 2725404"/>
              <a:gd name="connsiteX3" fmla="*/ 0 w 2725404"/>
              <a:gd name="connsiteY3" fmla="*/ 1362702 h 2725404"/>
              <a:gd name="connsiteX4" fmla="*/ 1362702 w 2725404"/>
              <a:gd name="connsiteY4" fmla="*/ 0 h 27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404" h="2725404">
                <a:moveTo>
                  <a:pt x="1362702" y="0"/>
                </a:moveTo>
                <a:cubicBezTo>
                  <a:pt x="2115302" y="0"/>
                  <a:pt x="2725404" y="610103"/>
                  <a:pt x="2725404" y="1362702"/>
                </a:cubicBezTo>
                <a:cubicBezTo>
                  <a:pt x="2725404" y="2115302"/>
                  <a:pt x="2115302" y="2725404"/>
                  <a:pt x="1362702" y="2725404"/>
                </a:cubicBezTo>
                <a:cubicBezTo>
                  <a:pt x="610102" y="2725404"/>
                  <a:pt x="0" y="2115302"/>
                  <a:pt x="0" y="1362702"/>
                </a:cubicBezTo>
                <a:cubicBezTo>
                  <a:pt x="0" y="610103"/>
                  <a:pt x="610102" y="0"/>
                  <a:pt x="1362702" y="0"/>
                </a:cubicBezTo>
                <a:close/>
              </a:path>
            </a:pathLst>
          </a:custGeom>
        </p:spPr>
        <p:txBody>
          <a:bodyPr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8AAE-3B92-42CF-9228-A2F6B380779D}" type="datetime1">
              <a:rPr lang="ru-RU"/>
              <a:pPr>
                <a:defRPr/>
              </a:pPr>
              <a:t>19.04.19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B957-EB13-4BF0-9EB9-20BAEEB25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774" y="1196976"/>
            <a:ext cx="8426454" cy="3365500"/>
          </a:xfrm>
        </p:spPr>
        <p:txBody>
          <a:bodyPr anchor="b">
            <a:normAutofit/>
          </a:bodyPr>
          <a:lstStyle>
            <a:lvl1pPr>
              <a:defRPr sz="4800" b="0" i="0">
                <a:solidFill>
                  <a:srgbClr val="3C3D3B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2774" y="4760259"/>
            <a:ext cx="8426454" cy="16214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49EE-1333-478E-BA25-CD17F045C4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976587-51F9-4944-9049-B10ECF6E5D10}" type="datetime1">
              <a:rPr lang="ru-RU"/>
              <a:pPr>
                <a:defRPr/>
              </a:pPr>
              <a:t>19.04.19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1B48B-2CC2-412A-9CBE-FCCB09969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84" r:id="rId5"/>
    <p:sldLayoutId id="2147483666" r:id="rId6"/>
    <p:sldLayoutId id="2147483665" r:id="rId7"/>
    <p:sldLayoutId id="2147483702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D4D4D"/>
          </a:solidFill>
          <a:latin typeface="Museo Sans Cyrl 700" charset="-5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D4D4D"/>
          </a:solidFill>
          <a:latin typeface="Museo Sans Cyrl 700" charset="-5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D4D4D"/>
          </a:solidFill>
          <a:latin typeface="Museo Sans Cyrl 700" charset="-5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D4D4D"/>
          </a:solidFill>
          <a:latin typeface="Museo Sans Cyrl 700" charset="-5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D4D4D"/>
          </a:solidFill>
          <a:latin typeface="Museo Sans Cyrl 700" charset="-5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D4D4D"/>
          </a:solidFill>
          <a:latin typeface="Museo Sans Cyrl 700" charset="-5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D4D4D"/>
          </a:solidFill>
          <a:latin typeface="Museo Sans Cyrl 700" charset="-5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D4D4D"/>
          </a:solidFill>
          <a:latin typeface="Museo Sans Cyrl 700" charset="-5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4D4D4D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7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539038" y="0"/>
            <a:ext cx="4652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 bwMode="auto">
          <a:xfrm>
            <a:off x="1882775" y="1196975"/>
            <a:ext cx="8426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44" name="Текст 2"/>
          <p:cNvSpPr>
            <a:spLocks noGrp="1"/>
          </p:cNvSpPr>
          <p:nvPr>
            <p:ph type="body" idx="1"/>
          </p:nvPr>
        </p:nvSpPr>
        <p:spPr bwMode="auto">
          <a:xfrm>
            <a:off x="1882775" y="2035175"/>
            <a:ext cx="842645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82775" y="6176963"/>
            <a:ext cx="8426450" cy="4841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E9F9E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55375" y="6176963"/>
            <a:ext cx="576263" cy="4841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i="0">
                <a:solidFill>
                  <a:srgbClr val="9E9F9E"/>
                </a:solidFill>
                <a:latin typeface="Museo Sans Cyrl 700" charset="0"/>
                <a:ea typeface="Museo Sans Cyrl 700" charset="0"/>
                <a:cs typeface="Museo Sans Cyrl 700" charset="0"/>
              </a:defRPr>
            </a:lvl1pPr>
          </a:lstStyle>
          <a:p>
            <a:pPr>
              <a:defRPr/>
            </a:pPr>
            <a:fld id="{815DD8A9-BA3C-4B60-B15A-283030363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82663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248" name="Рисунок 6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0398125" y="657225"/>
            <a:ext cx="1169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85" r:id="rId11"/>
    <p:sldLayoutId id="2147483686" r:id="rId12"/>
    <p:sldLayoutId id="2147483673" r:id="rId13"/>
    <p:sldLayoutId id="2147483672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4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0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539038" y="0"/>
            <a:ext cx="4652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82775" y="1196975"/>
            <a:ext cx="8426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82775" y="2035175"/>
            <a:ext cx="842645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82775" y="6176963"/>
            <a:ext cx="8426450" cy="4841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E9F9E"/>
                </a:solidFill>
                <a:latin typeface="Museo Sans Cyrl 500" charset="0"/>
                <a:ea typeface="Museo Sans Cyrl 500" charset="0"/>
                <a:cs typeface="Museo Sans Cyrl 500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55375" y="6176963"/>
            <a:ext cx="576263" cy="4841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i="0">
                <a:solidFill>
                  <a:srgbClr val="9E9F9E"/>
                </a:solidFill>
                <a:latin typeface="Museo Sans Cyrl 700" charset="0"/>
                <a:ea typeface="Museo Sans Cyrl 700" charset="0"/>
                <a:cs typeface="Museo Sans Cyrl 700" charset="0"/>
              </a:defRPr>
            </a:lvl1pPr>
          </a:lstStyle>
          <a:p>
            <a:pPr>
              <a:defRPr/>
            </a:pPr>
            <a:fld id="{8F98ED24-2756-4E02-92C5-3016E49AF8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82663" cy="6858000"/>
          </a:xfrm>
          <a:prstGeom prst="rect">
            <a:avLst/>
          </a:prstGeom>
          <a:solidFill>
            <a:srgbClr val="DB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2" name="Рисунок 6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0398125" y="657225"/>
            <a:ext cx="1169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59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C3D3B"/>
          </a:solidFill>
          <a:latin typeface="Museo Sans Cyrl 500"/>
          <a:ea typeface="Museo Sans Cyrl 500"/>
          <a:cs typeface="Museo Sans Cyrl 50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8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4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2000"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rgbClr val="3C3D3B"/>
          </a:solidFill>
          <a:latin typeface="Museo Sans Cyrl 500" charset="0"/>
          <a:ea typeface="Museo Sans Cyrl 500" charset="0"/>
          <a:cs typeface="Museo Sans Cyrl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dudesign.ru/" TargetMode="External"/><Relationship Id="rId2" Type="http://schemas.openxmlformats.org/officeDocument/2006/relationships/hyperlink" Target="http://eddesignawar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tlebedev.ru/school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82775" y="2147268"/>
            <a:ext cx="9117526" cy="1870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временная образ</a:t>
            </a: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вательная среда: условия для успеха каждого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882775" y="4760913"/>
            <a:ext cx="8426450" cy="16208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sz="2000" dirty="0"/>
              <a:t>Московский городской университет (МГПУ)</a:t>
            </a:r>
          </a:p>
        </p:txBody>
      </p:sp>
    </p:spTree>
    <p:extLst>
      <p:ext uri="{BB962C8B-B14F-4D97-AF65-F5344CB8AC3E}">
        <p14:creationId xmlns:p14="http://schemas.microsoft.com/office/powerpoint/2010/main" val="385786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474A2-A75E-43F9-B716-597FBB53AA55}" type="slidenum">
              <a:rPr lang="ru-RU" sz="2000" b="1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2000" b="1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" name="Рисунок 25">
            <a:extLst>
              <a:ext uri="{FF2B5EF4-FFF2-40B4-BE49-F238E27FC236}">
                <a16:creationId xmlns:a16="http://schemas.microsoft.com/office/drawing/2014/main" id="{7DCD0B31-F3D4-4461-9F18-9899E71550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123" y="110004"/>
            <a:ext cx="827419" cy="7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C37957-CD01-FC40-8F98-B91EF4AF2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47" y="330617"/>
            <a:ext cx="9376540" cy="62082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2"/>
          <p:cNvSpPr>
            <a:spLocks noGrp="1"/>
          </p:cNvSpPr>
          <p:nvPr>
            <p:ph type="title"/>
          </p:nvPr>
        </p:nvSpPr>
        <p:spPr>
          <a:xfrm>
            <a:off x="556418" y="256858"/>
            <a:ext cx="11999913" cy="132556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600" b="1" dirty="0">
                <a:ea typeface="Times New Roman" charset="0"/>
                <a:cs typeface="Arial" panose="020B0604020202020204" pitchFamily="34" charset="0"/>
              </a:rPr>
              <a:t>Барьеры, которые препятствуют становлению современной образовательной среды:</a:t>
            </a:r>
          </a:p>
        </p:txBody>
      </p:sp>
      <p:sp>
        <p:nvSpPr>
          <p:cNvPr id="44034" name="Объект 3"/>
          <p:cNvSpPr>
            <a:spLocks noGrp="1"/>
          </p:cNvSpPr>
          <p:nvPr>
            <p:ph idx="1"/>
          </p:nvPr>
        </p:nvSpPr>
        <p:spPr>
          <a:xfrm>
            <a:off x="311150" y="2420066"/>
            <a:ext cx="5848350" cy="4133134"/>
          </a:xfrm>
        </p:spPr>
        <p:txBody>
          <a:bodyPr/>
          <a:lstStyle/>
          <a:p>
            <a:pPr marL="447675" indent="-447675" eaLnBrk="1" hangingPunct="1">
              <a:buSzPct val="90000"/>
              <a:buFont typeface="Wingdings" panose="05000000000000000000" pitchFamily="2" charset="2"/>
              <a:buChar char="Ø"/>
            </a:pPr>
            <a:r>
              <a:rPr lang="ru-RU" sz="4800" dirty="0"/>
              <a:t>нормативные</a:t>
            </a:r>
          </a:p>
          <a:p>
            <a:pPr marL="447675" indent="-447675" eaLnBrk="1" hangingPunct="1">
              <a:buSzPct val="90000"/>
              <a:buFont typeface="Wingdings" panose="05000000000000000000" pitchFamily="2" charset="2"/>
              <a:buChar char="Ø"/>
            </a:pPr>
            <a:r>
              <a:rPr lang="ru-RU" sz="4800" dirty="0"/>
              <a:t>культурные </a:t>
            </a:r>
          </a:p>
          <a:p>
            <a:pPr marL="447675" indent="-447675" eaLnBrk="1" hangingPunct="1">
              <a:buSzPct val="90000"/>
              <a:buFont typeface="Wingdings" panose="05000000000000000000" pitchFamily="2" charset="2"/>
              <a:buChar char="Ø"/>
            </a:pPr>
            <a:r>
              <a:rPr lang="ru-RU" sz="4800" dirty="0"/>
              <a:t>личностные</a:t>
            </a:r>
            <a:endParaRPr lang="ru-RU" sz="5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>
          <a:xfrm>
            <a:off x="8572500" y="6188075"/>
            <a:ext cx="27432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A7202-E50F-45DD-A5A2-2A7855692C41}" type="slidenum">
              <a:rPr lang="ru-RU" sz="2000" b="1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2000" b="1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4036" name="Picture 7" descr="4849303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75" y="1836967"/>
            <a:ext cx="412115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5">
            <a:extLst>
              <a:ext uri="{FF2B5EF4-FFF2-40B4-BE49-F238E27FC236}">
                <a16:creationId xmlns:a16="http://schemas.microsoft.com/office/drawing/2014/main" id="{9088761D-3EFF-4C43-B120-7A6795B36C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6123" y="110004"/>
            <a:ext cx="827419" cy="7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838DB44-4574-3C40-87F2-3D2351BAA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47" y="505326"/>
            <a:ext cx="10293325" cy="5671637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Темы на «подумать»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Учебный процесс в рекреации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Совместная работа школьников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Как решить проблему курения с помощью среды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Среда для самовыражения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Школьный двор как часть образовательного процесса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Как сделать актовый зал эффективным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Визуальный язык школы (объявления, стенды, навигация)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Новые смыслы библиотечного пространства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Безопасная и комфортная столовая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Приватное пространство педагогов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Городской образовательный маршрут (дружественная к детям городская среда) </a:t>
            </a:r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5E448A-EFD0-9C4D-80E8-CD6DAEA1AA9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417FFF4-6F0C-4B77-8352-4A4F6A5B69B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1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881CBDA-CA33-6D42-8A38-ECD6218AC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ресурсы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8993A-0815-D249-9436-405409699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60832" cy="4351338"/>
          </a:xfrm>
        </p:spPr>
        <p:txBody>
          <a:bodyPr/>
          <a:lstStyle/>
          <a:p>
            <a:r>
              <a:rPr lang="en-US" dirty="0">
                <a:latin typeface="Segoe UI" charset="0"/>
                <a:ea typeface="Segoe UI" charset="0"/>
                <a:cs typeface="Segoe UI" charset="0"/>
                <a:hlinkClick r:id="rId2"/>
              </a:rPr>
              <a:t>http://eddesignaward.com</a:t>
            </a:r>
            <a:endParaRPr lang="en-US" dirty="0">
              <a:latin typeface="Segoe UI" charset="0"/>
              <a:ea typeface="Segoe UI" charset="0"/>
              <a:cs typeface="Segoe UI" charset="0"/>
            </a:endParaRPr>
          </a:p>
          <a:p>
            <a:r>
              <a:rPr lang="en-US" dirty="0">
                <a:hlinkClick r:id="rId3"/>
              </a:rPr>
              <a:t>http://edudesign.ru</a:t>
            </a:r>
            <a:endParaRPr lang="en-US" dirty="0"/>
          </a:p>
          <a:p>
            <a:r>
              <a:rPr lang="en-US" dirty="0">
                <a:hlinkClick r:id="rId4"/>
              </a:rPr>
              <a:t>https://www.artlebedev.ru/schools/</a:t>
            </a:r>
            <a:endParaRPr lang="ru-RU" dirty="0"/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4FD904-78B0-EE4F-B2EB-06BF0CBD27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417FFF4-6F0C-4B77-8352-4A4F6A5B69B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2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6"/>
          <p:cNvSpPr>
            <a:spLocks noGrp="1"/>
          </p:cNvSpPr>
          <p:nvPr>
            <p:ph type="title"/>
          </p:nvPr>
        </p:nvSpPr>
        <p:spPr>
          <a:xfrm>
            <a:off x="1918176" y="2415005"/>
            <a:ext cx="10337455" cy="2339975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bg1"/>
                </a:solidFill>
                <a:latin typeface="Museo Sans Cyrl 500"/>
                <a:ea typeface="Museo Sans Cyrl 500"/>
                <a:cs typeface="Museo Sans Cyrl 500"/>
              </a:rPr>
              <a:t>Современная образовательная среда: </a:t>
            </a:r>
            <a:br>
              <a:rPr lang="ru-RU" dirty="0">
                <a:solidFill>
                  <a:schemeClr val="bg1"/>
                </a:solidFill>
                <a:latin typeface="Museo Sans Cyrl 500"/>
                <a:ea typeface="Museo Sans Cyrl 500"/>
                <a:cs typeface="Museo Sans Cyrl 500"/>
              </a:rPr>
            </a:br>
            <a:r>
              <a:rPr lang="ru-RU" dirty="0">
                <a:solidFill>
                  <a:schemeClr val="bg1"/>
                </a:solidFill>
                <a:latin typeface="Museo Sans Cyrl 500"/>
                <a:ea typeface="Museo Sans Cyrl 500"/>
                <a:cs typeface="Museo Sans Cyrl 500"/>
              </a:rPr>
              <a:t>условия для успеха каждого</a:t>
            </a:r>
          </a:p>
        </p:txBody>
      </p:sp>
    </p:spTree>
    <p:extLst>
      <p:ext uri="{BB962C8B-B14F-4D97-AF65-F5344CB8AC3E}">
        <p14:creationId xmlns:p14="http://schemas.microsoft.com/office/powerpoint/2010/main" val="99330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812800" y="2397760"/>
            <a:ext cx="3840480" cy="2316480"/>
          </a:xfrm>
        </p:spPr>
        <p:txBody>
          <a:bodyPr/>
          <a:lstStyle/>
          <a:p>
            <a:pPr algn="ctr" eaLnBrk="1" hangingPunct="1"/>
            <a:r>
              <a:rPr lang="ru-RU" sz="4000" dirty="0">
                <a:solidFill>
                  <a:schemeClr val="bg1"/>
                </a:solidFill>
              </a:rPr>
              <a:t>Задачи проекта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8675" name="Объект 3"/>
          <p:cNvSpPr>
            <a:spLocks noGrp="1"/>
          </p:cNvSpPr>
          <p:nvPr>
            <p:ph idx="1"/>
          </p:nvPr>
        </p:nvSpPr>
        <p:spPr>
          <a:xfrm>
            <a:off x="5310188" y="371890"/>
            <a:ext cx="6696075" cy="617328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400" dirty="0">
                <a:solidFill>
                  <a:srgbClr val="3C3D3B"/>
                </a:solidFill>
              </a:rPr>
              <a:t>Понятие «современная образовательная среда» в российском и международном контексте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>
                <a:solidFill>
                  <a:srgbClr val="3C3D3B"/>
                </a:solidFill>
              </a:rPr>
              <a:t>Критерии современной образовательной  среды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>
                <a:solidFill>
                  <a:srgbClr val="3C3D3B"/>
                </a:solidFill>
              </a:rPr>
              <a:t>Поиск лучших практик современной образовательной среды и разработка рекомендаций для массовой школы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>
                <a:solidFill>
                  <a:srgbClr val="3C3D3B"/>
                </a:solidFill>
              </a:rPr>
              <a:t>Поиск механизмов внедрения</a:t>
            </a:r>
          </a:p>
          <a:p>
            <a:pPr eaLnBrk="1" hangingPunct="1">
              <a:lnSpc>
                <a:spcPct val="150000"/>
              </a:lnSpc>
            </a:pPr>
            <a:endParaRPr lang="ru-RU" dirty="0">
              <a:solidFill>
                <a:srgbClr val="3C3D3B"/>
              </a:solidFill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endParaRPr lang="ru-RU" dirty="0">
              <a:solidFill>
                <a:srgbClr val="3C3D3B"/>
              </a:solidFill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endParaRPr lang="ru-RU" dirty="0">
              <a:solidFill>
                <a:srgbClr val="3C3D3B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9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6D2C45-5FA6-4163-AD8F-838E11F872AF}" type="slidenum">
              <a:rPr lang="ru-RU" sz="2000" b="1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2000" b="1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" name="Рисунок 25">
            <a:extLst>
              <a:ext uri="{FF2B5EF4-FFF2-40B4-BE49-F238E27FC236}">
                <a16:creationId xmlns:a16="http://schemas.microsoft.com/office/drawing/2014/main" id="{922B723D-801A-47C1-80CD-765549E620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6123" y="110004"/>
            <a:ext cx="827419" cy="7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319F84-2C8D-2D40-B105-7EC58E032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873126"/>
            <a:ext cx="4973304" cy="50773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title"/>
          </p:nvPr>
        </p:nvSpPr>
        <p:spPr>
          <a:xfrm>
            <a:off x="444500" y="284163"/>
            <a:ext cx="8829675" cy="1325562"/>
          </a:xfrm>
        </p:spPr>
        <p:txBody>
          <a:bodyPr/>
          <a:lstStyle/>
          <a:p>
            <a:pPr eaLnBrk="1" hangingPunct="1"/>
            <a:r>
              <a:rPr lang="ru-RU" sz="3600" b="1" dirty="0"/>
              <a:t>Образовательная среда</a:t>
            </a:r>
            <a:r>
              <a:rPr lang="en-US" sz="3600" b="1" dirty="0"/>
              <a:t>.</a:t>
            </a: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3600" b="1" dirty="0"/>
              <a:t>Экспертное понимание:</a:t>
            </a:r>
          </a:p>
        </p:txBody>
      </p:sp>
      <p:sp>
        <p:nvSpPr>
          <p:cNvPr id="30722" name="Объект 3"/>
          <p:cNvSpPr>
            <a:spLocks noGrp="1"/>
          </p:cNvSpPr>
          <p:nvPr>
            <p:ph idx="1"/>
          </p:nvPr>
        </p:nvSpPr>
        <p:spPr>
          <a:xfrm>
            <a:off x="373063" y="1647434"/>
            <a:ext cx="5967412" cy="42084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/>
              <a:t>Современная среда включает: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архитектуру здания (не только учебных помещений);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предметно-пространственную организацию;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цифровые технологии;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оборудование;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навигацию;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методическую оснащенность;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подготовку педагогов;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социокультурные ресурсы района,</a:t>
            </a:r>
            <a:br>
              <a:rPr lang="ru-RU" sz="2400" dirty="0"/>
            </a:br>
            <a:r>
              <a:rPr lang="ru-RU" sz="2400" dirty="0"/>
              <a:t>города, страны, мира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9"/>
          </p:nvPr>
        </p:nvSpPr>
        <p:spPr>
          <a:xfrm>
            <a:off x="8610600" y="6492875"/>
            <a:ext cx="27432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497FF-8E57-4153-8A98-30B71CCF251F}" type="slidenum">
              <a:rPr lang="ru-RU" sz="2000" b="1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2000" b="1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0725" name="Рисунок 5"/>
          <p:cNvPicPr>
            <a:picLocks noChangeAspect="1"/>
          </p:cNvPicPr>
          <p:nvPr/>
        </p:nvPicPr>
        <p:blipFill>
          <a:blip r:embed="rId3"/>
          <a:srcRect r="31306"/>
          <a:stretch>
            <a:fillRect/>
          </a:stretch>
        </p:blipFill>
        <p:spPr bwMode="auto">
          <a:xfrm rot="-439296">
            <a:off x="6529214" y="625503"/>
            <a:ext cx="3924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5" descr="IMG_68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42485">
            <a:off x="9036738" y="3019843"/>
            <a:ext cx="27066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4204" y="3587335"/>
            <a:ext cx="314166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878D9C-4CEB-40DB-B025-E196F120A588}"/>
              </a:ext>
            </a:extLst>
          </p:cNvPr>
          <p:cNvSpPr txBox="1"/>
          <p:nvPr/>
        </p:nvSpPr>
        <p:spPr>
          <a:xfrm>
            <a:off x="591266" y="6277047"/>
            <a:ext cx="10381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E3524"/>
                </a:solidFill>
              </a:rPr>
              <a:t>Важно, как</a:t>
            </a:r>
            <a:r>
              <a:rPr lang="ru-RU" dirty="0">
                <a:solidFill>
                  <a:srgbClr val="4D4D4D"/>
                </a:solidFill>
              </a:rPr>
              <a:t> эти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элементы обучают, воспитывают и развивают, а не просто их наличие </a:t>
            </a:r>
          </a:p>
        </p:txBody>
      </p:sp>
      <p:pic>
        <p:nvPicPr>
          <p:cNvPr id="10" name="Рисунок 25">
            <a:extLst>
              <a:ext uri="{FF2B5EF4-FFF2-40B4-BE49-F238E27FC236}">
                <a16:creationId xmlns:a16="http://schemas.microsoft.com/office/drawing/2014/main" id="{326DB235-2824-49B7-A9BE-38AB956D2F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36123" y="110004"/>
            <a:ext cx="827419" cy="7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00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2"/>
          <p:cNvSpPr>
            <a:spLocks noGrp="1"/>
          </p:cNvSpPr>
          <p:nvPr>
            <p:ph type="title"/>
          </p:nvPr>
        </p:nvSpPr>
        <p:spPr>
          <a:xfrm>
            <a:off x="479426" y="147638"/>
            <a:ext cx="10856698" cy="1325562"/>
          </a:xfrm>
        </p:spPr>
        <p:txBody>
          <a:bodyPr/>
          <a:lstStyle/>
          <a:p>
            <a:r>
              <a:rPr lang="ru-RU" sz="3600" b="1" dirty="0"/>
              <a:t>Характеристики современной </a:t>
            </a:r>
            <a:br>
              <a:rPr lang="ru-RU" sz="3600" b="1" dirty="0"/>
            </a:br>
            <a:r>
              <a:rPr lang="ru-RU" sz="3600" b="1" dirty="0"/>
              <a:t>образовательной среды.</a:t>
            </a:r>
            <a:br>
              <a:rPr lang="ru-RU" sz="3600" b="1" dirty="0"/>
            </a:br>
            <a:r>
              <a:rPr lang="ru-RU" sz="3600" b="1" dirty="0"/>
              <a:t>Экспертное понимание:</a:t>
            </a:r>
          </a:p>
        </p:txBody>
      </p:sp>
      <p:sp>
        <p:nvSpPr>
          <p:cNvPr id="32770" name="Объект 3"/>
          <p:cNvSpPr>
            <a:spLocks noGrp="1"/>
          </p:cNvSpPr>
          <p:nvPr>
            <p:ph idx="1"/>
          </p:nvPr>
        </p:nvSpPr>
        <p:spPr>
          <a:xfrm>
            <a:off x="479425" y="1446213"/>
            <a:ext cx="8732838" cy="482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/>
              <a:t>Современные информационные технологии</a:t>
            </a:r>
          </a:p>
          <a:p>
            <a:pPr>
              <a:lnSpc>
                <a:spcPct val="100000"/>
              </a:lnSpc>
            </a:pPr>
            <a:r>
              <a:rPr lang="ru-RU" sz="3200" dirty="0"/>
              <a:t>Трансформируемые помещения</a:t>
            </a:r>
          </a:p>
          <a:p>
            <a:pPr>
              <a:lnSpc>
                <a:spcPct val="100000"/>
              </a:lnSpc>
            </a:pPr>
            <a:r>
              <a:rPr lang="ru-RU" sz="3200" dirty="0" err="1"/>
              <a:t>Медиалаборатории</a:t>
            </a:r>
            <a:r>
              <a:rPr lang="ru-RU" sz="3200" dirty="0"/>
              <a:t>, </a:t>
            </a:r>
            <a:r>
              <a:rPr lang="ru-RU" sz="3200" dirty="0" err="1"/>
              <a:t>фаблабы</a:t>
            </a:r>
            <a:endParaRPr lang="ru-RU" sz="3200" dirty="0"/>
          </a:p>
          <a:p>
            <a:pPr>
              <a:lnSpc>
                <a:spcPct val="100000"/>
              </a:lnSpc>
            </a:pPr>
            <a:r>
              <a:rPr lang="ru-RU" sz="3200" dirty="0"/>
              <a:t>Столовая и библиотека – места работы, общения, проведения мероприятий</a:t>
            </a:r>
          </a:p>
          <a:p>
            <a:pPr>
              <a:lnSpc>
                <a:spcPct val="100000"/>
              </a:lnSpc>
            </a:pPr>
            <a:r>
              <a:rPr lang="ru-RU" sz="3200" dirty="0" err="1"/>
              <a:t>Функционализация</a:t>
            </a:r>
            <a:r>
              <a:rPr lang="ru-RU" sz="3200" dirty="0"/>
              <a:t> школьной территории</a:t>
            </a:r>
          </a:p>
          <a:p>
            <a:pPr>
              <a:lnSpc>
                <a:spcPct val="100000"/>
              </a:lnSpc>
            </a:pPr>
            <a:r>
              <a:rPr lang="ru-RU" sz="3200" dirty="0"/>
              <a:t>Универсализация школьного пространства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9"/>
          </p:nvPr>
        </p:nvSpPr>
        <p:spPr>
          <a:xfrm>
            <a:off x="9120188" y="6356350"/>
            <a:ext cx="2743200" cy="365125"/>
          </a:xfrm>
        </p:spPr>
        <p:txBody>
          <a:bodyPr/>
          <a:lstStyle/>
          <a:p>
            <a:pPr>
              <a:defRPr/>
            </a:pPr>
            <a:fld id="{83C5CF59-6A1A-4EB1-A1EA-3163435774AD}" type="slidenum">
              <a:rPr lang="ru-RU" sz="2000"/>
              <a:pPr>
                <a:defRPr/>
              </a:pPr>
              <a:t>4</a:t>
            </a:fld>
            <a:endParaRPr lang="ru-RU" sz="2000" dirty="0"/>
          </a:p>
        </p:txBody>
      </p:sp>
      <p:pic>
        <p:nvPicPr>
          <p:cNvPr id="3277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7624" y="971550"/>
            <a:ext cx="3123226" cy="461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5">
            <a:extLst>
              <a:ext uri="{FF2B5EF4-FFF2-40B4-BE49-F238E27FC236}">
                <a16:creationId xmlns:a16="http://schemas.microsoft.com/office/drawing/2014/main" id="{79695DEA-E37A-4AD3-982C-8161CC3466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6123" y="110004"/>
            <a:ext cx="827419" cy="7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6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2"/>
          <p:cNvSpPr>
            <a:spLocks noGrp="1"/>
          </p:cNvSpPr>
          <p:nvPr>
            <p:ph type="title"/>
          </p:nvPr>
        </p:nvSpPr>
        <p:spPr>
          <a:xfrm>
            <a:off x="479425" y="377825"/>
            <a:ext cx="8087059" cy="1325563"/>
          </a:xfrm>
        </p:spPr>
        <p:txBody>
          <a:bodyPr/>
          <a:lstStyle/>
          <a:p>
            <a:pPr eaLnBrk="1" hangingPunct="1"/>
            <a:r>
              <a:rPr lang="ru-RU" sz="3600" b="1" dirty="0"/>
              <a:t>Существующие исследования</a:t>
            </a:r>
            <a:br>
              <a:rPr lang="ru-RU" sz="3600" b="1" dirty="0"/>
            </a:br>
            <a:endParaRPr lang="ru-RU" sz="5400" b="1" dirty="0"/>
          </a:p>
        </p:txBody>
      </p:sp>
      <p:sp>
        <p:nvSpPr>
          <p:cNvPr id="34818" name="Объект 3"/>
          <p:cNvSpPr>
            <a:spLocks noGrp="1"/>
          </p:cNvSpPr>
          <p:nvPr>
            <p:ph idx="1"/>
          </p:nvPr>
        </p:nvSpPr>
        <p:spPr>
          <a:xfrm>
            <a:off x="479425" y="1703388"/>
            <a:ext cx="6237634" cy="41227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3200" dirty="0"/>
              <a:t>Экспертная оценка образовательной среды (стандартизированное наблюдение в реальных условиях – </a:t>
            </a:r>
            <a:r>
              <a:rPr lang="en-US" sz="3200" dirty="0"/>
              <a:t>ECERS, SACERS)</a:t>
            </a:r>
            <a:endParaRPr lang="ru-RU" sz="3200" dirty="0"/>
          </a:p>
          <a:p>
            <a:pPr marL="0" indent="0" eaLnBrk="1" hangingPunct="1">
              <a:buNone/>
            </a:pPr>
            <a:r>
              <a:rPr lang="ru-RU" sz="3200" dirty="0"/>
              <a:t>Оценка эффективности редизайна школьных пространств</a:t>
            </a:r>
          </a:p>
          <a:p>
            <a:pPr marL="0" indent="0" eaLnBrk="1" hangingPunct="1">
              <a:buNone/>
            </a:pPr>
            <a:r>
              <a:rPr lang="ru-RU" sz="3200" dirty="0"/>
              <a:t>Исследование особенностей восприятия образовательных пространств обучающимися и педагогами </a:t>
            </a:r>
          </a:p>
          <a:p>
            <a:pPr marL="0" indent="0" eaLnBrk="1" hangingPunct="1">
              <a:buFont typeface="Arial" charset="0"/>
              <a:buNone/>
            </a:pP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9"/>
          </p:nvPr>
        </p:nvSpPr>
        <p:spPr>
          <a:xfrm>
            <a:off x="8712200" y="6264275"/>
            <a:ext cx="27432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3A150-EADC-4D4A-81CA-B8833861154F}" type="slidenum">
              <a:rPr lang="ru-RU" sz="2000" b="1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2000" b="1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7" name="Рисунок 25">
            <a:extLst>
              <a:ext uri="{FF2B5EF4-FFF2-40B4-BE49-F238E27FC236}">
                <a16:creationId xmlns:a16="http://schemas.microsoft.com/office/drawing/2014/main" id="{82D0BBED-B869-4E1F-8D5D-AE074C9E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6123" y="110004"/>
            <a:ext cx="827419" cy="7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B44549-E041-4244-90F1-884AA4742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90" y="1993273"/>
            <a:ext cx="5244185" cy="39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0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2"/>
          <p:cNvSpPr>
            <a:spLocks noGrp="1"/>
          </p:cNvSpPr>
          <p:nvPr>
            <p:ph type="title"/>
          </p:nvPr>
        </p:nvSpPr>
        <p:spPr>
          <a:xfrm>
            <a:off x="479425" y="377825"/>
            <a:ext cx="8087059" cy="1325563"/>
          </a:xfrm>
        </p:spPr>
        <p:txBody>
          <a:bodyPr/>
          <a:lstStyle/>
          <a:p>
            <a:pPr eaLnBrk="1" hangingPunct="1"/>
            <a:r>
              <a:rPr lang="ru-RU" sz="3600" b="1" dirty="0"/>
              <a:t>Успешные отечественные и зарубежные школьные практики</a:t>
            </a:r>
            <a:endParaRPr lang="ru-RU" sz="5400" b="1" dirty="0"/>
          </a:p>
        </p:txBody>
      </p:sp>
      <p:sp>
        <p:nvSpPr>
          <p:cNvPr id="34818" name="Объект 3"/>
          <p:cNvSpPr>
            <a:spLocks noGrp="1"/>
          </p:cNvSpPr>
          <p:nvPr>
            <p:ph idx="1"/>
          </p:nvPr>
        </p:nvSpPr>
        <p:spPr>
          <a:xfrm>
            <a:off x="516835" y="2153630"/>
            <a:ext cx="6103938" cy="41227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3200" dirty="0"/>
              <a:t>Интервью и взаимодействие с отечественными и зарубежными экспертами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200" dirty="0"/>
              <a:t>Анализ кейсов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200" dirty="0"/>
              <a:t>Фокус-группы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200" dirty="0"/>
              <a:t>Соучаствующее проектирование</a:t>
            </a:r>
          </a:p>
          <a:p>
            <a:pPr marL="0" indent="0" eaLnBrk="1" hangingPunct="1">
              <a:buFont typeface="Arial" charset="0"/>
              <a:buNone/>
            </a:pPr>
            <a:endParaRPr lang="ru-RU" sz="3200" dirty="0"/>
          </a:p>
          <a:p>
            <a:pPr marL="0" indent="0" eaLnBrk="1" hangingPunct="1">
              <a:buFont typeface="Arial" charset="0"/>
              <a:buNone/>
            </a:pP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9"/>
          </p:nvPr>
        </p:nvSpPr>
        <p:spPr>
          <a:xfrm>
            <a:off x="8712200" y="6264275"/>
            <a:ext cx="27432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3A150-EADC-4D4A-81CA-B8833861154F}" type="slidenum">
              <a:rPr lang="ru-RU" sz="2000" b="1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2000" b="1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4820" name="Picture 7" descr="IMG_59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8338" y="3657600"/>
            <a:ext cx="471646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IMG_59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30938">
            <a:off x="8008938" y="1073150"/>
            <a:ext cx="32543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5">
            <a:extLst>
              <a:ext uri="{FF2B5EF4-FFF2-40B4-BE49-F238E27FC236}">
                <a16:creationId xmlns:a16="http://schemas.microsoft.com/office/drawing/2014/main" id="{82D0BBED-B869-4E1F-8D5D-AE074C9ECA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36123" y="110004"/>
            <a:ext cx="827419" cy="7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2"/>
          <p:cNvSpPr>
            <a:spLocks noGrp="1"/>
          </p:cNvSpPr>
          <p:nvPr>
            <p:ph type="title"/>
          </p:nvPr>
        </p:nvSpPr>
        <p:spPr>
          <a:xfrm>
            <a:off x="479425" y="136525"/>
            <a:ext cx="8793163" cy="1325563"/>
          </a:xfrm>
        </p:spPr>
        <p:txBody>
          <a:bodyPr/>
          <a:lstStyle/>
          <a:p>
            <a:pPr eaLnBrk="1" hangingPunct="1"/>
            <a:r>
              <a:rPr lang="ru-RU" sz="3600" b="1" dirty="0"/>
              <a:t>Критерии, определяющие современную образовательную среду:</a:t>
            </a:r>
          </a:p>
        </p:txBody>
      </p:sp>
      <p:sp>
        <p:nvSpPr>
          <p:cNvPr id="36866" name="Заголовок 2"/>
          <p:cNvSpPr txBox="1">
            <a:spLocks/>
          </p:cNvSpPr>
          <p:nvPr/>
        </p:nvSpPr>
        <p:spPr bwMode="auto">
          <a:xfrm>
            <a:off x="479425" y="1727200"/>
            <a:ext cx="9782175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endParaRPr lang="ru-RU" sz="2400">
              <a:solidFill>
                <a:srgbClr val="4D4D4D"/>
              </a:solidFill>
              <a:latin typeface="Museo Sans Cyrl 70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C04EF47-D191-480C-AC2E-82737727E05F}" type="slidenum">
              <a:rPr lang="ru-RU" sz="2000" smtClean="0"/>
              <a:pPr>
                <a:defRPr/>
              </a:pPr>
              <a:t>7</a:t>
            </a:fld>
            <a:endParaRPr lang="ru-RU" sz="2000" dirty="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479425" y="1727200"/>
            <a:ext cx="69611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Трансформируемость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Полифункциональность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Осмысленность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Системность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Доступность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Возрастосообразность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Многоуровневость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Открытость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Мобильность 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Эстетичность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Техническая инновационность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«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Одомашненность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» </a:t>
            </a:r>
          </a:p>
        </p:txBody>
      </p:sp>
      <p:pic>
        <p:nvPicPr>
          <p:cNvPr id="36870" name="Изображение 6"/>
          <p:cNvPicPr>
            <a:picLocks noChangeAspect="1"/>
          </p:cNvPicPr>
          <p:nvPr/>
        </p:nvPicPr>
        <p:blipFill>
          <a:blip r:embed="rId3"/>
          <a:srcRect r="15742"/>
          <a:stretch>
            <a:fillRect/>
          </a:stretch>
        </p:blipFill>
        <p:spPr bwMode="auto">
          <a:xfrm>
            <a:off x="6229350" y="2279650"/>
            <a:ext cx="56165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5">
            <a:extLst>
              <a:ext uri="{FF2B5EF4-FFF2-40B4-BE49-F238E27FC236}">
                <a16:creationId xmlns:a16="http://schemas.microsoft.com/office/drawing/2014/main" id="{18F9CB54-8A4A-43CC-9E1F-2CB0CFD05F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6123" y="110004"/>
            <a:ext cx="827419" cy="7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35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" name="Овал 7"/>
          <p:cNvSpPr/>
          <p:nvPr/>
        </p:nvSpPr>
        <p:spPr>
          <a:xfrm>
            <a:off x="1878013" y="-933450"/>
            <a:ext cx="8724900" cy="8724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8915" name="Заголовок 2"/>
          <p:cNvSpPr>
            <a:spLocks noGrp="1"/>
          </p:cNvSpPr>
          <p:nvPr>
            <p:ph type="title"/>
          </p:nvPr>
        </p:nvSpPr>
        <p:spPr>
          <a:xfrm>
            <a:off x="2659063" y="2184400"/>
            <a:ext cx="7077075" cy="2560638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Определения современной образовательной среды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9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51232-783B-4EE5-ABDE-EC9D7F7304B6}" type="slidenum">
              <a:rPr lang="ru-RU" sz="2000" b="1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2000" b="1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3"/>
          <p:cNvSpPr>
            <a:spLocks noGrp="1"/>
          </p:cNvSpPr>
          <p:nvPr>
            <p:ph idx="4294967295"/>
          </p:nvPr>
        </p:nvSpPr>
        <p:spPr>
          <a:xfrm>
            <a:off x="447040" y="288758"/>
            <a:ext cx="11185778" cy="656924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Образовательная среда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– количество содержательных коммуникаций, в которые вовлечен ребенок в течение дня. Качество определяется плотностью взаимодействия с разными держателями образовательного контента. Таким образом, повысить качество среды означает увеличить количество возможностей для разных образовательных коммуникаций. 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Образовательная среда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– все, что ребенка окружает и способно мотивировать на получение образовательных результатов (школа, интернет, город, поселок и проч.)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Современная среда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– та, которая формирует человека будущего (через 10 лет). Она должна предлагать возможности взаимодействия с самыми передовыми технологиями, достижениями архитектуры, философии, образа жизни. </a:t>
            </a:r>
            <a:endParaRPr lang="ru-RU" sz="2000" dirty="0"/>
          </a:p>
          <a:p>
            <a:pPr marL="0" indent="0" eaLnBrk="1" hangingPunct="1">
              <a:buFont typeface="Arial" charset="0"/>
              <a:buNone/>
            </a:pPr>
            <a:endParaRPr lang="ru-RU" sz="2000" dirty="0"/>
          </a:p>
          <a:p>
            <a:pPr marL="0" indent="0" eaLnBrk="1" hangingPunct="1">
              <a:buFont typeface="Arial" charset="0"/>
              <a:buNone/>
            </a:pPr>
            <a:endParaRPr lang="ru-RU" sz="2000" dirty="0"/>
          </a:p>
          <a:p>
            <a:pPr marL="0" indent="0" eaLnBrk="1" hangingPunct="1"/>
            <a:endParaRPr lang="ru-RU" sz="2000" dirty="0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610600" y="6492875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07E5E8F5-709F-4FF0-8AA8-D0147D4EC2BF}" type="slidenum">
              <a:rPr lang="ru-RU" b="1">
                <a:solidFill>
                  <a:srgbClr val="898989"/>
                </a:solidFill>
                <a:latin typeface="+mn-lt"/>
              </a:rPr>
              <a:pPr algn="r">
                <a:defRPr/>
              </a:pPr>
              <a:t>9</a:t>
            </a:fld>
            <a:endParaRPr lang="ru-RU" b="1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" name="Рисунок 25">
            <a:extLst>
              <a:ext uri="{FF2B5EF4-FFF2-40B4-BE49-F238E27FC236}">
                <a16:creationId xmlns:a16="http://schemas.microsoft.com/office/drawing/2014/main" id="{185995BF-EBBA-40C0-A6FD-CDD9577870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6123" y="110004"/>
            <a:ext cx="827419" cy="7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МГПУ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КЭСИ.pptx" id="{9D7C701E-F3D7-7B4E-A0A9-79094BABD70A}" vid="{9CAC9407-DA55-E741-87DC-DEF11B132EC0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КЭСИ.pptx" id="{9D7C701E-F3D7-7B4E-A0A9-79094BABD70A}" vid="{9CAC9407-DA55-E741-87DC-DEF11B132EC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2157</Words>
  <Application>Microsoft Macintosh PowerPoint</Application>
  <PresentationFormat>Широкоэкранный</PresentationFormat>
  <Paragraphs>159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Museo Sans Cyrl 300</vt:lpstr>
      <vt:lpstr>Museo Sans Cyrl 500</vt:lpstr>
      <vt:lpstr>Museo Sans Cyrl 700</vt:lpstr>
      <vt:lpstr>Segoe UI</vt:lpstr>
      <vt:lpstr>Times New Roman</vt:lpstr>
      <vt:lpstr>Wingdings</vt:lpstr>
      <vt:lpstr>Тема Office</vt:lpstr>
      <vt:lpstr>Специальное оформление</vt:lpstr>
      <vt:lpstr>1_Специальное оформление</vt:lpstr>
      <vt:lpstr>Современная образовательная среда: условия для успеха каждого</vt:lpstr>
      <vt:lpstr>Задачи проекта</vt:lpstr>
      <vt:lpstr>Образовательная среда.  Экспертное понимание:</vt:lpstr>
      <vt:lpstr>Характеристики современной  образовательной среды. Экспертное понимание:</vt:lpstr>
      <vt:lpstr>Существующие исследования </vt:lpstr>
      <vt:lpstr>Успешные отечественные и зарубежные школьные практики</vt:lpstr>
      <vt:lpstr>Критерии, определяющие современную образовательную среду:</vt:lpstr>
      <vt:lpstr>Определения современной образовательной среды </vt:lpstr>
      <vt:lpstr>Презентация PowerPoint</vt:lpstr>
      <vt:lpstr>Презентация PowerPoint</vt:lpstr>
      <vt:lpstr>Барьеры, которые препятствуют становлению современной образовательной среды:</vt:lpstr>
      <vt:lpstr>Презентация PowerPoint</vt:lpstr>
      <vt:lpstr>Полезные ресурсы</vt:lpstr>
      <vt:lpstr>Современная образовательная среда:  условия для успеха каждого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Пронин</dc:creator>
  <cp:lastModifiedBy>Microsoft Office User</cp:lastModifiedBy>
  <cp:revision>164</cp:revision>
  <dcterms:created xsi:type="dcterms:W3CDTF">2018-03-22T16:42:56Z</dcterms:created>
  <dcterms:modified xsi:type="dcterms:W3CDTF">2019-04-19T08:21:31Z</dcterms:modified>
</cp:coreProperties>
</file>