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6" r:id="rId7"/>
    <p:sldId id="260" r:id="rId8"/>
    <p:sldId id="261" r:id="rId9"/>
    <p:sldId id="265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6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6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2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8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2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7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7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0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2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F654-DF24-4D5C-8E17-8BB11DED280D}" type="datetimeFigureOut">
              <a:rPr lang="ru-RU" smtClean="0"/>
              <a:t>08.09.2025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33B5-A74D-4B34-ABFF-12B0A2EA4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gornostaev.a@kimc.m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Городские базовые площадки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2025-2026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8911" y="4497048"/>
            <a:ext cx="9144000" cy="80572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Горностаев Александр Октавьевич,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зам. директора МКУ КИМЦ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58911" y="5981075"/>
            <a:ext cx="9144000" cy="44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8 сентября 2025</a:t>
            </a:r>
          </a:p>
        </p:txBody>
      </p:sp>
    </p:spTree>
    <p:extLst>
      <p:ext uri="{BB962C8B-B14F-4D97-AF65-F5344CB8AC3E}">
        <p14:creationId xmlns:p14="http://schemas.microsoft.com/office/powerpoint/2010/main" val="220952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742FFDEC-C433-5F36-414F-2A96446B964F}"/>
              </a:ext>
            </a:extLst>
          </p:cNvPr>
          <p:cNvGrpSpPr>
            <a:grpSpLocks/>
          </p:cNvGrpSpPr>
          <p:nvPr/>
        </p:nvGrpSpPr>
        <p:grpSpPr bwMode="auto">
          <a:xfrm>
            <a:off x="578555" y="1087727"/>
            <a:ext cx="6409267" cy="4153667"/>
            <a:chOff x="724272" y="1872688"/>
            <a:chExt cx="7620000" cy="4619184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83213643-A3FF-B7FF-E36C-747CD575B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272" y="2282552"/>
              <a:ext cx="3124200" cy="125625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dirty="0">
                  <a:solidFill>
                    <a:srgbClr val="002060"/>
                  </a:solidFill>
                  <a:latin typeface="+mn-lt"/>
                  <a:ea typeface="+mj-ea"/>
                  <a:cs typeface="+mj-cs"/>
                </a:rPr>
                <a:t>Заказ, внешние требования, ожидания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C8C8BF-36C2-6E53-287C-9D1445C72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2" y="2282552"/>
              <a:ext cx="3124200" cy="125625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dirty="0">
                  <a:solidFill>
                    <a:srgbClr val="002060"/>
                  </a:solidFill>
                  <a:latin typeface="+mn-lt"/>
                  <a:ea typeface="+mj-ea"/>
                  <a:cs typeface="+mj-cs"/>
                </a:rPr>
                <a:t>Потребности, </a:t>
              </a:r>
              <a:br>
                <a:rPr lang="ru-RU" altLang="ru-RU" sz="2400" dirty="0">
                  <a:solidFill>
                    <a:srgbClr val="002060"/>
                  </a:solidFill>
                  <a:latin typeface="+mn-lt"/>
                  <a:ea typeface="+mj-ea"/>
                  <a:cs typeface="+mj-cs"/>
                </a:rPr>
              </a:br>
              <a:r>
                <a:rPr lang="ru-RU" altLang="ru-RU" sz="2400" dirty="0">
                  <a:solidFill>
                    <a:srgbClr val="002060"/>
                  </a:solidFill>
                  <a:latin typeface="+mn-lt"/>
                  <a:ea typeface="+mj-ea"/>
                  <a:cs typeface="+mj-cs"/>
                </a:rPr>
                <a:t>личные цели </a:t>
              </a:r>
              <a:br>
                <a:rPr lang="ru-RU" altLang="ru-RU" sz="2400" dirty="0">
                  <a:solidFill>
                    <a:srgbClr val="002060"/>
                  </a:solidFill>
                  <a:latin typeface="+mn-lt"/>
                  <a:ea typeface="+mj-ea"/>
                  <a:cs typeface="+mj-cs"/>
                </a:rPr>
              </a:br>
              <a:r>
                <a:rPr lang="ru-RU" altLang="ru-RU" sz="2400" dirty="0">
                  <a:solidFill>
                    <a:srgbClr val="002060"/>
                  </a:solidFill>
                  <a:latin typeface="+mn-lt"/>
                  <a:ea typeface="+mj-ea"/>
                  <a:cs typeface="+mj-cs"/>
                </a:rPr>
                <a:t>субъекта 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5D56A0BD-F403-7641-2707-4782D9A07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2" y="4797152"/>
              <a:ext cx="3124200" cy="125625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dirty="0">
                  <a:solidFill>
                    <a:srgbClr val="002060"/>
                  </a:solidFill>
                  <a:latin typeface="+mn-lt"/>
                  <a:ea typeface="+mj-ea"/>
                  <a:cs typeface="+mj-cs"/>
                </a:rPr>
                <a:t>Средства, способы деятельности субъекта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50363E07-6042-993F-E3BF-8B11C8C6A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472" y="4797152"/>
              <a:ext cx="3124200" cy="125625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dirty="0">
                  <a:solidFill>
                    <a:srgbClr val="002060"/>
                  </a:solidFill>
                  <a:latin typeface="+mn-lt"/>
                  <a:ea typeface="+mj-ea"/>
                  <a:cs typeface="+mj-cs"/>
                </a:rPr>
                <a:t>Условия: способствующие и ограничивающие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D2C5824E-A0F5-DBAB-E101-CDDBEA8D6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883" y="3090421"/>
              <a:ext cx="2362200" cy="206220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002060"/>
                  </a:solidFill>
                  <a:latin typeface="+mn-lt"/>
                  <a:ea typeface="+mj-ea"/>
                  <a:cs typeface="+mj-cs"/>
                </a:rPr>
                <a:t>ЦЕЛЬ</a:t>
              </a:r>
            </a:p>
          </p:txBody>
        </p:sp>
        <p:sp>
          <p:nvSpPr>
            <p:cNvPr id="11" name="Arc 8">
              <a:extLst>
                <a:ext uri="{FF2B5EF4-FFF2-40B4-BE49-F238E27FC236}">
                  <a16:creationId xmlns:a16="http://schemas.microsoft.com/office/drawing/2014/main" id="{D87B27EF-896E-75E8-02C7-776DE1F62488}"/>
                </a:ext>
              </a:extLst>
            </p:cNvPr>
            <p:cNvSpPr>
              <a:spLocks/>
            </p:cNvSpPr>
            <p:nvPr/>
          </p:nvSpPr>
          <p:spPr bwMode="auto">
            <a:xfrm rot="20578716">
              <a:off x="3729461" y="1872688"/>
              <a:ext cx="1628775" cy="1409700"/>
            </a:xfrm>
            <a:custGeom>
              <a:avLst/>
              <a:gdLst>
                <a:gd name="T0" fmla="*/ 0 w 27957"/>
                <a:gd name="T1" fmla="*/ 2147483646 h 21600"/>
                <a:gd name="T2" fmla="*/ 2147483646 w 27957"/>
                <a:gd name="T3" fmla="*/ 2147483646 h 21600"/>
                <a:gd name="T4" fmla="*/ 2147483646 w 27957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57" h="21600" fill="none" extrusionOk="0">
                  <a:moveTo>
                    <a:pt x="0" y="2313"/>
                  </a:moveTo>
                  <a:cubicBezTo>
                    <a:pt x="3016" y="792"/>
                    <a:pt x="6347" y="0"/>
                    <a:pt x="9725" y="0"/>
                  </a:cubicBezTo>
                  <a:cubicBezTo>
                    <a:pt x="17116" y="0"/>
                    <a:pt x="23994" y="3779"/>
                    <a:pt x="27957" y="10017"/>
                  </a:cubicBezTo>
                </a:path>
                <a:path w="27957" h="21600" stroke="0" extrusionOk="0">
                  <a:moveTo>
                    <a:pt x="0" y="2313"/>
                  </a:moveTo>
                  <a:cubicBezTo>
                    <a:pt x="3016" y="792"/>
                    <a:pt x="6347" y="0"/>
                    <a:pt x="9725" y="0"/>
                  </a:cubicBezTo>
                  <a:cubicBezTo>
                    <a:pt x="17116" y="0"/>
                    <a:pt x="23994" y="3779"/>
                    <a:pt x="27957" y="10017"/>
                  </a:cubicBezTo>
                  <a:lnTo>
                    <a:pt x="9725" y="21600"/>
                  </a:lnTo>
                  <a:lnTo>
                    <a:pt x="0" y="2313"/>
                  </a:lnTo>
                  <a:close/>
                </a:path>
              </a:pathLst>
            </a:custGeom>
            <a:noFill/>
            <a:ln w="76200" cmpd="tri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rc 9">
              <a:extLst>
                <a:ext uri="{FF2B5EF4-FFF2-40B4-BE49-F238E27FC236}">
                  <a16:creationId xmlns:a16="http://schemas.microsoft.com/office/drawing/2014/main" id="{5C008A63-15D7-FA04-FE1D-745D327573FE}"/>
                </a:ext>
              </a:extLst>
            </p:cNvPr>
            <p:cNvSpPr>
              <a:spLocks/>
            </p:cNvSpPr>
            <p:nvPr/>
          </p:nvSpPr>
          <p:spPr bwMode="auto">
            <a:xfrm rot="20578716" flipH="1" flipV="1">
              <a:off x="3543672" y="5082172"/>
              <a:ext cx="1628775" cy="1409700"/>
            </a:xfrm>
            <a:custGeom>
              <a:avLst/>
              <a:gdLst>
                <a:gd name="T0" fmla="*/ 0 w 27957"/>
                <a:gd name="T1" fmla="*/ 2147483646 h 21600"/>
                <a:gd name="T2" fmla="*/ 2147483646 w 27957"/>
                <a:gd name="T3" fmla="*/ 2147483646 h 21600"/>
                <a:gd name="T4" fmla="*/ 2147483646 w 27957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57" h="21600" fill="none" extrusionOk="0">
                  <a:moveTo>
                    <a:pt x="0" y="2313"/>
                  </a:moveTo>
                  <a:cubicBezTo>
                    <a:pt x="3016" y="792"/>
                    <a:pt x="6347" y="0"/>
                    <a:pt x="9725" y="0"/>
                  </a:cubicBezTo>
                  <a:cubicBezTo>
                    <a:pt x="17116" y="0"/>
                    <a:pt x="23994" y="3779"/>
                    <a:pt x="27957" y="10017"/>
                  </a:cubicBezTo>
                </a:path>
                <a:path w="27957" h="21600" stroke="0" extrusionOk="0">
                  <a:moveTo>
                    <a:pt x="0" y="2313"/>
                  </a:moveTo>
                  <a:cubicBezTo>
                    <a:pt x="3016" y="792"/>
                    <a:pt x="6347" y="0"/>
                    <a:pt x="9725" y="0"/>
                  </a:cubicBezTo>
                  <a:cubicBezTo>
                    <a:pt x="17116" y="0"/>
                    <a:pt x="23994" y="3779"/>
                    <a:pt x="27957" y="10017"/>
                  </a:cubicBezTo>
                  <a:lnTo>
                    <a:pt x="9725" y="21600"/>
                  </a:lnTo>
                  <a:lnTo>
                    <a:pt x="0" y="2313"/>
                  </a:lnTo>
                  <a:close/>
                </a:path>
              </a:pathLst>
            </a:custGeom>
            <a:noFill/>
            <a:ln w="76200" cmpd="tri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rc 10">
              <a:extLst>
                <a:ext uri="{FF2B5EF4-FFF2-40B4-BE49-F238E27FC236}">
                  <a16:creationId xmlns:a16="http://schemas.microsoft.com/office/drawing/2014/main" id="{F600E58C-A1B7-E8E4-A91E-723C0450A1E9}"/>
                </a:ext>
              </a:extLst>
            </p:cNvPr>
            <p:cNvSpPr>
              <a:spLocks/>
            </p:cNvSpPr>
            <p:nvPr/>
          </p:nvSpPr>
          <p:spPr bwMode="auto">
            <a:xfrm rot="4591857" flipH="1" flipV="1">
              <a:off x="2597427" y="3628517"/>
              <a:ext cx="1219200" cy="977900"/>
            </a:xfrm>
            <a:custGeom>
              <a:avLst/>
              <a:gdLst>
                <a:gd name="T0" fmla="*/ 0 w 27957"/>
                <a:gd name="T1" fmla="*/ 2147483646 h 21600"/>
                <a:gd name="T2" fmla="*/ 2147483646 w 27957"/>
                <a:gd name="T3" fmla="*/ 2147483646 h 21600"/>
                <a:gd name="T4" fmla="*/ 2147483646 w 27957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57" h="21600" fill="none" extrusionOk="0">
                  <a:moveTo>
                    <a:pt x="0" y="2313"/>
                  </a:moveTo>
                  <a:cubicBezTo>
                    <a:pt x="3016" y="792"/>
                    <a:pt x="6347" y="0"/>
                    <a:pt x="9725" y="0"/>
                  </a:cubicBezTo>
                  <a:cubicBezTo>
                    <a:pt x="17116" y="0"/>
                    <a:pt x="23994" y="3779"/>
                    <a:pt x="27957" y="10017"/>
                  </a:cubicBezTo>
                </a:path>
                <a:path w="27957" h="21600" stroke="0" extrusionOk="0">
                  <a:moveTo>
                    <a:pt x="0" y="2313"/>
                  </a:moveTo>
                  <a:cubicBezTo>
                    <a:pt x="3016" y="792"/>
                    <a:pt x="6347" y="0"/>
                    <a:pt x="9725" y="0"/>
                  </a:cubicBezTo>
                  <a:cubicBezTo>
                    <a:pt x="17116" y="0"/>
                    <a:pt x="23994" y="3779"/>
                    <a:pt x="27957" y="10017"/>
                  </a:cubicBezTo>
                  <a:lnTo>
                    <a:pt x="9725" y="21600"/>
                  </a:lnTo>
                  <a:lnTo>
                    <a:pt x="0" y="2313"/>
                  </a:lnTo>
                  <a:close/>
                </a:path>
              </a:pathLst>
            </a:custGeom>
            <a:noFill/>
            <a:ln w="76200" cmpd="tri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rc 11">
              <a:extLst>
                <a:ext uri="{FF2B5EF4-FFF2-40B4-BE49-F238E27FC236}">
                  <a16:creationId xmlns:a16="http://schemas.microsoft.com/office/drawing/2014/main" id="{F88CF0A7-0860-49BF-B824-8E4C929A68B8}"/>
                </a:ext>
              </a:extLst>
            </p:cNvPr>
            <p:cNvSpPr>
              <a:spLocks/>
            </p:cNvSpPr>
            <p:nvPr/>
          </p:nvSpPr>
          <p:spPr bwMode="auto">
            <a:xfrm rot="17008143" flipV="1">
              <a:off x="5439648" y="3631665"/>
              <a:ext cx="1219200" cy="977900"/>
            </a:xfrm>
            <a:custGeom>
              <a:avLst/>
              <a:gdLst>
                <a:gd name="T0" fmla="*/ 0 w 27957"/>
                <a:gd name="T1" fmla="*/ 2147483646 h 21600"/>
                <a:gd name="T2" fmla="*/ 2147483646 w 27957"/>
                <a:gd name="T3" fmla="*/ 2147483646 h 21600"/>
                <a:gd name="T4" fmla="*/ 2147483646 w 27957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57" h="21600" fill="none" extrusionOk="0">
                  <a:moveTo>
                    <a:pt x="0" y="2313"/>
                  </a:moveTo>
                  <a:cubicBezTo>
                    <a:pt x="3016" y="792"/>
                    <a:pt x="6347" y="0"/>
                    <a:pt x="9725" y="0"/>
                  </a:cubicBezTo>
                  <a:cubicBezTo>
                    <a:pt x="17116" y="0"/>
                    <a:pt x="23994" y="3779"/>
                    <a:pt x="27957" y="10017"/>
                  </a:cubicBezTo>
                </a:path>
                <a:path w="27957" h="21600" stroke="0" extrusionOk="0">
                  <a:moveTo>
                    <a:pt x="0" y="2313"/>
                  </a:moveTo>
                  <a:cubicBezTo>
                    <a:pt x="3016" y="792"/>
                    <a:pt x="6347" y="0"/>
                    <a:pt x="9725" y="0"/>
                  </a:cubicBezTo>
                  <a:cubicBezTo>
                    <a:pt x="17116" y="0"/>
                    <a:pt x="23994" y="3779"/>
                    <a:pt x="27957" y="10017"/>
                  </a:cubicBezTo>
                  <a:lnTo>
                    <a:pt x="9725" y="21600"/>
                  </a:lnTo>
                  <a:lnTo>
                    <a:pt x="0" y="2313"/>
                  </a:lnTo>
                  <a:close/>
                </a:path>
              </a:pathLst>
            </a:custGeom>
            <a:noFill/>
            <a:ln w="76200" cmpd="tri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1704623" y="5880541"/>
            <a:ext cx="5056702" cy="47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>
                <a:solidFill>
                  <a:srgbClr val="002060"/>
                </a:solidFill>
              </a:rPr>
              <a:t>М.А. Мкртчян Схема целеполагания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157622" y="1384614"/>
            <a:ext cx="4909765" cy="188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2175" indent="-892175"/>
            <a:r>
              <a:rPr lang="ru-RU" sz="2400" dirty="0">
                <a:solidFill>
                  <a:srgbClr val="002060"/>
                </a:solidFill>
                <a:latin typeface="+mn-lt"/>
              </a:rPr>
              <a:t>Цель – осознанный образ </a:t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>предполагаемого результата, </a:t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>на достижение которого </a:t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>направлены действия </a:t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>субъекта деятельности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077398" y="3761570"/>
            <a:ext cx="3961935" cy="2551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i="1" dirty="0">
                <a:solidFill>
                  <a:srgbClr val="002060"/>
                </a:solidFill>
                <a:latin typeface="+mn-lt"/>
              </a:rPr>
              <a:t>Цель формулируется </a:t>
            </a:r>
            <a:br>
              <a:rPr lang="ru-RU" sz="2200" i="1" dirty="0">
                <a:solidFill>
                  <a:srgbClr val="002060"/>
                </a:solidFill>
                <a:latin typeface="+mn-lt"/>
              </a:rPr>
            </a:br>
            <a:r>
              <a:rPr lang="ru-RU" sz="2200" i="1" dirty="0">
                <a:solidFill>
                  <a:srgbClr val="002060"/>
                </a:solidFill>
                <a:latin typeface="+mn-lt"/>
              </a:rPr>
              <a:t>для понимания </a:t>
            </a:r>
            <a:br>
              <a:rPr lang="ru-RU" sz="2200" i="1" dirty="0">
                <a:solidFill>
                  <a:srgbClr val="002060"/>
                </a:solidFill>
                <a:latin typeface="+mn-lt"/>
              </a:rPr>
            </a:br>
            <a:r>
              <a:rPr lang="ru-RU" sz="2200" i="1" dirty="0">
                <a:solidFill>
                  <a:srgbClr val="002060"/>
                </a:solidFill>
                <a:latin typeface="+mn-lt"/>
              </a:rPr>
              <a:t>предполагаемого результата </a:t>
            </a:r>
            <a:br>
              <a:rPr lang="ru-RU" sz="2200" i="1" dirty="0">
                <a:solidFill>
                  <a:srgbClr val="002060"/>
                </a:solidFill>
                <a:latin typeface="+mn-lt"/>
              </a:rPr>
            </a:br>
            <a:r>
              <a:rPr lang="ru-RU" sz="2200" i="1" dirty="0">
                <a:solidFill>
                  <a:srgbClr val="002060"/>
                </a:solidFill>
                <a:latin typeface="+mn-lt"/>
              </a:rPr>
              <a:t>в соответствии </a:t>
            </a:r>
            <a:br>
              <a:rPr lang="ru-RU" sz="2200" i="1" dirty="0">
                <a:solidFill>
                  <a:srgbClr val="002060"/>
                </a:solidFill>
                <a:latin typeface="+mn-lt"/>
              </a:rPr>
            </a:br>
            <a:r>
              <a:rPr lang="ru-RU" sz="2200" i="1" dirty="0">
                <a:solidFill>
                  <a:srgbClr val="002060"/>
                </a:solidFill>
                <a:latin typeface="+mn-lt"/>
              </a:rPr>
              <a:t>с типом базовой площадки и </a:t>
            </a:r>
            <a:br>
              <a:rPr lang="ru-RU" sz="2200" i="1" dirty="0">
                <a:solidFill>
                  <a:srgbClr val="002060"/>
                </a:solidFill>
                <a:latin typeface="+mn-lt"/>
              </a:rPr>
            </a:br>
            <a:r>
              <a:rPr lang="ru-RU" sz="2200" i="1" dirty="0">
                <a:solidFill>
                  <a:srgbClr val="002060"/>
                </a:solidFill>
                <a:latin typeface="+mn-lt"/>
              </a:rPr>
              <a:t>может сопровождаться </a:t>
            </a:r>
            <a:br>
              <a:rPr lang="ru-RU" sz="2200" i="1" dirty="0">
                <a:solidFill>
                  <a:srgbClr val="002060"/>
                </a:solidFill>
                <a:latin typeface="+mn-lt"/>
              </a:rPr>
            </a:br>
            <a:r>
              <a:rPr lang="ru-RU" sz="2200" i="1" dirty="0">
                <a:solidFill>
                  <a:srgbClr val="002060"/>
                </a:solidFill>
                <a:latin typeface="+mn-lt"/>
              </a:rPr>
              <a:t>пояснениями используемых </a:t>
            </a:r>
            <a:br>
              <a:rPr lang="ru-RU" sz="2200" i="1" dirty="0">
                <a:solidFill>
                  <a:srgbClr val="002060"/>
                </a:solidFill>
                <a:latin typeface="+mn-lt"/>
              </a:rPr>
            </a:br>
            <a:r>
              <a:rPr lang="ru-RU" sz="2200" i="1" dirty="0">
                <a:solidFill>
                  <a:srgbClr val="002060"/>
                </a:solidFill>
                <a:latin typeface="+mn-lt"/>
              </a:rPr>
              <a:t>в формулировке понятий</a:t>
            </a:r>
          </a:p>
        </p:txBody>
      </p:sp>
    </p:spTree>
    <p:extLst>
      <p:ext uri="{BB962C8B-B14F-4D97-AF65-F5344CB8AC3E}">
        <p14:creationId xmlns:p14="http://schemas.microsoft.com/office/powerpoint/2010/main" val="81475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07492" y="934902"/>
            <a:ext cx="3966309" cy="47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ru-RU" sz="2400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«Зеркало преобразований»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8" y="1586675"/>
            <a:ext cx="154375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Причина 1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D2C5824E-A0F5-DBAB-E101-CDDBEA8D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769" y="2190820"/>
            <a:ext cx="1078795" cy="101907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Цель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D2C5824E-A0F5-DBAB-E101-CDDBEA8D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955" y="2190819"/>
            <a:ext cx="1720150" cy="101907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Проблема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7" y="2471129"/>
            <a:ext cx="15437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Причина 2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7" y="3355583"/>
            <a:ext cx="154376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Причина 3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199" y="1585073"/>
            <a:ext cx="131232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Задача 1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199" y="2469527"/>
            <a:ext cx="131232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Задача 2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199" y="3353981"/>
            <a:ext cx="131232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Задача 3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202" y="1585073"/>
            <a:ext cx="165317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Результат 1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906" y="1585073"/>
            <a:ext cx="222991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Мероприятия 1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202" y="2472976"/>
            <a:ext cx="165317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Результат 2</a:t>
            </a: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906" y="2472976"/>
            <a:ext cx="222991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Мероприятия 2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202" y="3353981"/>
            <a:ext cx="165317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Результат 3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83213643-A3FF-B7FF-E36C-747CD575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906" y="3353981"/>
            <a:ext cx="222991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Мероприятия 3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4290839" y="1585073"/>
            <a:ext cx="45719" cy="2230574"/>
          </a:xfrm>
          <a:prstGeom prst="parallelogram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6" idx="3"/>
            <a:endCxn id="16" idx="1"/>
          </p:cNvCxnSpPr>
          <p:nvPr/>
        </p:nvCxnSpPr>
        <p:spPr>
          <a:xfrm>
            <a:off x="2084536" y="1817508"/>
            <a:ext cx="670329" cy="5225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7" idx="3"/>
            <a:endCxn id="16" idx="2"/>
          </p:cNvCxnSpPr>
          <p:nvPr/>
        </p:nvCxnSpPr>
        <p:spPr>
          <a:xfrm flipV="1">
            <a:off x="2084536" y="2700359"/>
            <a:ext cx="418419" cy="16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0" idx="7"/>
            <a:endCxn id="19" idx="1"/>
          </p:cNvCxnSpPr>
          <p:nvPr/>
        </p:nvCxnSpPr>
        <p:spPr>
          <a:xfrm flipV="1">
            <a:off x="5342578" y="1815906"/>
            <a:ext cx="581621" cy="52415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6"/>
            <a:endCxn id="20" idx="1"/>
          </p:cNvCxnSpPr>
          <p:nvPr/>
        </p:nvCxnSpPr>
        <p:spPr>
          <a:xfrm>
            <a:off x="5500564" y="2700359"/>
            <a:ext cx="423635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5"/>
            <a:endCxn id="21" idx="1"/>
          </p:cNvCxnSpPr>
          <p:nvPr/>
        </p:nvCxnSpPr>
        <p:spPr>
          <a:xfrm>
            <a:off x="5342578" y="3060657"/>
            <a:ext cx="581621" cy="5241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9" idx="3"/>
            <a:endCxn id="27" idx="1"/>
          </p:cNvCxnSpPr>
          <p:nvPr/>
        </p:nvCxnSpPr>
        <p:spPr>
          <a:xfrm>
            <a:off x="7236528" y="1815906"/>
            <a:ext cx="28837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0" idx="3"/>
            <a:endCxn id="35" idx="1"/>
          </p:cNvCxnSpPr>
          <p:nvPr/>
        </p:nvCxnSpPr>
        <p:spPr>
          <a:xfrm>
            <a:off x="7236528" y="2700360"/>
            <a:ext cx="288378" cy="344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1" idx="3"/>
            <a:endCxn id="37" idx="1"/>
          </p:cNvCxnSpPr>
          <p:nvPr/>
        </p:nvCxnSpPr>
        <p:spPr>
          <a:xfrm>
            <a:off x="7236528" y="3584814"/>
            <a:ext cx="28837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7" idx="3"/>
            <a:endCxn id="22" idx="1"/>
          </p:cNvCxnSpPr>
          <p:nvPr/>
        </p:nvCxnSpPr>
        <p:spPr>
          <a:xfrm>
            <a:off x="9754821" y="1815906"/>
            <a:ext cx="28838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5" idx="3"/>
            <a:endCxn id="34" idx="1"/>
          </p:cNvCxnSpPr>
          <p:nvPr/>
        </p:nvCxnSpPr>
        <p:spPr>
          <a:xfrm>
            <a:off x="9754821" y="2703809"/>
            <a:ext cx="28838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37" idx="3"/>
            <a:endCxn id="36" idx="1"/>
          </p:cNvCxnSpPr>
          <p:nvPr/>
        </p:nvCxnSpPr>
        <p:spPr>
          <a:xfrm>
            <a:off x="9754821" y="3584814"/>
            <a:ext cx="28838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18" idx="3"/>
            <a:endCxn id="16" idx="3"/>
          </p:cNvCxnSpPr>
          <p:nvPr/>
        </p:nvCxnSpPr>
        <p:spPr>
          <a:xfrm flipV="1">
            <a:off x="2084537" y="3060657"/>
            <a:ext cx="670328" cy="5257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 txBox="1">
            <a:spLocks/>
          </p:cNvSpPr>
          <p:nvPr/>
        </p:nvSpPr>
        <p:spPr>
          <a:xfrm>
            <a:off x="303708" y="4469267"/>
            <a:ext cx="3982593" cy="1288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ru-RU" sz="2200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Актуальность = потребность в решении проблемы для ОУ посредством устранения выявленных причин</a:t>
            </a: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4421768" y="4499684"/>
            <a:ext cx="7567031" cy="1822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2200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Цель отражает внешнее требование (заказ) </a:t>
            </a:r>
            <a:br>
              <a:rPr lang="ru-RU" sz="2200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200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на решение проблемы или задачи развития МСО</a:t>
            </a:r>
          </a:p>
          <a:p>
            <a:pPr>
              <a:spcBef>
                <a:spcPts val="1200"/>
              </a:spcBef>
            </a:pPr>
            <a:r>
              <a:rPr lang="ru-RU" sz="2200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Задачи отражают устранение причин</a:t>
            </a:r>
          </a:p>
          <a:p>
            <a:pPr>
              <a:spcBef>
                <a:spcPts val="1200"/>
              </a:spcBef>
            </a:pPr>
            <a:r>
              <a:rPr lang="ru-RU" sz="2200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Мероприятия в количестве, достаточном для понимания каким образом будут решаться задачи</a:t>
            </a:r>
          </a:p>
        </p:txBody>
      </p:sp>
      <p:sp>
        <p:nvSpPr>
          <p:cNvPr id="69" name="Параллелограмм 68"/>
          <p:cNvSpPr/>
          <p:nvPr/>
        </p:nvSpPr>
        <p:spPr>
          <a:xfrm flipH="1">
            <a:off x="4332516" y="4469267"/>
            <a:ext cx="45719" cy="1288065"/>
          </a:xfrm>
          <a:prstGeom prst="parallelogram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4" grpId="0" animBg="1"/>
      <p:bldP spid="35" grpId="0" animBg="1"/>
      <p:bldP spid="36" grpId="0" animBg="1"/>
      <p:bldP spid="37" grpId="0" animBg="1"/>
      <p:bldP spid="67" grpId="0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2" y="844062"/>
            <a:ext cx="11413067" cy="58502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Управленческий проект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по сопровождению и поддержке деятельности городской базовой площадки</a:t>
            </a:r>
          </a:p>
          <a:p>
            <a:pPr marL="180975" indent="-180975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solidFill>
                  <a:srgbClr val="002060"/>
                </a:solidFill>
              </a:rPr>
              <a:t>Паспорт управленческого проекта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Краткое название муниципальной образовательной организации (по уставу)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Ф.И.О. руководителя  муниципальной образовательной организации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Команда проекта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Сроки реализации проекта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Тип ГБП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Тема деятельности ГБП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Аннотация деятельности ГБП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Актуальность деятельности ГБП для ОУ и МСО г. Красноярска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Цель деятельности ГБП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Критерии достижения цели деятельности ГБП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Задачи по достижению цели деятельности ГБП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Ожидаемые результаты деятельности ГБП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Действия руководителя </a:t>
            </a:r>
            <a:r>
              <a:rPr lang="ru-RU" sz="1400" u="sng" dirty="0">
                <a:solidFill>
                  <a:srgbClr val="002060"/>
                </a:solidFill>
              </a:rPr>
              <a:t>муниципальной образовательной организации </a:t>
            </a:r>
            <a:r>
              <a:rPr lang="ru-RU" sz="1400" dirty="0">
                <a:solidFill>
                  <a:srgbClr val="002060"/>
                </a:solidFill>
              </a:rPr>
              <a:t>и основные мероприятия ГБП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Ресурсное обеспечение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Основные </a:t>
            </a:r>
            <a:r>
              <a:rPr lang="ru-RU" sz="1400" u="sng" dirty="0">
                <a:solidFill>
                  <a:srgbClr val="002060"/>
                </a:solidFill>
              </a:rPr>
              <a:t>риски</a:t>
            </a:r>
            <a:r>
              <a:rPr lang="ru-RU" sz="1400" dirty="0">
                <a:solidFill>
                  <a:srgbClr val="002060"/>
                </a:solidFill>
              </a:rPr>
              <a:t> реализации </a:t>
            </a:r>
            <a:r>
              <a:rPr lang="ru-RU" sz="1400" u="sng" dirty="0">
                <a:solidFill>
                  <a:srgbClr val="002060"/>
                </a:solidFill>
              </a:rPr>
              <a:t>управленческого проекта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2. Актуальность темы для муниципальной образовательной организации и/или муниципальной системы образования.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3. Цель деятельности ГБП и критерии её  достижения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4. Задачи по достижению цели деятельности ГБП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5. Ожидаемые результаты деятельности ГБП</a:t>
            </a:r>
          </a:p>
        </p:txBody>
      </p:sp>
    </p:spTree>
    <p:extLst>
      <p:ext uri="{BB962C8B-B14F-4D97-AF65-F5344CB8AC3E}">
        <p14:creationId xmlns:p14="http://schemas.microsoft.com/office/powerpoint/2010/main" val="421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2" y="844062"/>
            <a:ext cx="11413067" cy="5850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Управленческий проект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по сопровождению и поддержке деятельности городской базовой площадки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6. </a:t>
            </a:r>
            <a:r>
              <a:rPr lang="ru-RU" sz="1400" b="1" dirty="0">
                <a:solidFill>
                  <a:srgbClr val="FF0000"/>
                </a:solidFill>
              </a:rPr>
              <a:t>Действия</a:t>
            </a:r>
            <a:r>
              <a:rPr lang="ru-RU" sz="1400" b="1" u="sng" dirty="0">
                <a:solidFill>
                  <a:srgbClr val="FF0000"/>
                </a:solidFill>
              </a:rPr>
              <a:t> руководителя </a:t>
            </a:r>
            <a:r>
              <a:rPr lang="ru-RU" sz="1400" b="1" dirty="0">
                <a:solidFill>
                  <a:srgbClr val="FF0000"/>
                </a:solidFill>
              </a:rPr>
              <a:t>муниципальной образовательной организации </a:t>
            </a:r>
            <a:r>
              <a:rPr lang="ru-RU" sz="1400" b="1" dirty="0">
                <a:solidFill>
                  <a:srgbClr val="002060"/>
                </a:solidFill>
              </a:rPr>
              <a:t>и </a:t>
            </a: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</a:rPr>
              <a:t>основные мероприятия городской базовой площадки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			</a:t>
            </a:r>
          </a:p>
          <a:p>
            <a:pPr marL="0" indent="0">
              <a:spcBef>
                <a:spcPts val="1200"/>
              </a:spcBef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7. Ресурсы (кадровое, материально-техническое и финансовое обеспечение)</a:t>
            </a:r>
          </a:p>
          <a:p>
            <a:pPr marL="180975" indent="0">
              <a:spcBef>
                <a:spcPts val="600"/>
              </a:spcBef>
              <a:buNone/>
            </a:pPr>
            <a:r>
              <a:rPr lang="ru-RU" sz="1400" u="sng" dirty="0">
                <a:solidFill>
                  <a:srgbClr val="002060"/>
                </a:solidFill>
              </a:rPr>
              <a:t>Кадровое обеспечение</a:t>
            </a:r>
          </a:p>
          <a:p>
            <a:pPr marL="0" indent="0">
              <a:spcBef>
                <a:spcPts val="1200"/>
              </a:spcBef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marL="180975" indent="0">
              <a:spcBef>
                <a:spcPts val="1800"/>
              </a:spcBef>
              <a:buNone/>
            </a:pPr>
            <a:r>
              <a:rPr lang="ru-RU" sz="1400" u="sng" dirty="0">
                <a:solidFill>
                  <a:srgbClr val="002060"/>
                </a:solidFill>
              </a:rPr>
              <a:t>Информационно-методическое обеспечение</a:t>
            </a:r>
          </a:p>
          <a:p>
            <a:pPr marL="180975" indent="0">
              <a:spcBef>
                <a:spcPts val="1200"/>
              </a:spcBef>
              <a:buNone/>
            </a:pPr>
            <a:r>
              <a:rPr lang="ru-RU" sz="1400" u="sng" dirty="0">
                <a:solidFill>
                  <a:srgbClr val="002060"/>
                </a:solidFill>
              </a:rPr>
              <a:t>Материально-технические условия</a:t>
            </a:r>
          </a:p>
          <a:p>
            <a:pPr marL="0" indent="0">
              <a:spcBef>
                <a:spcPts val="1200"/>
              </a:spcBef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80975" indent="0">
              <a:spcBef>
                <a:spcPts val="1200"/>
              </a:spcBef>
              <a:buNone/>
            </a:pPr>
            <a:r>
              <a:rPr lang="ru-RU" sz="1400" u="sng" dirty="0">
                <a:solidFill>
                  <a:srgbClr val="002060"/>
                </a:solidFill>
              </a:rPr>
              <a:t>Финансово-экономическое обеспечение</a:t>
            </a:r>
          </a:p>
          <a:p>
            <a:pPr marL="0" indent="0">
              <a:spcBef>
                <a:spcPts val="1200"/>
              </a:spcBef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8. Основные риски и их минимизация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20888" y="3005897"/>
            <a:ext cx="11165416" cy="307786"/>
            <a:chOff x="462844" y="2704133"/>
            <a:chExt cx="11165416" cy="307786"/>
          </a:xfrm>
        </p:grpSpPr>
        <p:sp>
          <p:nvSpPr>
            <p:cNvPr id="9" name="TextBox 8"/>
            <p:cNvSpPr txBox="1"/>
            <p:nvPr/>
          </p:nvSpPr>
          <p:spPr>
            <a:xfrm>
              <a:off x="462844" y="2704142"/>
              <a:ext cx="375356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</a:rPr>
                <a:t>№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2704142"/>
              <a:ext cx="2230968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2060"/>
                  </a:solidFill>
                </a:rPr>
                <a:t>Ф.И.О.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1420" y="2704134"/>
              <a:ext cx="3104446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2060"/>
                  </a:solidFill>
                </a:rPr>
                <a:t>Краткое наименование организации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1988" y="2704134"/>
              <a:ext cx="3508022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2060"/>
                  </a:solidFill>
                </a:rPr>
                <a:t>Должность, учёная степень, учёное звание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86571" y="2704133"/>
              <a:ext cx="1941689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2060"/>
                  </a:solidFill>
                </a:rPr>
                <a:t>Выполняемая работа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0888" y="4119615"/>
            <a:ext cx="1614312" cy="918024"/>
            <a:chOff x="462844" y="3378620"/>
            <a:chExt cx="1614312" cy="918024"/>
          </a:xfrm>
        </p:grpSpPr>
        <p:sp>
          <p:nvSpPr>
            <p:cNvPr id="16" name="TextBox 15"/>
            <p:cNvSpPr txBox="1"/>
            <p:nvPr/>
          </p:nvSpPr>
          <p:spPr>
            <a:xfrm>
              <a:off x="462844" y="3378620"/>
              <a:ext cx="1614312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dirty="0">
                  <a:solidFill>
                    <a:srgbClr val="002060"/>
                  </a:solidFill>
                </a:rPr>
                <a:t>Кабинетный фонд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2844" y="3686397"/>
              <a:ext cx="1614312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dirty="0">
                  <a:solidFill>
                    <a:srgbClr val="002060"/>
                  </a:solidFill>
                </a:rPr>
                <a:t>Оборудование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2844" y="3988867"/>
              <a:ext cx="1614312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dirty="0">
                  <a:solidFill>
                    <a:srgbClr val="002060"/>
                  </a:solidFill>
                </a:rPr>
                <a:t>Материалы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0888" y="5473184"/>
            <a:ext cx="4334934" cy="307777"/>
            <a:chOff x="462844" y="4786870"/>
            <a:chExt cx="4334934" cy="307777"/>
          </a:xfrm>
        </p:grpSpPr>
        <p:sp>
          <p:nvSpPr>
            <p:cNvPr id="19" name="TextBox 18"/>
            <p:cNvSpPr txBox="1"/>
            <p:nvPr/>
          </p:nvSpPr>
          <p:spPr>
            <a:xfrm>
              <a:off x="462844" y="4786870"/>
              <a:ext cx="1772356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dirty="0">
                  <a:solidFill>
                    <a:srgbClr val="002060"/>
                  </a:solidFill>
                </a:rPr>
                <a:t>Описание расходов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35200" y="4786870"/>
              <a:ext cx="2562578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dirty="0">
                  <a:solidFill>
                    <a:srgbClr val="002060"/>
                  </a:solidFill>
                </a:rPr>
                <a:t>Источник финансирования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0888" y="6174318"/>
            <a:ext cx="4334934" cy="307777"/>
            <a:chOff x="462844" y="5483014"/>
            <a:chExt cx="4334934" cy="307777"/>
          </a:xfrm>
        </p:grpSpPr>
        <p:sp>
          <p:nvSpPr>
            <p:cNvPr id="20" name="TextBox 19"/>
            <p:cNvSpPr txBox="1"/>
            <p:nvPr/>
          </p:nvSpPr>
          <p:spPr>
            <a:xfrm>
              <a:off x="462844" y="5483014"/>
              <a:ext cx="1772356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dirty="0">
                  <a:solidFill>
                    <a:srgbClr val="002060"/>
                  </a:solidFill>
                </a:rPr>
                <a:t>Основные риски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35200" y="5483014"/>
              <a:ext cx="2562578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dirty="0">
                  <a:solidFill>
                    <a:srgbClr val="002060"/>
                  </a:solidFill>
                </a:rPr>
                <a:t>Предусматриваемые действия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0888" y="1705494"/>
            <a:ext cx="6310489" cy="610010"/>
            <a:chOff x="462844" y="1715909"/>
            <a:chExt cx="6310489" cy="61001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62844" y="1715909"/>
              <a:ext cx="6310489" cy="307779"/>
              <a:chOff x="462844" y="1715909"/>
              <a:chExt cx="6310489" cy="30777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62844" y="1715911"/>
                <a:ext cx="375356" cy="30777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rgbClr val="002060"/>
                    </a:solidFill>
                  </a:rPr>
                  <a:t>№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38200" y="1715911"/>
                <a:ext cx="3254022" cy="30777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rgbClr val="002060"/>
                    </a:solidFill>
                  </a:rPr>
                  <a:t>Действия и мероприятия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92222" y="1715909"/>
                <a:ext cx="990600" cy="30777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rgbClr val="002060"/>
                    </a:solidFill>
                  </a:rPr>
                  <a:t>Сроки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082822" y="1715909"/>
                <a:ext cx="1690511" cy="30777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rgbClr val="002060"/>
                    </a:solidFill>
                  </a:rPr>
                  <a:t>Ответственный</a:t>
                </a: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62844" y="2018140"/>
              <a:ext cx="6310489" cy="307779"/>
              <a:chOff x="462844" y="1715909"/>
              <a:chExt cx="6310489" cy="30777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62844" y="1715911"/>
                <a:ext cx="375356" cy="30777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rgbClr val="002060"/>
                    </a:solidFill>
                  </a:rPr>
                  <a:t>1.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38200" y="1715911"/>
                <a:ext cx="3254022" cy="30777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92222" y="1715909"/>
                <a:ext cx="990600" cy="30777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82822" y="1715909"/>
                <a:ext cx="1690511" cy="30777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400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35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75" y="1055077"/>
            <a:ext cx="11122702" cy="546295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Примерные темы городских базовых площадок на 2025-2026 учебный год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Дошкольное образование</a:t>
            </a:r>
            <a:endParaRPr lang="ru-RU" sz="1600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Формирование ключевых качеств и умений, определяющих готовность дошкольника к жизни в школе.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Индивидуализация образовательного процесса в дошкольной образовательной организации.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Духовно-нравственное воспитание в дошкольной образовательной организации.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Создание условий для эффективных практик инклюзивного образования в дошкольной образовательной организации.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Сохранение и укрепление физического и психического здоровья детей в дошкольной образовательной организации.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Преемственность дошкольного и начального общего образования с учётом требований ФГОС.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Внутренняя система оценки качества образовательного процесса в дошкольной образовательной организации.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Система выявления, поддержки и развития способностей и талантов детей с 3 до 7 лет.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Детская исследовательская деятельность в дошкольной образовательной организации.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Создание условий для формирования предпосылок технического образования детей дошкольного возраста.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Сетевая форма сотрудничества с организациями города Красноярска в решении задач дошкольного образования.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Профессиональное развитие каждого педагога в рамках дошкольной образовательной организации.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Сотрудничество семьи и дошкольной организации в решении задач воспитания и развития детей.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Обновление содержания, форм и методов образовательного процесса в дошкольной образовательной организации.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Новые форматы просвещения родителей в дошкольной образовательной организации.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2312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75" y="1055077"/>
            <a:ext cx="11122702" cy="546295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Примерные темы городских базовых площадок на 2025-2026 учебный год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Общее образование</a:t>
            </a:r>
            <a:endParaRPr lang="ru-RU" sz="1600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Формы и способы обучения, обеспечивающие включённость каждого обучающегося в течение урока.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Деятельность по формированию универсальных учебных действий (</a:t>
            </a:r>
            <a:r>
              <a:rPr lang="ru-RU" sz="1600" dirty="0" err="1">
                <a:solidFill>
                  <a:srgbClr val="002060"/>
                </a:solidFill>
              </a:rPr>
              <a:t>метапредметных</a:t>
            </a:r>
            <a:r>
              <a:rPr lang="ru-RU" sz="1600" dirty="0">
                <a:solidFill>
                  <a:srgbClr val="002060"/>
                </a:solidFill>
              </a:rPr>
              <a:t> результатов).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Деятельность по формированию личностных качеств как образовательных результатов.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Деятельность по формированию социально значимых умений как планируемых образовательных результатов.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Внутренняя система оценки качества учебно-воспитательного процесса и образовательных результатов.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Образовательное сотрудничество для повышения качества учебно-воспитательного процесса и результатов.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Учебно-исследовательская деятельность, повышающая качество образовательных результатов.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Индивидуализация обучения (разработка и реализация индивидуальных учебных планов/программ).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Инклюзивное образование, повышающее образовательные результаты детей с ОВЗ.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Инженерное образование.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Экологическое образование.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Интеграция общего и дополнительного образования.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Воспитание гармонично развитой личности.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Система выявления, поддержки и развития способностей и талантов обучающихся.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Система воспитания на разновозрастном сотрудничестве обучающихся («школьные меридианы»).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Система воспитания, повышающая качество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79743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75" y="1055076"/>
            <a:ext cx="11122702" cy="562794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Примерные темы городских базовых площадок на 2025-2026 учебный год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Общее образование</a:t>
            </a:r>
            <a:endParaRPr lang="ru-RU" sz="1600" dirty="0">
              <a:solidFill>
                <a:srgbClr val="002060"/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17. Сетевая форма реализации общеобразовательных программ.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18. Образовательное межведомственное сотрудничество с зачётом образовательных результатов.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19. Создание условий для самоопределения обучающихся в профессионально-трудовой сфере.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20. Практическая реализация профориентации в сотрудничестве с организациями города Красноярска.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21. Подготовка обучающихся к педагогической профессии.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22. Профессиональное развитие каждого педагога в рамках образовательной организации.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23. Совершенствование профессионального мастерства педагогов в сотрудничестве организаций.</a:t>
            </a:r>
          </a:p>
          <a:p>
            <a:pPr marL="361950" lvl="0" indent="-36195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24. Совершенствование методической деятельности для развития общеобразовательной организации.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25. Система психолого-педагогической поддержки и сопровождения обучающихся.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26. </a:t>
            </a:r>
            <a:r>
              <a:rPr lang="ru-RU" sz="1600" dirty="0" err="1">
                <a:solidFill>
                  <a:srgbClr val="002060"/>
                </a:solidFill>
              </a:rPr>
              <a:t>Цифровизация</a:t>
            </a:r>
            <a:r>
              <a:rPr lang="ru-RU" sz="1600" dirty="0">
                <a:solidFill>
                  <a:srgbClr val="002060"/>
                </a:solidFill>
              </a:rPr>
              <a:t> образования для повышения качества образовательных результатов.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27. </a:t>
            </a:r>
            <a:r>
              <a:rPr lang="ru-RU" sz="1600" dirty="0" err="1">
                <a:solidFill>
                  <a:srgbClr val="002060"/>
                </a:solidFill>
              </a:rPr>
              <a:t>Цифровизация</a:t>
            </a:r>
            <a:r>
              <a:rPr lang="ru-RU" sz="1600" dirty="0">
                <a:solidFill>
                  <a:srgbClr val="002060"/>
                </a:solidFill>
              </a:rPr>
              <a:t> в управлении образовательной организацией.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28. Взаимодействие с родителями для повышения качества образовательных результатов.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29. Взаимодействие с родителями для повышения качества управления общеобразовательной организацией.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30. Рациональное здоровое питание в общеобразовательной организации.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31. Управление крупной общеобразовательной организацией.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32. …</a:t>
            </a:r>
          </a:p>
        </p:txBody>
      </p:sp>
    </p:spTree>
    <p:extLst>
      <p:ext uri="{BB962C8B-B14F-4D97-AF65-F5344CB8AC3E}">
        <p14:creationId xmlns:p14="http://schemas.microsoft.com/office/powerpoint/2010/main" val="169793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75" y="1055076"/>
            <a:ext cx="11122702" cy="562794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Примерные темы городских базовых площадок на 2025-2026 учебный год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Дополнительное образование</a:t>
            </a:r>
            <a:endParaRPr lang="ru-RU" sz="1600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Гармоничное развитие каждого ребёнка в рамках дополнительных общеразвивающих программ.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Актуализация знаний и умений школьных учебных предметов в практическом их применении.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Система выявления, поддержки и развития способностей и талантов обучающихся.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Профориентационное сотрудничество с организациями города Красноярска.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err="1">
                <a:solidFill>
                  <a:srgbClr val="002060"/>
                </a:solidFill>
              </a:rPr>
              <a:t>Цифровизация</a:t>
            </a:r>
            <a:r>
              <a:rPr lang="ru-RU" sz="1600" dirty="0">
                <a:solidFill>
                  <a:srgbClr val="002060"/>
                </a:solidFill>
              </a:rPr>
              <a:t> в управлении учреждением дополнительного образования.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Взаимодействие с родителями для повышения качества управления учреждением дополнительного образования.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b="1" dirty="0">
                <a:solidFill>
                  <a:srgbClr val="002060"/>
                </a:solidFill>
              </a:rPr>
              <a:t>Психолого-педагогическое сопровождение деятельности образовательных организаций </a:t>
            </a:r>
            <a:endParaRPr lang="ru-RU" sz="1600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Выявление и предупреждение проблем развития дошкольников (диагностика и коррекция нарушений).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Система работы с родителями и дошкольниками по обеспечению их готовности к обучению в школе.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Выявление и предупреждение проблем развития обучающихся (диагностика и коррекция нарушений).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Выявление и предупреждение проблем взаимоотношений обучающихся со сверстниками, педагогами, родителями.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Система работы с родителями для оказания помощи их детям в достижении результатов обучения.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Система выявления, поддержки и развития способностей и талантов обучающихся.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Инклюзивное образование, повышающее образовательные результаты детей с ОВЗ.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192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5" name="Овал 1"/>
          <p:cNvSpPr>
            <a:spLocks noChangeArrowheads="1"/>
          </p:cNvSpPr>
          <p:nvPr/>
        </p:nvSpPr>
        <p:spPr bwMode="auto">
          <a:xfrm>
            <a:off x="385888" y="2287178"/>
            <a:ext cx="877268" cy="400050"/>
          </a:xfrm>
          <a:prstGeom prst="ellipse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15.08</a:t>
            </a:r>
          </a:p>
        </p:txBody>
      </p:sp>
      <p:sp>
        <p:nvSpPr>
          <p:cNvPr id="6" name="Овал 2"/>
          <p:cNvSpPr>
            <a:spLocks noChangeArrowheads="1"/>
          </p:cNvSpPr>
          <p:nvPr/>
        </p:nvSpPr>
        <p:spPr bwMode="auto">
          <a:xfrm>
            <a:off x="2255186" y="2268128"/>
            <a:ext cx="877268" cy="419100"/>
          </a:xfrm>
          <a:prstGeom prst="ellipse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15.09</a:t>
            </a:r>
          </a:p>
        </p:txBody>
      </p:sp>
      <p:sp>
        <p:nvSpPr>
          <p:cNvPr id="7" name="Надпись 5"/>
          <p:cNvSpPr txBox="1">
            <a:spLocks noChangeArrowheads="1"/>
          </p:cNvSpPr>
          <p:nvPr/>
        </p:nvSpPr>
        <p:spPr bwMode="auto">
          <a:xfrm>
            <a:off x="1175586" y="2516050"/>
            <a:ext cx="148110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Подача заявок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1525525" y="2861853"/>
            <a:ext cx="877268" cy="419100"/>
          </a:xfrm>
          <a:prstGeom prst="ellipse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01.09</a:t>
            </a:r>
          </a:p>
        </p:txBody>
      </p:sp>
      <p:sp>
        <p:nvSpPr>
          <p:cNvPr id="9" name="Надпись 11"/>
          <p:cNvSpPr txBox="1">
            <a:spLocks noChangeArrowheads="1"/>
          </p:cNvSpPr>
          <p:nvPr/>
        </p:nvSpPr>
        <p:spPr bwMode="auto">
          <a:xfrm>
            <a:off x="213423" y="3102994"/>
            <a:ext cx="141274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экспертной комиссии (ЭК)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359087" y="3284943"/>
            <a:ext cx="1097174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Приказ ГУО о составе экспертной комиссии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1 год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Надпись 14"/>
          <p:cNvSpPr txBox="1">
            <a:spLocks noChangeArrowheads="1"/>
          </p:cNvSpPr>
          <p:nvPr/>
        </p:nvSpPr>
        <p:spPr bwMode="auto">
          <a:xfrm>
            <a:off x="3100757" y="2503893"/>
            <a:ext cx="1697571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Защита УП.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заключений по каждому УП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Овал 15"/>
          <p:cNvSpPr>
            <a:spLocks noChangeArrowheads="1"/>
          </p:cNvSpPr>
          <p:nvPr/>
        </p:nvSpPr>
        <p:spPr bwMode="auto">
          <a:xfrm>
            <a:off x="4616361" y="2258444"/>
            <a:ext cx="877268" cy="419100"/>
          </a:xfrm>
          <a:prstGeom prst="ellipse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30.09</a:t>
            </a:r>
          </a:p>
        </p:txBody>
      </p:sp>
      <p:cxnSp>
        <p:nvCxnSpPr>
          <p:cNvPr id="13" name="Прямая со стрелкой 12"/>
          <p:cNvCxnSpPr>
            <a:stCxn id="8" idx="7"/>
            <a:endCxn id="6" idx="4"/>
          </p:cNvCxnSpPr>
          <p:nvPr/>
        </p:nvCxnSpPr>
        <p:spPr>
          <a:xfrm flipV="1">
            <a:off x="2274320" y="2687228"/>
            <a:ext cx="419500" cy="23600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4340136" y="2702944"/>
            <a:ext cx="108234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Протокол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Овал 19"/>
          <p:cNvSpPr>
            <a:spLocks noChangeArrowheads="1"/>
          </p:cNvSpPr>
          <p:nvPr/>
        </p:nvSpPr>
        <p:spPr bwMode="auto">
          <a:xfrm>
            <a:off x="5277510" y="2245676"/>
            <a:ext cx="877268" cy="419100"/>
          </a:xfrm>
          <a:prstGeom prst="ellips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01.10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Надпись 21"/>
          <p:cNvSpPr txBox="1">
            <a:spLocks noChangeArrowheads="1"/>
          </p:cNvSpPr>
          <p:nvPr/>
        </p:nvSpPr>
        <p:spPr bwMode="auto">
          <a:xfrm>
            <a:off x="6695759" y="1904044"/>
            <a:ext cx="183428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Деятельность ГБП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5" idx="6"/>
            <a:endCxn id="6" idx="2"/>
          </p:cNvCxnSpPr>
          <p:nvPr/>
        </p:nvCxnSpPr>
        <p:spPr>
          <a:xfrm flipV="1">
            <a:off x="1263156" y="2477678"/>
            <a:ext cx="992030" cy="952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Овал 28"/>
          <p:cNvSpPr>
            <a:spLocks noChangeArrowheads="1"/>
          </p:cNvSpPr>
          <p:nvPr/>
        </p:nvSpPr>
        <p:spPr bwMode="auto">
          <a:xfrm>
            <a:off x="6796709" y="2245676"/>
            <a:ext cx="877268" cy="419100"/>
          </a:xfrm>
          <a:prstGeom prst="ellipse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9" name="Овал 29"/>
          <p:cNvSpPr>
            <a:spLocks noChangeArrowheads="1"/>
          </p:cNvSpPr>
          <p:nvPr/>
        </p:nvSpPr>
        <p:spPr bwMode="auto">
          <a:xfrm>
            <a:off x="8975904" y="2248011"/>
            <a:ext cx="877268" cy="419100"/>
          </a:xfrm>
          <a:prstGeom prst="ellips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30.06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Овал 30"/>
          <p:cNvSpPr>
            <a:spLocks noChangeArrowheads="1"/>
          </p:cNvSpPr>
          <p:nvPr/>
        </p:nvSpPr>
        <p:spPr bwMode="auto">
          <a:xfrm>
            <a:off x="7415834" y="2245676"/>
            <a:ext cx="877268" cy="419100"/>
          </a:xfrm>
          <a:prstGeom prst="ellipse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Прямая со стрелкой 20"/>
          <p:cNvCxnSpPr>
            <a:endCxn id="12" idx="2"/>
          </p:cNvCxnSpPr>
          <p:nvPr/>
        </p:nvCxnSpPr>
        <p:spPr>
          <a:xfrm flipV="1">
            <a:off x="3149973" y="2467994"/>
            <a:ext cx="1466388" cy="192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34"/>
          <p:cNvSpPr>
            <a:spLocks noChangeArrowheads="1"/>
          </p:cNvSpPr>
          <p:nvPr/>
        </p:nvSpPr>
        <p:spPr bwMode="auto">
          <a:xfrm>
            <a:off x="5149760" y="2693419"/>
            <a:ext cx="1253241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Приказ ГУО о присвоении статуса ГБП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Прямоугольник 39"/>
          <p:cNvSpPr>
            <a:spLocks noChangeArrowheads="1"/>
          </p:cNvSpPr>
          <p:nvPr/>
        </p:nvSpPr>
        <p:spPr bwMode="auto">
          <a:xfrm>
            <a:off x="8787917" y="2569594"/>
            <a:ext cx="125324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Отчёт ГБП с анализом и результатами за прошедший учебный год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Овал 40"/>
          <p:cNvSpPr>
            <a:spLocks noChangeArrowheads="1"/>
          </p:cNvSpPr>
          <p:nvPr/>
        </p:nvSpPr>
        <p:spPr bwMode="auto">
          <a:xfrm>
            <a:off x="10705579" y="2234790"/>
            <a:ext cx="877268" cy="400050"/>
          </a:xfrm>
          <a:prstGeom prst="ellipse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15.08</a:t>
            </a:r>
          </a:p>
        </p:txBody>
      </p:sp>
      <p:sp>
        <p:nvSpPr>
          <p:cNvPr id="27" name="Надпись 42"/>
          <p:cNvSpPr txBox="1">
            <a:spLocks noChangeArrowheads="1"/>
          </p:cNvSpPr>
          <p:nvPr/>
        </p:nvSpPr>
        <p:spPr bwMode="auto">
          <a:xfrm>
            <a:off x="9630657" y="1982377"/>
            <a:ext cx="1196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Экспертиза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отчётов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>
            <a:stCxn id="15" idx="6"/>
            <a:endCxn id="18" idx="2"/>
          </p:cNvCxnSpPr>
          <p:nvPr/>
        </p:nvCxnSpPr>
        <p:spPr>
          <a:xfrm>
            <a:off x="6154778" y="2455226"/>
            <a:ext cx="64193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0" idx="6"/>
            <a:endCxn id="19" idx="2"/>
          </p:cNvCxnSpPr>
          <p:nvPr/>
        </p:nvCxnSpPr>
        <p:spPr>
          <a:xfrm>
            <a:off x="8293102" y="2455226"/>
            <a:ext cx="682802" cy="23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9" idx="6"/>
            <a:endCxn id="25" idx="2"/>
          </p:cNvCxnSpPr>
          <p:nvPr/>
        </p:nvCxnSpPr>
        <p:spPr>
          <a:xfrm flipV="1">
            <a:off x="9853172" y="2434815"/>
            <a:ext cx="852407" cy="227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46"/>
          <p:cNvSpPr>
            <a:spLocks noChangeArrowheads="1"/>
          </p:cNvSpPr>
          <p:nvPr/>
        </p:nvSpPr>
        <p:spPr bwMode="auto">
          <a:xfrm>
            <a:off x="10417969" y="2653890"/>
            <a:ext cx="141274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Приказ ГУО о завершении,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 продлении, 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 снятии статуса ГБП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Надпись 47"/>
          <p:cNvSpPr txBox="1">
            <a:spLocks noChangeArrowheads="1"/>
          </p:cNvSpPr>
          <p:nvPr/>
        </p:nvSpPr>
        <p:spPr bwMode="auto">
          <a:xfrm>
            <a:off x="6849567" y="2687681"/>
            <a:ext cx="1526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Открытые мероприятия ГБП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Надпись 3"/>
          <p:cNvSpPr txBox="1">
            <a:spLocks noChangeArrowheads="1"/>
          </p:cNvSpPr>
          <p:nvPr/>
        </p:nvSpPr>
        <p:spPr bwMode="auto">
          <a:xfrm>
            <a:off x="3100041" y="2153669"/>
            <a:ext cx="187986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Экспертиза заявок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43686" y="1871411"/>
            <a:ext cx="117348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Надпись 8"/>
          <p:cNvSpPr txBox="1">
            <a:spLocks noChangeArrowheads="1"/>
          </p:cNvSpPr>
          <p:nvPr/>
        </p:nvSpPr>
        <p:spPr bwMode="auto">
          <a:xfrm>
            <a:off x="252709" y="995908"/>
            <a:ext cx="2449516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перечня актуальных проблем и задач развития МСО г. Красноярска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6" name="Прямая со стрелкой 35"/>
          <p:cNvCxnSpPr>
            <a:endCxn id="6" idx="0"/>
          </p:cNvCxnSpPr>
          <p:nvPr/>
        </p:nvCxnSpPr>
        <p:spPr>
          <a:xfrm>
            <a:off x="2300551" y="2025785"/>
            <a:ext cx="393269" cy="24234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Овал 10"/>
          <p:cNvSpPr>
            <a:spLocks noChangeArrowheads="1"/>
          </p:cNvSpPr>
          <p:nvPr/>
        </p:nvSpPr>
        <p:spPr bwMode="auto">
          <a:xfrm>
            <a:off x="1519632" y="1682499"/>
            <a:ext cx="877268" cy="419100"/>
          </a:xfrm>
          <a:prstGeom prst="ellipse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01.09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59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366120" y="3071403"/>
            <a:ext cx="117348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7AF951-F2D9-3EB7-C0AE-1D98C74FE317}"/>
              </a:ext>
            </a:extLst>
          </p:cNvPr>
          <p:cNvSpPr txBox="1">
            <a:spLocks/>
          </p:cNvSpPr>
          <p:nvPr/>
        </p:nvSpPr>
        <p:spPr>
          <a:xfrm>
            <a:off x="385888" y="5224651"/>
            <a:ext cx="11444825" cy="98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По возникающим вопросам обращаться: Горностаев Александр </a:t>
            </a:r>
            <a:r>
              <a:rPr lang="ru-RU" sz="1800" dirty="0" err="1">
                <a:solidFill>
                  <a:srgbClr val="002060"/>
                </a:solidFill>
              </a:rPr>
              <a:t>Октавьевич</a:t>
            </a:r>
            <a:r>
              <a:rPr lang="ru-RU" sz="1800" dirty="0">
                <a:solidFill>
                  <a:srgbClr val="002060"/>
                </a:solidFill>
              </a:rPr>
              <a:t>, зам. директора МКУ КИМЦ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E-mail: </a:t>
            </a:r>
            <a:r>
              <a:rPr lang="en-US" sz="1800" dirty="0">
                <a:solidFill>
                  <a:srgbClr val="002060"/>
                </a:solidFill>
                <a:hlinkClick r:id="rId2"/>
              </a:rPr>
              <a:t>gornostaev.a@kimc.ms</a:t>
            </a:r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ru-RU" sz="1800" dirty="0" err="1">
                <a:solidFill>
                  <a:srgbClr val="002060"/>
                </a:solidFill>
              </a:rPr>
              <a:t>с.т</a:t>
            </a:r>
            <a:r>
              <a:rPr lang="ru-RU" sz="1800" dirty="0">
                <a:solidFill>
                  <a:srgbClr val="002060"/>
                </a:solidFill>
              </a:rPr>
              <a:t>. +7913-557-16-59</a:t>
            </a:r>
          </a:p>
        </p:txBody>
      </p:sp>
    </p:spTree>
    <p:extLst>
      <p:ext uri="{BB962C8B-B14F-4D97-AF65-F5344CB8AC3E}">
        <p14:creationId xmlns:p14="http://schemas.microsoft.com/office/powerpoint/2010/main" val="330320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Городские базовые площадки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2025-2026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8911" y="4497048"/>
            <a:ext cx="9144000" cy="80572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Горностаев Александр Октавьевич,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зам. директора МКУ КИМЦ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58911" y="5981075"/>
            <a:ext cx="9144000" cy="44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8 сентября 2025</a:t>
            </a:r>
          </a:p>
        </p:txBody>
      </p:sp>
    </p:spTree>
    <p:extLst>
      <p:ext uri="{BB962C8B-B14F-4D97-AF65-F5344CB8AC3E}">
        <p14:creationId xmlns:p14="http://schemas.microsoft.com/office/powerpoint/2010/main" val="369320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61" y="1055077"/>
            <a:ext cx="11468746" cy="546295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15.08.2025 Информационное письмо КИМЦ № 857 о заявочной кампании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 15 августа по 15 сентября 2025 года </a:t>
            </a:r>
          </a:p>
          <a:p>
            <a:r>
              <a:rPr lang="ru-RU" dirty="0">
                <a:solidFill>
                  <a:srgbClr val="002060"/>
                </a:solidFill>
              </a:rPr>
              <a:t>Приложение 1. Положение о городской базовой площадке муниципальной системы образования города Красноярска.</a:t>
            </a:r>
          </a:p>
          <a:p>
            <a:r>
              <a:rPr lang="ru-RU" dirty="0">
                <a:solidFill>
                  <a:srgbClr val="002060"/>
                </a:solidFill>
              </a:rPr>
              <a:t>Приложение 2. Форма заявки на присвоение статуса городской базовой площадки.</a:t>
            </a:r>
          </a:p>
          <a:p>
            <a:r>
              <a:rPr lang="ru-RU" dirty="0">
                <a:solidFill>
                  <a:srgbClr val="002060"/>
                </a:solidFill>
              </a:rPr>
              <a:t>Приложение 3. Форма управленческого проекта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 сопровождению и поддержке деятельности городской базовой площадки.</a:t>
            </a:r>
          </a:p>
          <a:p>
            <a:r>
              <a:rPr lang="ru-RU" dirty="0">
                <a:solidFill>
                  <a:srgbClr val="002060"/>
                </a:solidFill>
              </a:rPr>
              <a:t>Приложение 4. Сетевой график</a:t>
            </a:r>
          </a:p>
        </p:txBody>
      </p:sp>
    </p:spTree>
    <p:extLst>
      <p:ext uri="{BB962C8B-B14F-4D97-AF65-F5344CB8AC3E}">
        <p14:creationId xmlns:p14="http://schemas.microsoft.com/office/powerpoint/2010/main" val="38258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E4967-A033-4972-0C1F-68F6C2752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87454-6183-262A-16D6-45E9715D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6CE3E-DAC1-5662-3A74-A6F2E309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1055077"/>
            <a:ext cx="11468746" cy="546295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15.08.2025 Экспертная комиссия рассмотрела отчётные материалы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по деятельности городских базовых площадок 2024-2025 учебного года  </a:t>
            </a:r>
            <a:r>
              <a:rPr lang="ru-RU" b="1" dirty="0">
                <a:solidFill>
                  <a:srgbClr val="002060"/>
                </a:solidFill>
              </a:rPr>
              <a:t>Темы для реализации более 1 года продолжают:</a:t>
            </a:r>
          </a:p>
          <a:p>
            <a:r>
              <a:rPr lang="ru-RU" dirty="0">
                <a:solidFill>
                  <a:srgbClr val="002060"/>
                </a:solidFill>
              </a:rPr>
              <a:t>СШ-И № 1	 </a:t>
            </a:r>
            <a:r>
              <a:rPr lang="ru-RU" sz="2400" dirty="0">
                <a:solidFill>
                  <a:srgbClr val="002060"/>
                </a:solidFill>
              </a:rPr>
              <a:t>(2024-2025 – 2026-2027 гг.)</a:t>
            </a:r>
          </a:p>
          <a:p>
            <a:r>
              <a:rPr lang="ru-RU" dirty="0">
                <a:solidFill>
                  <a:srgbClr val="002060"/>
                </a:solidFill>
              </a:rPr>
              <a:t>СШ № 151 </a:t>
            </a:r>
            <a:r>
              <a:rPr lang="ru-RU" sz="2400" dirty="0">
                <a:solidFill>
                  <a:srgbClr val="002060"/>
                </a:solidFill>
              </a:rPr>
              <a:t>(2024-2025 – 2026-2027 гг.)</a:t>
            </a:r>
          </a:p>
          <a:p>
            <a:r>
              <a:rPr lang="ru-RU" dirty="0">
                <a:solidFill>
                  <a:srgbClr val="002060"/>
                </a:solidFill>
              </a:rPr>
              <a:t>СШ № 154 </a:t>
            </a:r>
            <a:r>
              <a:rPr lang="ru-RU" sz="2400" dirty="0">
                <a:solidFill>
                  <a:srgbClr val="002060"/>
                </a:solidFill>
              </a:rPr>
              <a:t>(2024-2025 – 2025-2026 гг.)</a:t>
            </a:r>
          </a:p>
          <a:p>
            <a:r>
              <a:rPr lang="ru-RU" dirty="0">
                <a:solidFill>
                  <a:srgbClr val="002060"/>
                </a:solidFill>
              </a:rPr>
              <a:t>СШ № 155 </a:t>
            </a:r>
            <a:r>
              <a:rPr lang="ru-RU" sz="2400" dirty="0">
                <a:solidFill>
                  <a:srgbClr val="002060"/>
                </a:solidFill>
              </a:rPr>
              <a:t>(две площадки 2024-2025 – 2025-2026 гг.)</a:t>
            </a:r>
          </a:p>
          <a:p>
            <a:r>
              <a:rPr lang="ru-RU" dirty="0">
                <a:solidFill>
                  <a:srgbClr val="002060"/>
                </a:solidFill>
              </a:rPr>
              <a:t>СШ № 157 </a:t>
            </a:r>
            <a:r>
              <a:rPr lang="ru-RU" sz="2400" dirty="0">
                <a:solidFill>
                  <a:srgbClr val="002060"/>
                </a:solidFill>
              </a:rPr>
              <a:t>(2024-2025 – 2025-2026 гг.)</a:t>
            </a:r>
          </a:p>
          <a:p>
            <a:r>
              <a:rPr lang="ru-RU" dirty="0">
                <a:solidFill>
                  <a:srgbClr val="002060"/>
                </a:solidFill>
              </a:rPr>
              <a:t>УДО «Престиж» </a:t>
            </a:r>
            <a:r>
              <a:rPr lang="ru-RU" sz="2400" dirty="0">
                <a:solidFill>
                  <a:srgbClr val="002060"/>
                </a:solidFill>
              </a:rPr>
              <a:t>(2024-2025 – 2026-2027 гг.)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Данным организациям повторно заявки подавать не нужно!</a:t>
            </a:r>
          </a:p>
        </p:txBody>
      </p:sp>
    </p:spTree>
    <p:extLst>
      <p:ext uri="{BB962C8B-B14F-4D97-AF65-F5344CB8AC3E}">
        <p14:creationId xmlns:p14="http://schemas.microsoft.com/office/powerpoint/2010/main" val="126927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BD6E60-5A4A-46C8-A34F-464D3AF5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7" t="15845" r="37050" b="5302"/>
          <a:stretch>
            <a:fillRect/>
          </a:stretch>
        </p:blipFill>
        <p:spPr>
          <a:xfrm>
            <a:off x="5906615" y="974360"/>
            <a:ext cx="6005366" cy="51566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</a:t>
            </a:r>
            <a:r>
              <a:rPr lang="ru-RU" sz="3200" dirty="0"/>
              <a:t>026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6777" t="10548" r="27686" b="5863"/>
          <a:stretch/>
        </p:blipFill>
        <p:spPr bwMode="auto">
          <a:xfrm>
            <a:off x="247075" y="974360"/>
            <a:ext cx="5801194" cy="5156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491" y="5601525"/>
            <a:ext cx="49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5952" y="4451715"/>
            <a:ext cx="33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3913" y="5715767"/>
            <a:ext cx="1235164" cy="255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1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0363" t="13683" r="20310" b="12201"/>
          <a:stretch/>
        </p:blipFill>
        <p:spPr bwMode="auto">
          <a:xfrm>
            <a:off x="361481" y="974359"/>
            <a:ext cx="5979357" cy="5156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0363" t="14253" r="20310" b="6499"/>
          <a:stretch/>
        </p:blipFill>
        <p:spPr bwMode="auto">
          <a:xfrm>
            <a:off x="6340837" y="974358"/>
            <a:ext cx="5441431" cy="5156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6075" y="2997754"/>
            <a:ext cx="678814" cy="400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2133" y="5068711"/>
            <a:ext cx="462845" cy="237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2" y="844062"/>
            <a:ext cx="11413067" cy="585024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400" dirty="0">
                <a:solidFill>
                  <a:srgbClr val="002060"/>
                </a:solidFill>
              </a:rPr>
              <a:t>Руководителю главного управления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образования администрации г. Красноярска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Аксёновой М.А.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rgbClr val="002060"/>
                </a:solidFill>
              </a:rPr>
              <a:t>директора МБОУ СШ № 999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(заведующего МБДОУ № 555)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rgbClr val="002060"/>
                </a:solidFill>
              </a:rPr>
              <a:t>_________________________________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(фамилия и инициалы руководителя)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Заявка 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на присвоение статуса городской базовой площадки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Краткое название муниципальной образовательной организации (по уставу)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Ф.И.О. руководителя  муниципальной образовательной организации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Ф.И.О. контактного лица, должность, контактный телефон, электронный адрес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Фактический адрес нахождения городской базовой площадки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Тема деятельности городской базовой площадки и краткое обоснование актуальности решения проблемы или задачи развития образования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Тип площадки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Ссылка на размещение информации о деятельности городской базовой площадки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Ключевые сотрудники, необходимые при реализации деятельности городской базовой площадки, с указанием их функций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Краткое описание необходимого материально-технического обеспечения деятельности городской базовой площадки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Указание на научные, дидактические, методические материалы, необходимые для деятельности городской базовой площадки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</a:rPr>
              <a:t>Организации, входящие в сетевое объединение городской базовой площадки</a:t>
            </a:r>
          </a:p>
          <a:p>
            <a:pPr marL="0" indent="0">
              <a:spcBef>
                <a:spcPts val="600"/>
              </a:spcBef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Дата подачи заявки ___________		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4496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75" y="1055077"/>
            <a:ext cx="11122702" cy="546295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Характер и содержание деятельности городской базовой площадки определяется следующими типами:</a:t>
            </a:r>
          </a:p>
          <a:p>
            <a:pPr marL="457200" lvl="1" indent="-457200" algn="just"/>
            <a:r>
              <a:rPr lang="ru-RU" b="1" i="1" dirty="0" err="1">
                <a:solidFill>
                  <a:srgbClr val="002060"/>
                </a:solidFill>
              </a:rPr>
              <a:t>разработческий</a:t>
            </a:r>
            <a:r>
              <a:rPr lang="ru-RU" dirty="0">
                <a:solidFill>
                  <a:srgbClr val="002060"/>
                </a:solidFill>
              </a:rPr>
              <a:t>, где генерируется идея и создаётся вариант решения актуальной проблемы или задачи развития муниципальной системы образования;</a:t>
            </a:r>
          </a:p>
          <a:p>
            <a:pPr marL="457200" lvl="1" indent="-457200" algn="just"/>
            <a:r>
              <a:rPr lang="ru-RU" b="1" i="1" dirty="0">
                <a:solidFill>
                  <a:srgbClr val="002060"/>
                </a:solidFill>
              </a:rPr>
              <a:t>внедренческий, </a:t>
            </a:r>
            <a:r>
              <a:rPr lang="ru-RU" dirty="0">
                <a:solidFill>
                  <a:srgbClr val="002060"/>
                </a:solidFill>
              </a:rPr>
              <a:t>где обеспечивается освоение технологий, форм и методов обучения, воспитания, управления для повышения качества образования;</a:t>
            </a:r>
          </a:p>
          <a:p>
            <a:pPr marL="457200" lvl="1" indent="-457200" algn="just"/>
            <a:r>
              <a:rPr lang="ru-RU" b="1" i="1" dirty="0" err="1">
                <a:solidFill>
                  <a:srgbClr val="002060"/>
                </a:solidFill>
              </a:rPr>
              <a:t>стажировочный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где на имеющемся позитивном опыте обучения, воспитания, управления организуется деятельность по его приобретению другими субъектами муниципальной системы образования г. Красноярска.</a:t>
            </a:r>
          </a:p>
        </p:txBody>
      </p:sp>
    </p:spTree>
    <p:extLst>
      <p:ext uri="{BB962C8B-B14F-4D97-AF65-F5344CB8AC3E}">
        <p14:creationId xmlns:p14="http://schemas.microsoft.com/office/powerpoint/2010/main" val="28030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75" y="1055077"/>
            <a:ext cx="11122702" cy="546295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К результатам </a:t>
            </a:r>
            <a:r>
              <a:rPr lang="ru-RU" i="1" dirty="0">
                <a:solidFill>
                  <a:srgbClr val="002060"/>
                </a:solidFill>
              </a:rPr>
              <a:t>деятельности городской базовой площадки</a:t>
            </a:r>
          </a:p>
          <a:p>
            <a:pPr marL="179388" lvl="1" indent="-179388" algn="just"/>
            <a:r>
              <a:rPr lang="ru-RU" b="1" i="1" dirty="0" err="1">
                <a:solidFill>
                  <a:srgbClr val="002060"/>
                </a:solidFill>
              </a:rPr>
              <a:t>разработческого</a:t>
            </a:r>
            <a:r>
              <a:rPr lang="ru-RU" b="1" i="1" dirty="0">
                <a:solidFill>
                  <a:srgbClr val="002060"/>
                </a:solidFill>
              </a:rPr>
              <a:t> типа</a:t>
            </a:r>
            <a:r>
              <a:rPr lang="ru-RU" dirty="0">
                <a:solidFill>
                  <a:srgbClr val="002060"/>
                </a:solidFill>
              </a:rPr>
              <a:t> относятся:</a:t>
            </a:r>
          </a:p>
          <a:p>
            <a:pPr marL="539750" lvl="2" indent="-360363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описания модельных представлений деятельности по решению актуальной проблемы или задачи развития муниципальной системы образования;</a:t>
            </a:r>
          </a:p>
          <a:p>
            <a:pPr marL="539750" lvl="2" indent="-360363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разработанные локально-нормативные акты, регламентирующие деятельность организации; </a:t>
            </a:r>
          </a:p>
          <a:p>
            <a:pPr marL="539750" lvl="2" indent="-360363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</a:rPr>
              <a:t>разработанные учебные пособия, материалы дидактического, методического, диагностического, мониторингового характера;</a:t>
            </a:r>
          </a:p>
          <a:p>
            <a:pPr marL="179388" lvl="1" indent="-179388" algn="just"/>
            <a:r>
              <a:rPr lang="ru-RU" b="1" i="1" dirty="0">
                <a:solidFill>
                  <a:srgbClr val="002060"/>
                </a:solidFill>
              </a:rPr>
              <a:t>внедренческого типа</a:t>
            </a:r>
            <a:r>
              <a:rPr lang="ru-RU" dirty="0">
                <a:solidFill>
                  <a:srgbClr val="002060"/>
                </a:solidFill>
              </a:rPr>
              <a:t> – рефлексивно-аналитические справки о внедрении технологий, форм и методов обучения, воспитания, управления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 рекомендациями о целесообразности их использования в муниципальной системе образования;</a:t>
            </a:r>
          </a:p>
          <a:p>
            <a:pPr marL="179388" indent="-179388" algn="just"/>
            <a:r>
              <a:rPr lang="ru-RU" sz="2400" b="1" i="1" dirty="0" err="1">
                <a:solidFill>
                  <a:srgbClr val="002060"/>
                </a:solidFill>
              </a:rPr>
              <a:t>стажировочного</a:t>
            </a:r>
            <a:r>
              <a:rPr lang="ru-RU" sz="2400" b="1" i="1" dirty="0">
                <a:solidFill>
                  <a:srgbClr val="002060"/>
                </a:solidFill>
              </a:rPr>
              <a:t> типа</a:t>
            </a:r>
            <a:r>
              <a:rPr lang="ru-RU" sz="2400" dirty="0">
                <a:solidFill>
                  <a:srgbClr val="002060"/>
                </a:solidFill>
              </a:rPr>
              <a:t> – отчёты с отзывами рефлексивно-аналитического характера о проведённых стажировках по приобретению педагогического или управленческого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297539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Городские базовые площадки 2025-2026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950577" y="4725115"/>
            <a:ext cx="5914837" cy="1703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ru-RU" sz="2200" i="1" dirty="0">
                <a:solidFill>
                  <a:srgbClr val="002060"/>
                </a:solidFill>
                <a:latin typeface="+mn-lt"/>
              </a:rPr>
              <a:t>Под управленческим проектом понимается целенаправленный, мотивированный способ создания специальной системы управления </a:t>
            </a:r>
            <a:br>
              <a:rPr lang="ru-RU" sz="2200" i="1" dirty="0">
                <a:solidFill>
                  <a:srgbClr val="002060"/>
                </a:solidFill>
                <a:latin typeface="+mn-lt"/>
              </a:rPr>
            </a:br>
            <a:r>
              <a:rPr lang="ru-RU" sz="2200" i="1" dirty="0">
                <a:solidFill>
                  <a:srgbClr val="002060"/>
                </a:solidFill>
                <a:latin typeface="+mn-lt"/>
              </a:rPr>
              <a:t>для сопровождения и поддержки деятельности городской базовой площадки.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47889" y="1557544"/>
            <a:ext cx="5747268" cy="4537610"/>
            <a:chOff x="1946913" y="1647855"/>
            <a:chExt cx="5747268" cy="4537610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83213643-A3FF-B7FF-E36C-747CD575B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844" y="5428172"/>
              <a:ext cx="52267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ru-RU" altLang="ru-RU" sz="2400" dirty="0">
                  <a:solidFill>
                    <a:srgbClr val="002060"/>
                  </a:solidFill>
                  <a:latin typeface="Arial" panose="020B0604020202020204" pitchFamily="34" charset="0"/>
                </a:rPr>
                <a:t>Деятельность площадки</a:t>
              </a:r>
            </a:p>
          </p:txBody>
        </p:sp>
        <p:grpSp>
          <p:nvGrpSpPr>
            <p:cNvPr id="165" name="Группа 164"/>
            <p:cNvGrpSpPr/>
            <p:nvPr/>
          </p:nvGrpSpPr>
          <p:grpSpPr>
            <a:xfrm>
              <a:off x="1946913" y="1654540"/>
              <a:ext cx="5747268" cy="4530925"/>
              <a:chOff x="2116246" y="1644411"/>
              <a:chExt cx="5747268" cy="4530925"/>
            </a:xfrm>
          </p:grpSpPr>
          <p:grpSp>
            <p:nvGrpSpPr>
              <p:cNvPr id="164" name="Группа 163"/>
              <p:cNvGrpSpPr/>
              <p:nvPr/>
            </p:nvGrpSpPr>
            <p:grpSpPr>
              <a:xfrm>
                <a:off x="2116246" y="1644411"/>
                <a:ext cx="5747268" cy="4530925"/>
                <a:chOff x="2093668" y="1652319"/>
                <a:chExt cx="5747268" cy="4530925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D2C5824E-A0F5-DBAB-E101-CDDBEA8D6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5945" y="3244527"/>
                  <a:ext cx="5180500" cy="215072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2060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800" b="1" dirty="0">
                    <a:solidFill>
                      <a:srgbClr val="00206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" name="Группа 3"/>
                <p:cNvGrpSpPr/>
                <p:nvPr/>
              </p:nvGrpSpPr>
              <p:grpSpPr>
                <a:xfrm>
                  <a:off x="2773624" y="4002843"/>
                  <a:ext cx="978629" cy="741807"/>
                  <a:chOff x="5991471" y="3903661"/>
                  <a:chExt cx="889200" cy="755207"/>
                </a:xfrm>
              </p:grpSpPr>
              <p:grpSp>
                <p:nvGrpSpPr>
                  <p:cNvPr id="5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6405056" y="3934968"/>
                    <a:ext cx="264795" cy="353060"/>
                    <a:chOff x="2241" y="1754"/>
                    <a:chExt cx="510" cy="640"/>
                  </a:xfrm>
                </p:grpSpPr>
                <p:sp>
                  <p:nvSpPr>
                    <p:cNvPr id="73" name="Arc 7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411" y="1804"/>
                      <a:ext cx="270" cy="180"/>
                    </a:xfrm>
                    <a:custGeom>
                      <a:avLst/>
                      <a:gdLst>
                        <a:gd name="G0" fmla="+- 13974 0 0"/>
                        <a:gd name="G1" fmla="+- 21600 0 0"/>
                        <a:gd name="G2" fmla="+- 21600 0 0"/>
                        <a:gd name="T0" fmla="*/ 0 w 32346"/>
                        <a:gd name="T1" fmla="*/ 5130 h 21600"/>
                        <a:gd name="T2" fmla="*/ 32346 w 32346"/>
                        <a:gd name="T3" fmla="*/ 10240 h 21600"/>
                        <a:gd name="T4" fmla="*/ 13974 w 32346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346" h="21600" fill="none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</a:path>
                        <a:path w="32346" h="21600" stroke="0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  <a:lnTo>
                            <a:pt x="139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Arc 8"/>
                    <p:cNvSpPr>
                      <a:spLocks/>
                    </p:cNvSpPr>
                    <p:nvPr/>
                  </p:nvSpPr>
                  <p:spPr bwMode="auto">
                    <a:xfrm rot="314554">
                      <a:off x="224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Arc 9"/>
                    <p:cNvSpPr>
                      <a:spLocks/>
                    </p:cNvSpPr>
                    <p:nvPr/>
                  </p:nvSpPr>
                  <p:spPr bwMode="auto">
                    <a:xfrm rot="88036" flipH="1">
                      <a:off x="249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175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4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6615876" y="4050538"/>
                    <a:ext cx="264795" cy="353060"/>
                    <a:chOff x="2241" y="1754"/>
                    <a:chExt cx="510" cy="640"/>
                  </a:xfrm>
                </p:grpSpPr>
                <p:sp>
                  <p:nvSpPr>
                    <p:cNvPr id="69" name="Arc 12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411" y="1804"/>
                      <a:ext cx="270" cy="180"/>
                    </a:xfrm>
                    <a:custGeom>
                      <a:avLst/>
                      <a:gdLst>
                        <a:gd name="G0" fmla="+- 13974 0 0"/>
                        <a:gd name="G1" fmla="+- 21600 0 0"/>
                        <a:gd name="G2" fmla="+- 21600 0 0"/>
                        <a:gd name="T0" fmla="*/ 0 w 32346"/>
                        <a:gd name="T1" fmla="*/ 5130 h 21600"/>
                        <a:gd name="T2" fmla="*/ 32346 w 32346"/>
                        <a:gd name="T3" fmla="*/ 10240 h 21600"/>
                        <a:gd name="T4" fmla="*/ 13974 w 32346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346" h="21600" fill="none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</a:path>
                        <a:path w="32346" h="21600" stroke="0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  <a:lnTo>
                            <a:pt x="139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Arc 13"/>
                    <p:cNvSpPr>
                      <a:spLocks/>
                    </p:cNvSpPr>
                    <p:nvPr/>
                  </p:nvSpPr>
                  <p:spPr bwMode="auto">
                    <a:xfrm rot="314554">
                      <a:off x="224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" name="Arc 14"/>
                    <p:cNvSpPr>
                      <a:spLocks/>
                    </p:cNvSpPr>
                    <p:nvPr/>
                  </p:nvSpPr>
                  <p:spPr bwMode="auto">
                    <a:xfrm rot="88036" flipH="1">
                      <a:off x="249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175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302821" y="4305808"/>
                    <a:ext cx="264795" cy="353060"/>
                    <a:chOff x="2241" y="1754"/>
                    <a:chExt cx="510" cy="640"/>
                  </a:xfrm>
                </p:grpSpPr>
                <p:sp>
                  <p:nvSpPr>
                    <p:cNvPr id="65" name="Arc 17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411" y="1804"/>
                      <a:ext cx="270" cy="180"/>
                    </a:xfrm>
                    <a:custGeom>
                      <a:avLst/>
                      <a:gdLst>
                        <a:gd name="G0" fmla="+- 13974 0 0"/>
                        <a:gd name="G1" fmla="+- 21600 0 0"/>
                        <a:gd name="G2" fmla="+- 21600 0 0"/>
                        <a:gd name="T0" fmla="*/ 0 w 32346"/>
                        <a:gd name="T1" fmla="*/ 5130 h 21600"/>
                        <a:gd name="T2" fmla="*/ 32346 w 32346"/>
                        <a:gd name="T3" fmla="*/ 10240 h 21600"/>
                        <a:gd name="T4" fmla="*/ 13974 w 32346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346" h="21600" fill="none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</a:path>
                        <a:path w="32346" h="21600" stroke="0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  <a:lnTo>
                            <a:pt x="139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Arc 18"/>
                    <p:cNvSpPr>
                      <a:spLocks/>
                    </p:cNvSpPr>
                    <p:nvPr/>
                  </p:nvSpPr>
                  <p:spPr bwMode="auto">
                    <a:xfrm rot="314554">
                      <a:off x="224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" name="Arc 19"/>
                    <p:cNvSpPr>
                      <a:spLocks/>
                    </p:cNvSpPr>
                    <p:nvPr/>
                  </p:nvSpPr>
                  <p:spPr bwMode="auto">
                    <a:xfrm rot="88036" flipH="1">
                      <a:off x="249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175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5991471" y="3903661"/>
                    <a:ext cx="280670" cy="411480"/>
                    <a:chOff x="3649" y="8141"/>
                    <a:chExt cx="540" cy="745"/>
                  </a:xfrm>
                </p:grpSpPr>
                <p:sp>
                  <p:nvSpPr>
                    <p:cNvPr id="5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9" y="8706"/>
                      <a:ext cx="540" cy="180"/>
                    </a:xfrm>
                    <a:prstGeom prst="curvedUpArrow">
                      <a:avLst>
                        <a:gd name="adj1" fmla="val 60000"/>
                        <a:gd name="adj2" fmla="val 120000"/>
                        <a:gd name="adj3" fmla="val 3333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68" y="8141"/>
                      <a:ext cx="436" cy="553"/>
                      <a:chOff x="2288" y="4014"/>
                      <a:chExt cx="436" cy="553"/>
                    </a:xfrm>
                  </p:grpSpPr>
                  <p:grpSp>
                    <p:nvGrpSpPr>
                      <p:cNvPr id="59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88" y="4196"/>
                        <a:ext cx="436" cy="371"/>
                        <a:chOff x="2166" y="4181"/>
                        <a:chExt cx="700" cy="371"/>
                      </a:xfrm>
                    </p:grpSpPr>
                    <p:cxnSp>
                      <p:nvCxnSpPr>
                        <p:cNvPr id="61" name="Line 3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686" y="4192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62" name="Line 3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339" y="4192"/>
                          <a:ext cx="180" cy="3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63" name="Line 3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2519" y="4192"/>
                          <a:ext cx="180" cy="3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64" name="Line 3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2166" y="4181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sp>
                    <p:nvSpPr>
                      <p:cNvPr id="60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5" y="4014"/>
                        <a:ext cx="180" cy="1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79" name="Группа 78"/>
                <p:cNvGrpSpPr/>
                <p:nvPr/>
              </p:nvGrpSpPr>
              <p:grpSpPr>
                <a:xfrm>
                  <a:off x="5700882" y="3603800"/>
                  <a:ext cx="1485261" cy="1462343"/>
                  <a:chOff x="4856661" y="3639770"/>
                  <a:chExt cx="1485261" cy="1462343"/>
                </a:xfrm>
              </p:grpSpPr>
              <p:grpSp>
                <p:nvGrpSpPr>
                  <p:cNvPr id="8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4856661" y="4117869"/>
                    <a:ext cx="301626" cy="328932"/>
                    <a:chOff x="2241" y="1754"/>
                    <a:chExt cx="510" cy="640"/>
                  </a:xfrm>
                </p:grpSpPr>
                <p:sp>
                  <p:nvSpPr>
                    <p:cNvPr id="113" name="Arc 13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411" y="1804"/>
                      <a:ext cx="270" cy="180"/>
                    </a:xfrm>
                    <a:custGeom>
                      <a:avLst/>
                      <a:gdLst>
                        <a:gd name="G0" fmla="+- 13974 0 0"/>
                        <a:gd name="G1" fmla="+- 21600 0 0"/>
                        <a:gd name="G2" fmla="+- 21600 0 0"/>
                        <a:gd name="T0" fmla="*/ 0 w 32346"/>
                        <a:gd name="T1" fmla="*/ 5130 h 21600"/>
                        <a:gd name="T2" fmla="*/ 32346 w 32346"/>
                        <a:gd name="T3" fmla="*/ 10240 h 21600"/>
                        <a:gd name="T4" fmla="*/ 13974 w 32346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346" h="21600" fill="none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</a:path>
                        <a:path w="32346" h="21600" stroke="0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  <a:lnTo>
                            <a:pt x="139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Arc 14"/>
                    <p:cNvSpPr>
                      <a:spLocks/>
                    </p:cNvSpPr>
                    <p:nvPr/>
                  </p:nvSpPr>
                  <p:spPr bwMode="auto">
                    <a:xfrm rot="314554">
                      <a:off x="224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" name="Arc 15"/>
                    <p:cNvSpPr>
                      <a:spLocks/>
                    </p:cNvSpPr>
                    <p:nvPr/>
                  </p:nvSpPr>
                  <p:spPr bwMode="auto">
                    <a:xfrm rot="88036" flipH="1">
                      <a:off x="249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175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81" name="Lin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13832" y="4385833"/>
                    <a:ext cx="212725" cy="9207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2" name="Oval 41"/>
                  <p:cNvSpPr>
                    <a:spLocks noChangeArrowheads="1"/>
                  </p:cNvSpPr>
                  <p:nvPr/>
                </p:nvSpPr>
                <p:spPr bwMode="auto">
                  <a:xfrm rot="19368899">
                    <a:off x="5099862" y="4288678"/>
                    <a:ext cx="1242060" cy="813435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3" name="Group 17"/>
                  <p:cNvGrpSpPr>
                    <a:grpSpLocks/>
                  </p:cNvGrpSpPr>
                  <p:nvPr/>
                </p:nvGrpSpPr>
                <p:grpSpPr bwMode="auto">
                  <a:xfrm rot="1104878">
                    <a:off x="5364625" y="4480064"/>
                    <a:ext cx="243840" cy="280551"/>
                    <a:chOff x="2306" y="4899"/>
                    <a:chExt cx="413" cy="545"/>
                  </a:xfrm>
                </p:grpSpPr>
                <p:sp>
                  <p:nvSpPr>
                    <p:cNvPr id="108" name="Arc 18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306" y="4899"/>
                      <a:ext cx="413" cy="285"/>
                    </a:xfrm>
                    <a:custGeom>
                      <a:avLst/>
                      <a:gdLst>
                        <a:gd name="G0" fmla="+- 9697 0 0"/>
                        <a:gd name="G1" fmla="+- 21600 0 0"/>
                        <a:gd name="G2" fmla="+- 21600 0 0"/>
                        <a:gd name="T0" fmla="*/ 0 w 24710"/>
                        <a:gd name="T1" fmla="*/ 2299 h 21600"/>
                        <a:gd name="T2" fmla="*/ 24710 w 24710"/>
                        <a:gd name="T3" fmla="*/ 6071 h 21600"/>
                        <a:gd name="T4" fmla="*/ 9697 w 2471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4710" h="21600" fill="none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</a:path>
                        <a:path w="24710" h="21600" stroke="0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  <a:lnTo>
                            <a:pt x="9697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09" name="Group 19"/>
                    <p:cNvGrpSpPr>
                      <a:grpSpLocks/>
                    </p:cNvGrpSpPr>
                    <p:nvPr/>
                  </p:nvGrpSpPr>
                  <p:grpSpPr bwMode="auto">
                    <a:xfrm rot="10582515">
                      <a:off x="2307" y="5100"/>
                      <a:ext cx="365" cy="344"/>
                      <a:chOff x="2241" y="5110"/>
                      <a:chExt cx="510" cy="444"/>
                    </a:xfrm>
                  </p:grpSpPr>
                  <p:sp>
                    <p:nvSpPr>
                      <p:cNvPr id="111" name="Arc 20"/>
                      <p:cNvSpPr>
                        <a:spLocks/>
                      </p:cNvSpPr>
                      <p:nvPr/>
                    </p:nvSpPr>
                    <p:spPr bwMode="auto">
                      <a:xfrm rot="314554">
                        <a:off x="224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2" name="Arc 21"/>
                      <p:cNvSpPr>
                        <a:spLocks/>
                      </p:cNvSpPr>
                      <p:nvPr/>
                    </p:nvSpPr>
                    <p:spPr bwMode="auto">
                      <a:xfrm rot="88036" flipH="1">
                        <a:off x="249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1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491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4" name="Group 23"/>
                  <p:cNvGrpSpPr>
                    <a:grpSpLocks/>
                  </p:cNvGrpSpPr>
                  <p:nvPr/>
                </p:nvGrpSpPr>
                <p:grpSpPr bwMode="auto">
                  <a:xfrm rot="20864015">
                    <a:off x="5881657" y="4280047"/>
                    <a:ext cx="243840" cy="280551"/>
                    <a:chOff x="2306" y="4899"/>
                    <a:chExt cx="413" cy="545"/>
                  </a:xfrm>
                </p:grpSpPr>
                <p:sp>
                  <p:nvSpPr>
                    <p:cNvPr id="103" name="Arc 24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306" y="4899"/>
                      <a:ext cx="413" cy="285"/>
                    </a:xfrm>
                    <a:custGeom>
                      <a:avLst/>
                      <a:gdLst>
                        <a:gd name="G0" fmla="+- 9697 0 0"/>
                        <a:gd name="G1" fmla="+- 21600 0 0"/>
                        <a:gd name="G2" fmla="+- 21600 0 0"/>
                        <a:gd name="T0" fmla="*/ 0 w 24710"/>
                        <a:gd name="T1" fmla="*/ 2299 h 21600"/>
                        <a:gd name="T2" fmla="*/ 24710 w 24710"/>
                        <a:gd name="T3" fmla="*/ 6071 h 21600"/>
                        <a:gd name="T4" fmla="*/ 9697 w 2471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4710" h="21600" fill="none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</a:path>
                        <a:path w="24710" h="21600" stroke="0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  <a:lnTo>
                            <a:pt x="9697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04" name="Group 25"/>
                    <p:cNvGrpSpPr>
                      <a:grpSpLocks/>
                    </p:cNvGrpSpPr>
                    <p:nvPr/>
                  </p:nvGrpSpPr>
                  <p:grpSpPr bwMode="auto">
                    <a:xfrm rot="10582515">
                      <a:off x="2307" y="5100"/>
                      <a:ext cx="365" cy="344"/>
                      <a:chOff x="2241" y="5110"/>
                      <a:chExt cx="510" cy="444"/>
                    </a:xfrm>
                  </p:grpSpPr>
                  <p:sp>
                    <p:nvSpPr>
                      <p:cNvPr id="106" name="Arc 26"/>
                      <p:cNvSpPr>
                        <a:spLocks/>
                      </p:cNvSpPr>
                      <p:nvPr/>
                    </p:nvSpPr>
                    <p:spPr bwMode="auto">
                      <a:xfrm rot="314554">
                        <a:off x="224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7" name="Arc 27"/>
                      <p:cNvSpPr>
                        <a:spLocks/>
                      </p:cNvSpPr>
                      <p:nvPr/>
                    </p:nvSpPr>
                    <p:spPr bwMode="auto">
                      <a:xfrm rot="88036" flipH="1">
                        <a:off x="249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5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491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5" name="Group 29"/>
                  <p:cNvGrpSpPr>
                    <a:grpSpLocks/>
                  </p:cNvGrpSpPr>
                  <p:nvPr/>
                </p:nvGrpSpPr>
                <p:grpSpPr bwMode="auto">
                  <a:xfrm rot="410886">
                    <a:off x="5696148" y="4795671"/>
                    <a:ext cx="243840" cy="280551"/>
                    <a:chOff x="2306" y="4899"/>
                    <a:chExt cx="413" cy="545"/>
                  </a:xfrm>
                </p:grpSpPr>
                <p:sp>
                  <p:nvSpPr>
                    <p:cNvPr id="98" name="Arc 30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306" y="4899"/>
                      <a:ext cx="413" cy="285"/>
                    </a:xfrm>
                    <a:custGeom>
                      <a:avLst/>
                      <a:gdLst>
                        <a:gd name="G0" fmla="+- 9697 0 0"/>
                        <a:gd name="G1" fmla="+- 21600 0 0"/>
                        <a:gd name="G2" fmla="+- 21600 0 0"/>
                        <a:gd name="T0" fmla="*/ 0 w 24710"/>
                        <a:gd name="T1" fmla="*/ 2299 h 21600"/>
                        <a:gd name="T2" fmla="*/ 24710 w 24710"/>
                        <a:gd name="T3" fmla="*/ 6071 h 21600"/>
                        <a:gd name="T4" fmla="*/ 9697 w 2471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4710" h="21600" fill="none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</a:path>
                        <a:path w="24710" h="21600" stroke="0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  <a:lnTo>
                            <a:pt x="9697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99" name="Group 31"/>
                    <p:cNvGrpSpPr>
                      <a:grpSpLocks/>
                    </p:cNvGrpSpPr>
                    <p:nvPr/>
                  </p:nvGrpSpPr>
                  <p:grpSpPr bwMode="auto">
                    <a:xfrm rot="10582515">
                      <a:off x="2307" y="5100"/>
                      <a:ext cx="365" cy="344"/>
                      <a:chOff x="2241" y="5110"/>
                      <a:chExt cx="510" cy="444"/>
                    </a:xfrm>
                  </p:grpSpPr>
                  <p:sp>
                    <p:nvSpPr>
                      <p:cNvPr id="101" name="Arc 32"/>
                      <p:cNvSpPr>
                        <a:spLocks/>
                      </p:cNvSpPr>
                      <p:nvPr/>
                    </p:nvSpPr>
                    <p:spPr bwMode="auto">
                      <a:xfrm rot="314554">
                        <a:off x="224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" name="Arc 33"/>
                      <p:cNvSpPr>
                        <a:spLocks/>
                      </p:cNvSpPr>
                      <p:nvPr/>
                    </p:nvSpPr>
                    <p:spPr bwMode="auto">
                      <a:xfrm rot="88036" flipH="1">
                        <a:off x="249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491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86" name="Line 35"/>
                  <p:cNvCxnSpPr>
                    <a:cxnSpLocks noChangeShapeType="1"/>
                  </p:cNvCxnSpPr>
                  <p:nvPr/>
                </p:nvCxnSpPr>
                <p:spPr bwMode="auto">
                  <a:xfrm rot="1104878">
                    <a:off x="5530512" y="4734505"/>
                    <a:ext cx="212725" cy="920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7" name="Line 36"/>
                  <p:cNvCxnSpPr>
                    <a:cxnSpLocks noChangeShapeType="1"/>
                  </p:cNvCxnSpPr>
                  <p:nvPr/>
                </p:nvCxnSpPr>
                <p:spPr bwMode="auto">
                  <a:xfrm rot="1104878" flipV="1">
                    <a:off x="5632112" y="4448755"/>
                    <a:ext cx="212725" cy="1847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8" name="Line 37"/>
                  <p:cNvCxnSpPr>
                    <a:cxnSpLocks noChangeShapeType="1"/>
                  </p:cNvCxnSpPr>
                  <p:nvPr/>
                </p:nvCxnSpPr>
                <p:spPr bwMode="auto">
                  <a:xfrm rot="1104878">
                    <a:off x="5874682" y="4523050"/>
                    <a:ext cx="41275" cy="24193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89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5678788" y="3639770"/>
                    <a:ext cx="257766" cy="284481"/>
                    <a:chOff x="2288" y="4014"/>
                    <a:chExt cx="436" cy="553"/>
                  </a:xfrm>
                </p:grpSpPr>
                <p:grpSp>
                  <p:nvGrpSpPr>
                    <p:cNvPr id="92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8" y="4196"/>
                      <a:ext cx="436" cy="371"/>
                      <a:chOff x="2166" y="4181"/>
                      <a:chExt cx="700" cy="371"/>
                    </a:xfrm>
                  </p:grpSpPr>
                  <p:cxnSp>
                    <p:nvCxnSpPr>
                      <p:cNvPr id="94" name="Line 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686" y="4192"/>
                        <a:ext cx="180" cy="18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5" name="Line 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339" y="4192"/>
                        <a:ext cx="180" cy="36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6" name="Line 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519" y="4192"/>
                        <a:ext cx="180" cy="36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7" name="Line 1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2166" y="4181"/>
                        <a:ext cx="180" cy="18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93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5" y="4014"/>
                      <a:ext cx="180" cy="1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0" name="AutoShape 3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554416" y="4126808"/>
                    <a:ext cx="370205" cy="106045"/>
                  </a:xfrm>
                  <a:prstGeom prst="rightArrow">
                    <a:avLst>
                      <a:gd name="adj1" fmla="val 50000"/>
                      <a:gd name="adj2" fmla="val 10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1" name="AutoShape 39"/>
                  <p:cNvSpPr>
                    <a:spLocks noChangeArrowheads="1"/>
                  </p:cNvSpPr>
                  <p:nvPr/>
                </p:nvSpPr>
                <p:spPr bwMode="auto">
                  <a:xfrm rot="7882023">
                    <a:off x="5285811" y="4095693"/>
                    <a:ext cx="462915" cy="106045"/>
                  </a:xfrm>
                  <a:prstGeom prst="rightArrow">
                    <a:avLst>
                      <a:gd name="adj1" fmla="val 50000"/>
                      <a:gd name="adj2" fmla="val 1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9" name="AutoShape 4"/>
                <p:cNvSpPr>
                  <a:spLocks noChangeArrowheads="1"/>
                </p:cNvSpPr>
                <p:nvPr/>
              </p:nvSpPr>
              <p:spPr bwMode="auto">
                <a:xfrm rot="3469520">
                  <a:off x="3672427" y="2518650"/>
                  <a:ext cx="914155" cy="369819"/>
                </a:xfrm>
                <a:prstGeom prst="rightArrow">
                  <a:avLst>
                    <a:gd name="adj1" fmla="val 50000"/>
                    <a:gd name="adj2" fmla="val 1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20" name="Line 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73437" y="2320698"/>
                  <a:ext cx="381293" cy="7286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21" name="Group 21"/>
                <p:cNvGrpSpPr>
                  <a:grpSpLocks/>
                </p:cNvGrpSpPr>
                <p:nvPr/>
              </p:nvGrpSpPr>
              <p:grpSpPr bwMode="auto">
                <a:xfrm>
                  <a:off x="3466946" y="1789599"/>
                  <a:ext cx="377074" cy="528683"/>
                  <a:chOff x="2196" y="2579"/>
                  <a:chExt cx="726" cy="958"/>
                </a:xfrm>
              </p:grpSpPr>
              <p:grpSp>
                <p:nvGrpSpPr>
                  <p:cNvPr id="13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196" y="2872"/>
                    <a:ext cx="726" cy="665"/>
                    <a:chOff x="2241" y="2807"/>
                    <a:chExt cx="510" cy="590"/>
                  </a:xfrm>
                </p:grpSpPr>
                <p:sp>
                  <p:nvSpPr>
                    <p:cNvPr id="134" name="Arc 23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401" y="2807"/>
                      <a:ext cx="270" cy="180"/>
                    </a:xfrm>
                    <a:custGeom>
                      <a:avLst/>
                      <a:gdLst>
                        <a:gd name="G0" fmla="+- 13974 0 0"/>
                        <a:gd name="G1" fmla="+- 21600 0 0"/>
                        <a:gd name="G2" fmla="+- 21600 0 0"/>
                        <a:gd name="T0" fmla="*/ 0 w 32346"/>
                        <a:gd name="T1" fmla="*/ 5130 h 21600"/>
                        <a:gd name="T2" fmla="*/ 32346 w 32346"/>
                        <a:gd name="T3" fmla="*/ 10240 h 21600"/>
                        <a:gd name="T4" fmla="*/ 13974 w 32346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346" h="21600" fill="none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</a:path>
                        <a:path w="32346" h="21600" stroke="0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  <a:lnTo>
                            <a:pt x="139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5" name="Arc 24"/>
                    <p:cNvSpPr>
                      <a:spLocks/>
                    </p:cNvSpPr>
                    <p:nvPr/>
                  </p:nvSpPr>
                  <p:spPr bwMode="auto">
                    <a:xfrm rot="314554">
                      <a:off x="2241" y="2953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6" name="Arc 25"/>
                    <p:cNvSpPr>
                      <a:spLocks/>
                    </p:cNvSpPr>
                    <p:nvPr/>
                  </p:nvSpPr>
                  <p:spPr bwMode="auto">
                    <a:xfrm rot="88036" flipH="1">
                      <a:off x="2491" y="2953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32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2679"/>
                    <a:ext cx="360" cy="3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3" name="AutoShape 27"/>
                  <p:cNvSpPr>
                    <a:spLocks noChangeArrowheads="1"/>
                  </p:cNvSpPr>
                  <p:nvPr/>
                </p:nvSpPr>
                <p:spPr bwMode="auto">
                  <a:xfrm rot="-753614">
                    <a:off x="2391" y="2579"/>
                    <a:ext cx="255" cy="18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2" name="Group 28"/>
                <p:cNvGrpSpPr>
                  <a:grpSpLocks/>
                </p:cNvGrpSpPr>
                <p:nvPr/>
              </p:nvGrpSpPr>
              <p:grpSpPr bwMode="auto">
                <a:xfrm>
                  <a:off x="2641311" y="2980264"/>
                  <a:ext cx="338576" cy="411480"/>
                  <a:chOff x="3649" y="8141"/>
                  <a:chExt cx="540" cy="745"/>
                </a:xfrm>
              </p:grpSpPr>
              <p:sp>
                <p:nvSpPr>
                  <p:cNvPr id="123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3649" y="8706"/>
                    <a:ext cx="540" cy="180"/>
                  </a:xfrm>
                  <a:prstGeom prst="curvedUpArrow">
                    <a:avLst>
                      <a:gd name="adj1" fmla="val 60000"/>
                      <a:gd name="adj2" fmla="val 120000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2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668" y="8141"/>
                    <a:ext cx="436" cy="553"/>
                    <a:chOff x="2288" y="4014"/>
                    <a:chExt cx="436" cy="553"/>
                  </a:xfrm>
                </p:grpSpPr>
                <p:grpSp>
                  <p:nvGrpSpPr>
                    <p:cNvPr id="125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8" y="4196"/>
                      <a:ext cx="436" cy="371"/>
                      <a:chOff x="2166" y="4181"/>
                      <a:chExt cx="700" cy="371"/>
                    </a:xfrm>
                  </p:grpSpPr>
                  <p:cxnSp>
                    <p:nvCxnSpPr>
                      <p:cNvPr id="127" name="Line 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686" y="4192"/>
                        <a:ext cx="180" cy="18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28" name="Line 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339" y="4192"/>
                        <a:ext cx="180" cy="36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29" name="Line 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519" y="4192"/>
                        <a:ext cx="180" cy="36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30" name="Line 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2166" y="4181"/>
                        <a:ext cx="180" cy="18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126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5" y="4014"/>
                      <a:ext cx="180" cy="1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49" name="Группа 148"/>
                <p:cNvGrpSpPr/>
                <p:nvPr/>
              </p:nvGrpSpPr>
              <p:grpSpPr>
                <a:xfrm>
                  <a:off x="3873369" y="3244527"/>
                  <a:ext cx="1782474" cy="1815451"/>
                  <a:chOff x="8207644" y="1315816"/>
                  <a:chExt cx="1665406" cy="1674006"/>
                </a:xfrm>
              </p:grpSpPr>
              <p:grpSp>
                <p:nvGrpSpPr>
                  <p:cNvPr id="1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387789" y="2005578"/>
                    <a:ext cx="301626" cy="328932"/>
                    <a:chOff x="2241" y="1754"/>
                    <a:chExt cx="510" cy="640"/>
                  </a:xfrm>
                </p:grpSpPr>
                <p:sp>
                  <p:nvSpPr>
                    <p:cNvPr id="19" name="Arc 13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411" y="1804"/>
                      <a:ext cx="270" cy="180"/>
                    </a:xfrm>
                    <a:custGeom>
                      <a:avLst/>
                      <a:gdLst>
                        <a:gd name="G0" fmla="+- 13974 0 0"/>
                        <a:gd name="G1" fmla="+- 21600 0 0"/>
                        <a:gd name="G2" fmla="+- 21600 0 0"/>
                        <a:gd name="T0" fmla="*/ 0 w 32346"/>
                        <a:gd name="T1" fmla="*/ 5130 h 21600"/>
                        <a:gd name="T2" fmla="*/ 32346 w 32346"/>
                        <a:gd name="T3" fmla="*/ 10240 h 21600"/>
                        <a:gd name="T4" fmla="*/ 13974 w 32346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346" h="21600" fill="none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</a:path>
                        <a:path w="32346" h="21600" stroke="0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  <a:lnTo>
                            <a:pt x="139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" name="Arc 14"/>
                    <p:cNvSpPr>
                      <a:spLocks/>
                    </p:cNvSpPr>
                    <p:nvPr/>
                  </p:nvSpPr>
                  <p:spPr bwMode="auto">
                    <a:xfrm rot="314554">
                      <a:off x="224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" name="Arc 15"/>
                    <p:cNvSpPr>
                      <a:spLocks/>
                    </p:cNvSpPr>
                    <p:nvPr/>
                  </p:nvSpPr>
                  <p:spPr bwMode="auto">
                    <a:xfrm rot="88036" flipH="1">
                      <a:off x="249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175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17" name="Lin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644960" y="2273542"/>
                    <a:ext cx="212725" cy="9207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8" name="Oval 41"/>
                  <p:cNvSpPr>
                    <a:spLocks noChangeArrowheads="1"/>
                  </p:cNvSpPr>
                  <p:nvPr/>
                </p:nvSpPr>
                <p:spPr bwMode="auto">
                  <a:xfrm rot="19368899">
                    <a:off x="8630990" y="2176387"/>
                    <a:ext cx="1242060" cy="813435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23" name="Group 17"/>
                  <p:cNvGrpSpPr>
                    <a:grpSpLocks/>
                  </p:cNvGrpSpPr>
                  <p:nvPr/>
                </p:nvGrpSpPr>
                <p:grpSpPr bwMode="auto">
                  <a:xfrm rot="1104878">
                    <a:off x="8895753" y="2367773"/>
                    <a:ext cx="243840" cy="280551"/>
                    <a:chOff x="2306" y="4899"/>
                    <a:chExt cx="413" cy="545"/>
                  </a:xfrm>
                </p:grpSpPr>
                <p:sp>
                  <p:nvSpPr>
                    <p:cNvPr id="36" name="Arc 18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306" y="4899"/>
                      <a:ext cx="413" cy="285"/>
                    </a:xfrm>
                    <a:custGeom>
                      <a:avLst/>
                      <a:gdLst>
                        <a:gd name="G0" fmla="+- 9697 0 0"/>
                        <a:gd name="G1" fmla="+- 21600 0 0"/>
                        <a:gd name="G2" fmla="+- 21600 0 0"/>
                        <a:gd name="T0" fmla="*/ 0 w 24710"/>
                        <a:gd name="T1" fmla="*/ 2299 h 21600"/>
                        <a:gd name="T2" fmla="*/ 24710 w 24710"/>
                        <a:gd name="T3" fmla="*/ 6071 h 21600"/>
                        <a:gd name="T4" fmla="*/ 9697 w 2471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4710" h="21600" fill="none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</a:path>
                        <a:path w="24710" h="21600" stroke="0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  <a:lnTo>
                            <a:pt x="9697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37" name="Group 19"/>
                    <p:cNvGrpSpPr>
                      <a:grpSpLocks/>
                    </p:cNvGrpSpPr>
                    <p:nvPr/>
                  </p:nvGrpSpPr>
                  <p:grpSpPr bwMode="auto">
                    <a:xfrm rot="10582515">
                      <a:off x="2307" y="5100"/>
                      <a:ext cx="365" cy="344"/>
                      <a:chOff x="2241" y="5110"/>
                      <a:chExt cx="510" cy="444"/>
                    </a:xfrm>
                  </p:grpSpPr>
                  <p:sp>
                    <p:nvSpPr>
                      <p:cNvPr id="39" name="Arc 20"/>
                      <p:cNvSpPr>
                        <a:spLocks/>
                      </p:cNvSpPr>
                      <p:nvPr/>
                    </p:nvSpPr>
                    <p:spPr bwMode="auto">
                      <a:xfrm rot="314554">
                        <a:off x="224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0" name="Arc 21"/>
                      <p:cNvSpPr>
                        <a:spLocks/>
                      </p:cNvSpPr>
                      <p:nvPr/>
                    </p:nvSpPr>
                    <p:spPr bwMode="auto">
                      <a:xfrm rot="88036" flipH="1">
                        <a:off x="249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38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491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23"/>
                  <p:cNvGrpSpPr>
                    <a:grpSpLocks/>
                  </p:cNvGrpSpPr>
                  <p:nvPr/>
                </p:nvGrpSpPr>
                <p:grpSpPr bwMode="auto">
                  <a:xfrm rot="20864015">
                    <a:off x="9412785" y="2167756"/>
                    <a:ext cx="243840" cy="280551"/>
                    <a:chOff x="2306" y="4899"/>
                    <a:chExt cx="413" cy="545"/>
                  </a:xfrm>
                </p:grpSpPr>
                <p:sp>
                  <p:nvSpPr>
                    <p:cNvPr id="31" name="Arc 24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306" y="4899"/>
                      <a:ext cx="413" cy="285"/>
                    </a:xfrm>
                    <a:custGeom>
                      <a:avLst/>
                      <a:gdLst>
                        <a:gd name="G0" fmla="+- 9697 0 0"/>
                        <a:gd name="G1" fmla="+- 21600 0 0"/>
                        <a:gd name="G2" fmla="+- 21600 0 0"/>
                        <a:gd name="T0" fmla="*/ 0 w 24710"/>
                        <a:gd name="T1" fmla="*/ 2299 h 21600"/>
                        <a:gd name="T2" fmla="*/ 24710 w 24710"/>
                        <a:gd name="T3" fmla="*/ 6071 h 21600"/>
                        <a:gd name="T4" fmla="*/ 9697 w 2471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4710" h="21600" fill="none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</a:path>
                        <a:path w="24710" h="21600" stroke="0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  <a:lnTo>
                            <a:pt x="9697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32" name="Group 25"/>
                    <p:cNvGrpSpPr>
                      <a:grpSpLocks/>
                    </p:cNvGrpSpPr>
                    <p:nvPr/>
                  </p:nvGrpSpPr>
                  <p:grpSpPr bwMode="auto">
                    <a:xfrm rot="10582515">
                      <a:off x="2307" y="5100"/>
                      <a:ext cx="365" cy="344"/>
                      <a:chOff x="2241" y="5110"/>
                      <a:chExt cx="510" cy="444"/>
                    </a:xfrm>
                  </p:grpSpPr>
                  <p:sp>
                    <p:nvSpPr>
                      <p:cNvPr id="34" name="Arc 26"/>
                      <p:cNvSpPr>
                        <a:spLocks/>
                      </p:cNvSpPr>
                      <p:nvPr/>
                    </p:nvSpPr>
                    <p:spPr bwMode="auto">
                      <a:xfrm rot="314554">
                        <a:off x="224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5" name="Arc 27"/>
                      <p:cNvSpPr>
                        <a:spLocks/>
                      </p:cNvSpPr>
                      <p:nvPr/>
                    </p:nvSpPr>
                    <p:spPr bwMode="auto">
                      <a:xfrm rot="88036" flipH="1">
                        <a:off x="249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33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491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29"/>
                  <p:cNvGrpSpPr>
                    <a:grpSpLocks/>
                  </p:cNvGrpSpPr>
                  <p:nvPr/>
                </p:nvGrpSpPr>
                <p:grpSpPr bwMode="auto">
                  <a:xfrm rot="410886">
                    <a:off x="9227276" y="2683380"/>
                    <a:ext cx="243840" cy="280551"/>
                    <a:chOff x="2306" y="4899"/>
                    <a:chExt cx="413" cy="545"/>
                  </a:xfrm>
                </p:grpSpPr>
                <p:sp>
                  <p:nvSpPr>
                    <p:cNvPr id="26" name="Arc 30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306" y="4899"/>
                      <a:ext cx="413" cy="285"/>
                    </a:xfrm>
                    <a:custGeom>
                      <a:avLst/>
                      <a:gdLst>
                        <a:gd name="G0" fmla="+- 9697 0 0"/>
                        <a:gd name="G1" fmla="+- 21600 0 0"/>
                        <a:gd name="G2" fmla="+- 21600 0 0"/>
                        <a:gd name="T0" fmla="*/ 0 w 24710"/>
                        <a:gd name="T1" fmla="*/ 2299 h 21600"/>
                        <a:gd name="T2" fmla="*/ 24710 w 24710"/>
                        <a:gd name="T3" fmla="*/ 6071 h 21600"/>
                        <a:gd name="T4" fmla="*/ 9697 w 2471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4710" h="21600" fill="none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</a:path>
                        <a:path w="24710" h="21600" stroke="0" extrusionOk="0">
                          <a:moveTo>
                            <a:pt x="0" y="2299"/>
                          </a:moveTo>
                          <a:cubicBezTo>
                            <a:pt x="3008" y="787"/>
                            <a:pt x="6329" y="0"/>
                            <a:pt x="9697" y="0"/>
                          </a:cubicBezTo>
                          <a:cubicBezTo>
                            <a:pt x="15299" y="0"/>
                            <a:pt x="20682" y="2176"/>
                            <a:pt x="24710" y="6070"/>
                          </a:cubicBezTo>
                          <a:lnTo>
                            <a:pt x="9697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7" name="Group 31"/>
                    <p:cNvGrpSpPr>
                      <a:grpSpLocks/>
                    </p:cNvGrpSpPr>
                    <p:nvPr/>
                  </p:nvGrpSpPr>
                  <p:grpSpPr bwMode="auto">
                    <a:xfrm rot="10582515">
                      <a:off x="2307" y="5100"/>
                      <a:ext cx="365" cy="344"/>
                      <a:chOff x="2241" y="5110"/>
                      <a:chExt cx="510" cy="444"/>
                    </a:xfrm>
                  </p:grpSpPr>
                  <p:sp>
                    <p:nvSpPr>
                      <p:cNvPr id="29" name="Arc 32"/>
                      <p:cNvSpPr>
                        <a:spLocks/>
                      </p:cNvSpPr>
                      <p:nvPr/>
                    </p:nvSpPr>
                    <p:spPr bwMode="auto">
                      <a:xfrm rot="314554">
                        <a:off x="224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Arc 33"/>
                      <p:cNvSpPr>
                        <a:spLocks/>
                      </p:cNvSpPr>
                      <p:nvPr/>
                    </p:nvSpPr>
                    <p:spPr bwMode="auto">
                      <a:xfrm rot="88036" flipH="1">
                        <a:off x="2491" y="5110"/>
                        <a:ext cx="260" cy="444"/>
                      </a:xfrm>
                      <a:custGeom>
                        <a:avLst/>
                        <a:gdLst>
                          <a:gd name="G0" fmla="+- 0 0 0"/>
                          <a:gd name="G1" fmla="+- 20829 0 0"/>
                          <a:gd name="G2" fmla="+- 21600 0 0"/>
                          <a:gd name="T0" fmla="*/ 5719 w 21600"/>
                          <a:gd name="T1" fmla="*/ 0 h 20829"/>
                          <a:gd name="T2" fmla="*/ 21600 w 21600"/>
                          <a:gd name="T3" fmla="*/ 20829 h 20829"/>
                          <a:gd name="T4" fmla="*/ 0 w 21600"/>
                          <a:gd name="T5" fmla="*/ 20829 h 208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0829" fill="none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</a:path>
                          <a:path w="21600" h="20829" stroke="0" extrusionOk="0">
                            <a:moveTo>
                              <a:pt x="5719" y="-1"/>
                            </a:moveTo>
                            <a:cubicBezTo>
                              <a:pt x="15098" y="2575"/>
                              <a:pt x="21600" y="11102"/>
                              <a:pt x="21600" y="20829"/>
                            </a:cubicBezTo>
                            <a:lnTo>
                              <a:pt x="0" y="20829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8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491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41" name="Line 35"/>
                  <p:cNvCxnSpPr>
                    <a:cxnSpLocks noChangeShapeType="1"/>
                  </p:cNvCxnSpPr>
                  <p:nvPr/>
                </p:nvCxnSpPr>
                <p:spPr bwMode="auto">
                  <a:xfrm rot="1104878">
                    <a:off x="9061640" y="2622214"/>
                    <a:ext cx="212725" cy="920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2" name="Line 36"/>
                  <p:cNvCxnSpPr>
                    <a:cxnSpLocks noChangeShapeType="1"/>
                  </p:cNvCxnSpPr>
                  <p:nvPr/>
                </p:nvCxnSpPr>
                <p:spPr bwMode="auto">
                  <a:xfrm rot="1104878" flipV="1">
                    <a:off x="9163240" y="2336464"/>
                    <a:ext cx="212725" cy="1847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Line 37"/>
                  <p:cNvCxnSpPr>
                    <a:cxnSpLocks noChangeShapeType="1"/>
                  </p:cNvCxnSpPr>
                  <p:nvPr/>
                </p:nvCxnSpPr>
                <p:spPr bwMode="auto">
                  <a:xfrm rot="1104878">
                    <a:off x="9405810" y="2410759"/>
                    <a:ext cx="41275" cy="24193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6" name="AutoShape 39"/>
                  <p:cNvSpPr>
                    <a:spLocks noChangeArrowheads="1"/>
                  </p:cNvSpPr>
                  <p:nvPr/>
                </p:nvSpPr>
                <p:spPr bwMode="auto">
                  <a:xfrm rot="7882023">
                    <a:off x="8816939" y="1983402"/>
                    <a:ext cx="462915" cy="106045"/>
                  </a:xfrm>
                  <a:prstGeom prst="rightArrow">
                    <a:avLst>
                      <a:gd name="adj1" fmla="val 50000"/>
                      <a:gd name="adj2" fmla="val 1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38" name="Группа 137"/>
                  <p:cNvGrpSpPr/>
                  <p:nvPr/>
                </p:nvGrpSpPr>
                <p:grpSpPr>
                  <a:xfrm>
                    <a:off x="9209916" y="1315816"/>
                    <a:ext cx="326144" cy="496144"/>
                    <a:chOff x="9209916" y="1315816"/>
                    <a:chExt cx="326144" cy="496144"/>
                  </a:xfrm>
                </p:grpSpPr>
                <p:grpSp>
                  <p:nvGrpSpPr>
                    <p:cNvPr id="44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209916" y="1527479"/>
                      <a:ext cx="257766" cy="284481"/>
                      <a:chOff x="2288" y="4014"/>
                      <a:chExt cx="436" cy="553"/>
                    </a:xfrm>
                  </p:grpSpPr>
                  <p:grpSp>
                    <p:nvGrpSpPr>
                      <p:cNvPr id="47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88" y="4196"/>
                        <a:ext cx="436" cy="371"/>
                        <a:chOff x="2166" y="4181"/>
                        <a:chExt cx="700" cy="371"/>
                      </a:xfrm>
                    </p:grpSpPr>
                    <p:cxnSp>
                      <p:nvCxnSpPr>
                        <p:cNvPr id="49" name="Line 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686" y="4192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0" name="Line 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339" y="4192"/>
                          <a:ext cx="180" cy="3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1" name="Line 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2519" y="4192"/>
                          <a:ext cx="180" cy="3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2" name="Line 1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2166" y="4181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sp>
                    <p:nvSpPr>
                      <p:cNvPr id="48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5" y="4014"/>
                        <a:ext cx="180" cy="1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9291522" y="1315816"/>
                      <a:ext cx="24453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dirty="0"/>
                        <a:t>*</a:t>
                      </a:r>
                    </a:p>
                  </p:txBody>
                </p:sp>
              </p:grpSp>
              <p:grpSp>
                <p:nvGrpSpPr>
                  <p:cNvPr id="13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207644" y="2182542"/>
                    <a:ext cx="301626" cy="328932"/>
                    <a:chOff x="2241" y="1754"/>
                    <a:chExt cx="510" cy="640"/>
                  </a:xfrm>
                </p:grpSpPr>
                <p:sp>
                  <p:nvSpPr>
                    <p:cNvPr id="140" name="Arc 13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411" y="1804"/>
                      <a:ext cx="270" cy="180"/>
                    </a:xfrm>
                    <a:custGeom>
                      <a:avLst/>
                      <a:gdLst>
                        <a:gd name="G0" fmla="+- 13974 0 0"/>
                        <a:gd name="G1" fmla="+- 21600 0 0"/>
                        <a:gd name="G2" fmla="+- 21600 0 0"/>
                        <a:gd name="T0" fmla="*/ 0 w 32346"/>
                        <a:gd name="T1" fmla="*/ 5130 h 21600"/>
                        <a:gd name="T2" fmla="*/ 32346 w 32346"/>
                        <a:gd name="T3" fmla="*/ 10240 h 21600"/>
                        <a:gd name="T4" fmla="*/ 13974 w 32346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346" h="21600" fill="none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</a:path>
                        <a:path w="32346" h="21600" stroke="0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  <a:lnTo>
                            <a:pt x="139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1" name="Arc 14"/>
                    <p:cNvSpPr>
                      <a:spLocks/>
                    </p:cNvSpPr>
                    <p:nvPr/>
                  </p:nvSpPr>
                  <p:spPr bwMode="auto">
                    <a:xfrm rot="314554">
                      <a:off x="224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" name="Arc 15"/>
                    <p:cNvSpPr>
                      <a:spLocks/>
                    </p:cNvSpPr>
                    <p:nvPr/>
                  </p:nvSpPr>
                  <p:spPr bwMode="auto">
                    <a:xfrm rot="88036" flipH="1">
                      <a:off x="249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175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591830" y="1841112"/>
                    <a:ext cx="301626" cy="328932"/>
                    <a:chOff x="2241" y="1754"/>
                    <a:chExt cx="510" cy="640"/>
                  </a:xfrm>
                </p:grpSpPr>
                <p:sp>
                  <p:nvSpPr>
                    <p:cNvPr id="145" name="Arc 13"/>
                    <p:cNvSpPr>
                      <a:spLocks/>
                    </p:cNvSpPr>
                    <p:nvPr/>
                  </p:nvSpPr>
                  <p:spPr bwMode="auto">
                    <a:xfrm rot="11089716">
                      <a:off x="2411" y="1804"/>
                      <a:ext cx="270" cy="180"/>
                    </a:xfrm>
                    <a:custGeom>
                      <a:avLst/>
                      <a:gdLst>
                        <a:gd name="G0" fmla="+- 13974 0 0"/>
                        <a:gd name="G1" fmla="+- 21600 0 0"/>
                        <a:gd name="G2" fmla="+- 21600 0 0"/>
                        <a:gd name="T0" fmla="*/ 0 w 32346"/>
                        <a:gd name="T1" fmla="*/ 5130 h 21600"/>
                        <a:gd name="T2" fmla="*/ 32346 w 32346"/>
                        <a:gd name="T3" fmla="*/ 10240 h 21600"/>
                        <a:gd name="T4" fmla="*/ 13974 w 32346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2346" h="21600" fill="none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</a:path>
                        <a:path w="32346" h="21600" stroke="0" extrusionOk="0">
                          <a:moveTo>
                            <a:pt x="-1" y="5129"/>
                          </a:moveTo>
                          <a:cubicBezTo>
                            <a:pt x="3902" y="1817"/>
                            <a:pt x="8855" y="0"/>
                            <a:pt x="13974" y="0"/>
                          </a:cubicBezTo>
                          <a:cubicBezTo>
                            <a:pt x="21458" y="0"/>
                            <a:pt x="28409" y="3874"/>
                            <a:pt x="32345" y="10240"/>
                          </a:cubicBezTo>
                          <a:lnTo>
                            <a:pt x="139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" name="Arc 14"/>
                    <p:cNvSpPr>
                      <a:spLocks/>
                    </p:cNvSpPr>
                    <p:nvPr/>
                  </p:nvSpPr>
                  <p:spPr bwMode="auto">
                    <a:xfrm rot="314554">
                      <a:off x="224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" name="Arc 15"/>
                    <p:cNvSpPr>
                      <a:spLocks/>
                    </p:cNvSpPr>
                    <p:nvPr/>
                  </p:nvSpPr>
                  <p:spPr bwMode="auto">
                    <a:xfrm rot="88036" flipH="1">
                      <a:off x="2491" y="1950"/>
                      <a:ext cx="260" cy="444"/>
                    </a:xfrm>
                    <a:custGeom>
                      <a:avLst/>
                      <a:gdLst>
                        <a:gd name="G0" fmla="+- 0 0 0"/>
                        <a:gd name="G1" fmla="+- 20829 0 0"/>
                        <a:gd name="G2" fmla="+- 21600 0 0"/>
                        <a:gd name="T0" fmla="*/ 5719 w 21600"/>
                        <a:gd name="T1" fmla="*/ 0 h 20829"/>
                        <a:gd name="T2" fmla="*/ 21600 w 21600"/>
                        <a:gd name="T3" fmla="*/ 20829 h 20829"/>
                        <a:gd name="T4" fmla="*/ 0 w 21600"/>
                        <a:gd name="T5" fmla="*/ 20829 h 208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0829" fill="none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</a:path>
                        <a:path w="21600" h="20829" stroke="0" extrusionOk="0">
                          <a:moveTo>
                            <a:pt x="5719" y="-1"/>
                          </a:moveTo>
                          <a:cubicBezTo>
                            <a:pt x="15098" y="2575"/>
                            <a:pt x="21600" y="11102"/>
                            <a:pt x="21600" y="20829"/>
                          </a:cubicBezTo>
                          <a:lnTo>
                            <a:pt x="0" y="20829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6" y="1754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59" name="Дуга 158"/>
                <p:cNvSpPr/>
                <p:nvPr/>
              </p:nvSpPr>
              <p:spPr>
                <a:xfrm rot="1983995">
                  <a:off x="2093668" y="1652319"/>
                  <a:ext cx="5747268" cy="4530925"/>
                </a:xfrm>
                <a:prstGeom prst="arc">
                  <a:avLst>
                    <a:gd name="adj1" fmla="val 8149918"/>
                    <a:gd name="adj2" fmla="val 20156300"/>
                  </a:avLst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Прямоугольник 161"/>
                <p:cNvSpPr/>
                <p:nvPr/>
              </p:nvSpPr>
              <p:spPr>
                <a:xfrm>
                  <a:off x="4243725" y="3433708"/>
                  <a:ext cx="67685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dirty="0">
                      <a:latin typeface="Times New Roman" panose="02020603050405020304" pitchFamily="18" charset="0"/>
                      <a:ea typeface="Times New Roman" panose="02020603050405020304" pitchFamily="18" charset="0"/>
                      <a:sym typeface="Wingdings" panose="05000000000000000000" pitchFamily="2" charset="2"/>
                    </a:rPr>
                    <a:t></a:t>
                  </a:r>
                  <a:endPara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55" name="Прямая соединительная линия 154"/>
              <p:cNvCxnSpPr/>
              <p:nvPr/>
            </p:nvCxnSpPr>
            <p:spPr>
              <a:xfrm>
                <a:off x="3863265" y="3385972"/>
                <a:ext cx="0" cy="1818206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>
                <a:off x="5690778" y="3312261"/>
                <a:ext cx="0" cy="2023304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6" name="Прямоугольник 165"/>
            <p:cNvSpPr/>
            <p:nvPr/>
          </p:nvSpPr>
          <p:spPr>
            <a:xfrm>
              <a:off x="4262468" y="2031750"/>
              <a:ext cx="1091052" cy="61526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</a:rPr>
                <a:t>План Де площадки</a:t>
              </a:r>
            </a:p>
          </p:txBody>
        </p:sp>
        <p:sp>
          <p:nvSpPr>
            <p:cNvPr id="168" name="Скругленный прямоугольник 167"/>
            <p:cNvSpPr/>
            <p:nvPr/>
          </p:nvSpPr>
          <p:spPr>
            <a:xfrm>
              <a:off x="3873256" y="1647855"/>
              <a:ext cx="526942" cy="550385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УП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59271" y="3408575"/>
              <a:ext cx="41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699833" y="3394112"/>
              <a:ext cx="41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</a:rPr>
                <a:t>В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526065" y="3379781"/>
              <a:ext cx="41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</a:rPr>
                <a:t>С</a:t>
              </a:r>
            </a:p>
          </p:txBody>
        </p:sp>
      </p:grpSp>
      <p:sp>
        <p:nvSpPr>
          <p:cNvPr id="152" name="Заголовок 1"/>
          <p:cNvSpPr txBox="1">
            <a:spLocks/>
          </p:cNvSpPr>
          <p:nvPr/>
        </p:nvSpPr>
        <p:spPr>
          <a:xfrm>
            <a:off x="6592661" y="1063146"/>
            <a:ext cx="5272753" cy="2737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Проект - это </a:t>
            </a:r>
            <a:r>
              <a:rPr lang="ru-RU" altLang="ru-RU" sz="2400" i="1" dirty="0">
                <a:solidFill>
                  <a:srgbClr val="002060"/>
                </a:solidFill>
                <a:latin typeface="+mn-lt"/>
              </a:rPr>
              <a:t>ограниченное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 во времени 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целенаправленное изменение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 </a:t>
            </a:r>
            <a:br>
              <a:rPr lang="ru-RU" altLang="ru-RU" sz="2400" dirty="0">
                <a:solidFill>
                  <a:srgbClr val="002060"/>
                </a:solidFill>
                <a:latin typeface="+mn-lt"/>
              </a:rPr>
            </a:b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отдельно взятой системы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с установленными требованиями </a:t>
            </a:r>
            <a:br>
              <a:rPr lang="ru-RU" altLang="ru-RU" sz="2400" dirty="0">
                <a:solidFill>
                  <a:srgbClr val="002060"/>
                </a:solidFill>
                <a:latin typeface="+mn-lt"/>
              </a:rPr>
            </a:b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к качеству результатов,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с возможными рамками расхода ресурсов,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со специфической организацией. </a:t>
            </a:r>
          </a:p>
        </p:txBody>
      </p:sp>
    </p:spTree>
    <p:extLst>
      <p:ext uri="{BB962C8B-B14F-4D97-AF65-F5344CB8AC3E}">
        <p14:creationId xmlns:p14="http://schemas.microsoft.com/office/powerpoint/2010/main" val="24596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1799</Words>
  <Application>Microsoft Office PowerPoint</Application>
  <PresentationFormat>Широкоэкранный</PresentationFormat>
  <Paragraphs>260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Городские базовые площадки 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2025-2026</vt:lpstr>
      <vt:lpstr>Городские базовые площадки  2025-2026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Городские базовые площадки</dc:title>
  <dc:creator>Горностаев Александр Октавьевич</dc:creator>
  <cp:lastModifiedBy>Горностаев</cp:lastModifiedBy>
  <cp:revision>74</cp:revision>
  <dcterms:created xsi:type="dcterms:W3CDTF">2024-09-03T08:00:35Z</dcterms:created>
  <dcterms:modified xsi:type="dcterms:W3CDTF">2025-09-08T07:22:43Z</dcterms:modified>
</cp:coreProperties>
</file>