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notesMasterIdLst>
    <p:notesMasterId r:id="rId57"/>
  </p:notesMasterIdLst>
  <p:sldIdLst>
    <p:sldId id="256" r:id="rId15"/>
    <p:sldId id="302" r:id="rId16"/>
    <p:sldId id="25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99" r:id="rId28"/>
    <p:sldId id="270" r:id="rId29"/>
    <p:sldId id="27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4" r:id="rId38"/>
    <p:sldId id="293" r:id="rId39"/>
    <p:sldId id="273" r:id="rId40"/>
    <p:sldId id="274" r:id="rId41"/>
    <p:sldId id="276" r:id="rId42"/>
    <p:sldId id="295" r:id="rId43"/>
    <p:sldId id="296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97" r:id="rId53"/>
    <p:sldId id="298" r:id="rId54"/>
    <p:sldId id="301" r:id="rId55"/>
    <p:sldId id="303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FF6D6D"/>
    <a:srgbClr val="CCFF99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1CC6-9428-4BB4-8C3C-910578227985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7482-E95C-419F-84DD-FB555A1E9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5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7482-E95C-419F-84DD-FB555A1E9E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3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8D7D-55DF-49CA-B7B7-6F67D3F61DF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A988-BED9-4619-8121-8A39D100C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4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0DBE-659C-4605-84E0-0038AB112D2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43E3-94FD-4F25-B64F-FA1664B14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540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7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8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1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7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3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8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3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3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4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7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55D0-65C4-4AAC-BF6D-3880A585350D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CFF7-221C-4F7B-A85E-8E57184A9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568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1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2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4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2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9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0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188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7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8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4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5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0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1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4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1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361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6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8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4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0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0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4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1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2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48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1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2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4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9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8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8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0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4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1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2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144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0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3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8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6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37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1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11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8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54CD-9A13-4A15-911D-22775220A8E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63E0-0876-43FD-8CC6-5444E81AF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10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44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45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2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18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9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55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88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5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27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2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7366-B68E-4160-A34D-2DBC6555025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5ACF-C96E-4C68-9443-4F9DB3D71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53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46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42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74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77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20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58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56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39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1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CF6F-E612-49A9-A87A-199337BD9F8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0D14-68C1-4B42-91DA-AEE0BBA3B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042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45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55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73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57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04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35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55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92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96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0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9F45-AA55-4986-80F8-712BCA03F88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0E86-8DD7-46BC-8885-117EA8524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13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149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35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50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95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99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EA-EFED-437B-A157-47A6A7F8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E5F6-CC01-495C-9705-F11300AFB77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27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FEB3-43E8-4AEF-9894-ACBE381972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4AFE-8235-4BEB-A6EB-A5DA24D9A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15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FEB3-43E8-4AEF-9894-ACBE381972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4AFE-8235-4BEB-A6EB-A5DA24D9A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429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FEB3-43E8-4AEF-9894-ACBE381972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4AFE-8235-4BEB-A6EB-A5DA24D9A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65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FEB3-43E8-4AEF-9894-ACBE381972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4AFE-8235-4BEB-A6EB-A5DA24D9A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5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D067-C9A8-448C-8DF3-879CD79F3C7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E54D-6577-42CA-974D-F18EA28AD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838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FEB3-43E8-4AEF-9894-ACBE381972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4AFE-8235-4BEB-A6EB-A5DA24D9A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929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FEB3-43E8-4AEF-9894-ACBE381972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4AFE-8235-4BEB-A6EB-A5DA24D9A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556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FEB3-43E8-4AEF-9894-ACBE381972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4AFE-8235-4BEB-A6EB-A5DA24D9A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FEB3-43E8-4AEF-9894-ACBE381972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4AFE-8235-4BEB-A6EB-A5DA24D9A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43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FEB3-43E8-4AEF-9894-ACBE381972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4AFE-8235-4BEB-A6EB-A5DA24D9A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1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FEB3-43E8-4AEF-9894-ACBE381972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4AFE-8235-4BEB-A6EB-A5DA24D9A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183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FEB3-43E8-4AEF-9894-ACBE381972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4AFE-8235-4BEB-A6EB-A5DA24D9A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16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384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32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5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14D2-D456-46A3-9787-2E92AFE34A2C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DB38-EAF0-4D63-8AA9-3E88FAE08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466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172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83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970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162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961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154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17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390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4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0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942A-B68A-43F9-906C-49E4910DF27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A2F3-ED55-4C2E-B1B9-E06E9043B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87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9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1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3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9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7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7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3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84A5-46EC-4752-9B25-6C8AC0CA18B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4831-55DA-4D99-AD64-D1E2B8890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668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5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6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5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4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5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9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5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0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4BD97"/>
            </a:gs>
            <a:gs pos="21001">
              <a:srgbClr val="DDD9C3"/>
            </a:gs>
            <a:gs pos="46001">
              <a:srgbClr val="EEECE1"/>
            </a:gs>
            <a:gs pos="100000">
              <a:schemeClr val="bg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30AF6-2275-4BF6-9FEA-7C9A02DF2C8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FBE686-1B2B-4F8E-B478-ED0926688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48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59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61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84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8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17D9EA-EFED-437B-A157-47A6A7F8222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EEDE5F6-CC01-495C-9705-F11300AFB7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31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0" name="Рисунок 9" descr="8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0" name="Рисунок 9" descr="8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17D9EA-EFED-437B-A157-47A6A7F8222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EEDE5F6-CC01-495C-9705-F11300AFB77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76FEB3-43E8-4AEF-9894-ACBE381972B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C64AFE-8235-4BEB-A6EB-A5DA24D9AB3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79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0" name="Рисунок 9" descr="8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2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A55389-767C-4B68-AA95-E770F5DFEAF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1DEAF0-BAA4-4F4E-8D01-238AC2BECAD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crodost14.nios.ru/sites/gcrodost14.nios.ru/files/2._fgos_noo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gcrodost14.nios.ru/sites/gcrodost14.nios.ru/files/3._fgos_ooo.rt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gcrodost14.nios.ru/sites/gcrodost14.nios.ru/files/4._fgos_soo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crodost14.nios.ru/sites/gcrodost14.nios.ru/files/pismo_federalnoy_sluzhby_po_nadzoru_v_sfere_obrazovaniya_i_nauki_ot_20_iyunya_2018_g._n_05-192.docx" TargetMode="External"/><Relationship Id="rId2" Type="http://schemas.openxmlformats.org/officeDocument/2006/relationships/hyperlink" Target="http://gcrodost14.nios.ru/sites/gcrodost14.nios.ru/files/o_realizacii_prav_grazhdan_na_poluchenie_obrazovaniya_na_rodnom_yazyke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kdb.ru/pisateli-krasnoyary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03649" y="1268760"/>
            <a:ext cx="7627640" cy="4176464"/>
          </a:xfrm>
        </p:spPr>
        <p:txBody>
          <a:bodyPr/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Формирование </a:t>
            </a:r>
            <a:r>
              <a:rPr lang="ru-RU" dirty="0"/>
              <a:t>учебных планов общеобразовательных организаций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</a:t>
            </a:r>
            <a:r>
              <a:rPr lang="ru-RU" dirty="0"/>
              <a:t>. Красноярска на 2019-2020 учебный год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altLang="ru-RU" dirty="0" smtClean="0">
              <a:solidFill>
                <a:srgbClr val="1E1C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5661248"/>
            <a:ext cx="6193159" cy="1196752"/>
          </a:xfrm>
        </p:spPr>
        <p:txBody>
          <a:bodyPr rtlCol="0">
            <a:normAutofit fontScale="92500" lnSpcReduction="20000"/>
          </a:bodyPr>
          <a:lstStyle/>
          <a:p>
            <a:pPr lvl="0" algn="r" fontAlgn="auto">
              <a:spcAft>
                <a:spcPts val="0"/>
              </a:spcAft>
            </a:pPr>
            <a:r>
              <a:rPr lang="ru-RU" sz="3000" b="1" dirty="0" err="1">
                <a:solidFill>
                  <a:srgbClr val="FF0000"/>
                </a:solidFill>
                <a:latin typeface="Calibri"/>
              </a:rPr>
              <a:t>Гребенцова</a:t>
            </a:r>
            <a:r>
              <a:rPr lang="ru-RU" sz="3000" b="1" dirty="0">
                <a:solidFill>
                  <a:srgbClr val="FF0000"/>
                </a:solidFill>
                <a:latin typeface="Calibri"/>
              </a:rPr>
              <a:t> Галина Васильевна,</a:t>
            </a:r>
            <a:r>
              <a:rPr lang="ru-RU" sz="2400" b="1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 lvl="0" algn="r" fontAlgn="auto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alibri"/>
              </a:rPr>
              <a:t>заместитель директора</a:t>
            </a:r>
          </a:p>
          <a:p>
            <a:pPr lvl="0" algn="r" fontAlgn="auto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Grebencova.G@kimc.ms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profnet\Downloads\kimc_logo (1).jpg"/>
          <p:cNvPicPr/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72008"/>
            <a:ext cx="6336704" cy="119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pPr algn="r"/>
            <a:r>
              <a:rPr lang="ru-RU" sz="3200" i="0" dirty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Нормативные документы для проектирования учебного плана образовательной организации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560840" cy="5213176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None/>
            </a:pP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3.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Федеральные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государственные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образовательные стандарты:</a:t>
            </a:r>
          </a:p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2"/>
              </a:rPr>
              <a:t>Приказ </a:t>
            </a:r>
            <a:r>
              <a:rPr lang="ru-RU" dirty="0" err="1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2"/>
              </a:rPr>
              <a:t>Минобрнауки</a:t>
            </a:r>
            <a:r>
              <a:rPr lang="ru-RU" dirty="0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2"/>
              </a:rPr>
              <a:t> России от 06.10.2009 № 373</a:t>
            </a:r>
            <a:r>
              <a:rPr lang="ru-RU" dirty="0">
                <a:solidFill>
                  <a:srgbClr val="727272"/>
                </a:solidFill>
                <a:latin typeface="Times New Roman"/>
                <a:ea typeface="Times New Roman"/>
              </a:rPr>
              <a:t> «Об утверждении федерального государственного образовательного стандарта начального общего образования» с изменениями и дополнениями от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31.12.2015 № 1576 </a:t>
            </a:r>
            <a:r>
              <a:rPr lang="ru-RU" dirty="0">
                <a:solidFill>
                  <a:srgbClr val="727272"/>
                </a:solidFill>
                <a:latin typeface="Times New Roman"/>
                <a:ea typeface="Times New Roman"/>
              </a:rPr>
              <a:t>(</a:t>
            </a:r>
            <a:r>
              <a:rPr lang="ru-RU" dirty="0" err="1" smtClean="0">
                <a:solidFill>
                  <a:srgbClr val="727272"/>
                </a:solidFill>
                <a:latin typeface="Times New Roman"/>
                <a:ea typeface="Times New Roman"/>
              </a:rPr>
              <a:t>пп</a:t>
            </a:r>
            <a:r>
              <a:rPr lang="ru-RU" dirty="0">
                <a:solidFill>
                  <a:srgbClr val="727272"/>
                </a:solidFill>
                <a:latin typeface="Times New Roman"/>
                <a:ea typeface="Times New Roman"/>
              </a:rPr>
              <a:t>. 12.1., 12.2; п. 19.3)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9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pPr algn="r"/>
            <a:r>
              <a:rPr lang="ru-RU" sz="3200" i="0" dirty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Нормативные документы для проектирования учебного плана образовательной организации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560840" cy="5213176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None/>
            </a:pP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3.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Федеральные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государственные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образовательные стандарты:</a:t>
            </a:r>
          </a:p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2"/>
              </a:rPr>
              <a:t>Приказ </a:t>
            </a:r>
            <a:r>
              <a:rPr lang="ru-RU" dirty="0" err="1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2"/>
              </a:rPr>
              <a:t>Минобрнауки</a:t>
            </a:r>
            <a:r>
              <a:rPr lang="ru-RU" dirty="0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2"/>
              </a:rPr>
              <a:t> России от 17.12.2010 № 1897</a:t>
            </a:r>
            <a:r>
              <a:rPr lang="ru-RU" dirty="0">
                <a:solidFill>
                  <a:srgbClr val="727272"/>
                </a:solidFill>
                <a:latin typeface="Times New Roman"/>
                <a:ea typeface="Times New Roman"/>
              </a:rPr>
              <a:t> «Об утверждении федерального государственного образовательного стандарта основного общего образования» с изменениями и дополнениями от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31.12.2015 № 1577 </a:t>
            </a:r>
            <a:r>
              <a:rPr lang="ru-RU" dirty="0">
                <a:solidFill>
                  <a:srgbClr val="727272"/>
                </a:solidFill>
                <a:latin typeface="Times New Roman"/>
                <a:ea typeface="Times New Roman"/>
              </a:rPr>
              <a:t>(</a:t>
            </a:r>
            <a:r>
              <a:rPr lang="ru-RU" dirty="0" err="1">
                <a:solidFill>
                  <a:srgbClr val="727272"/>
                </a:solidFill>
                <a:latin typeface="Times New Roman"/>
                <a:ea typeface="Times New Roman"/>
              </a:rPr>
              <a:t>п.п</a:t>
            </a:r>
            <a:r>
              <a:rPr lang="ru-RU" dirty="0">
                <a:solidFill>
                  <a:srgbClr val="727272"/>
                </a:solidFill>
                <a:latin typeface="Times New Roman"/>
                <a:ea typeface="Times New Roman"/>
              </a:rPr>
              <a:t>. 11.1, 11.2.; п. 11.3 (п. 4); п. 18.3.1)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0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pPr algn="r"/>
            <a:r>
              <a:rPr lang="ru-RU" sz="3200" i="0" dirty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Нормативные документы для проектирования учебного плана образовательной организации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560840" cy="5213176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None/>
            </a:pP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3.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Федеральные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государственные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образовательные стандарты:</a:t>
            </a:r>
          </a:p>
          <a:p>
            <a:pPr lvl="0" algn="just" fontAlgn="auto">
              <a:spcAft>
                <a:spcPts val="0"/>
              </a:spcAft>
              <a:buNone/>
            </a:pPr>
            <a:r>
              <a:rPr lang="ru-RU" dirty="0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2"/>
              </a:rPr>
              <a:t>Приказ </a:t>
            </a:r>
            <a:r>
              <a:rPr lang="ru-RU" dirty="0" err="1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2"/>
              </a:rPr>
              <a:t>Минобрнауки</a:t>
            </a:r>
            <a:r>
              <a:rPr lang="ru-RU" dirty="0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2"/>
              </a:rPr>
              <a:t> России от 17.05.2012 № 413</a:t>
            </a:r>
            <a:r>
              <a:rPr lang="ru-RU" dirty="0">
                <a:solidFill>
                  <a:srgbClr val="727272"/>
                </a:solidFill>
                <a:latin typeface="Times New Roman"/>
                <a:ea typeface="Times New Roman"/>
              </a:rPr>
              <a:t> «Об утверждении федерального государственного образовательного стандарта среднего общего образования» с изменениями и дополнениями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от 31.12.2015 № 1578 </a:t>
            </a:r>
            <a:r>
              <a:rPr lang="ru-RU" dirty="0">
                <a:solidFill>
                  <a:srgbClr val="727272"/>
                </a:solidFill>
                <a:latin typeface="Times New Roman"/>
                <a:ea typeface="Times New Roman"/>
              </a:rPr>
              <a:t>(</a:t>
            </a:r>
            <a:r>
              <a:rPr lang="ru-RU" dirty="0" err="1">
                <a:solidFill>
                  <a:srgbClr val="727272"/>
                </a:solidFill>
                <a:latin typeface="Times New Roman"/>
                <a:ea typeface="Times New Roman"/>
              </a:rPr>
              <a:t>п.п</a:t>
            </a:r>
            <a:r>
              <a:rPr lang="ru-RU" dirty="0">
                <a:solidFill>
                  <a:srgbClr val="727272"/>
                </a:solidFill>
                <a:latin typeface="Times New Roman"/>
                <a:ea typeface="Times New Roman"/>
              </a:rPr>
              <a:t>. </a:t>
            </a:r>
            <a:r>
              <a:rPr lang="ru-RU" dirty="0" smtClean="0">
                <a:solidFill>
                  <a:srgbClr val="727272"/>
                </a:solidFill>
                <a:latin typeface="Times New Roman"/>
                <a:ea typeface="Times New Roman"/>
              </a:rPr>
              <a:t>11.1., </a:t>
            </a:r>
            <a:r>
              <a:rPr lang="ru-RU" dirty="0">
                <a:solidFill>
                  <a:srgbClr val="727272"/>
                </a:solidFill>
                <a:latin typeface="Times New Roman"/>
                <a:ea typeface="Times New Roman"/>
              </a:rPr>
              <a:t>11.2</a:t>
            </a:r>
            <a:r>
              <a:rPr lang="ru-RU" dirty="0" smtClean="0">
                <a:solidFill>
                  <a:srgbClr val="727272"/>
                </a:solidFill>
                <a:latin typeface="Times New Roman"/>
                <a:ea typeface="Times New Roman"/>
              </a:rPr>
              <a:t>., </a:t>
            </a:r>
            <a:r>
              <a:rPr lang="ru-RU" dirty="0">
                <a:solidFill>
                  <a:srgbClr val="727272"/>
                </a:solidFill>
                <a:latin typeface="Times New Roman"/>
                <a:ea typeface="Times New Roman"/>
              </a:rPr>
              <a:t>п. 11.3 (п. 4); п. 18.3.1)</a:t>
            </a:r>
            <a:endParaRPr lang="ru-RU" b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632848" cy="778098"/>
          </a:xfrm>
        </p:spPr>
        <p:txBody>
          <a:bodyPr/>
          <a:lstStyle/>
          <a:p>
            <a:r>
              <a:rPr lang="ru-RU" dirty="0" smtClean="0"/>
              <a:t>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1124744"/>
            <a:ext cx="7417246" cy="5544616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2"/>
              </a:rPr>
              <a:t> 1. Письмо </a:t>
            </a:r>
            <a:r>
              <a:rPr lang="ru-RU" sz="2000" dirty="0" err="1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2"/>
              </a:rPr>
              <a:t>Минобрнауки</a:t>
            </a:r>
            <a:r>
              <a:rPr lang="ru-RU" sz="2000" dirty="0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2"/>
              </a:rPr>
              <a:t> России от 09.10.2017 № ТС-945/08</a:t>
            </a:r>
            <a:r>
              <a:rPr lang="ru-RU" sz="2000" dirty="0">
                <a:solidFill>
                  <a:srgbClr val="727272"/>
                </a:solidFill>
                <a:latin typeface="Times New Roman"/>
                <a:ea typeface="Times New Roman"/>
                <a:cs typeface="Times New Roman"/>
              </a:rPr>
              <a:t> «О реализации прав граждан на получение образования на родном языке</a:t>
            </a:r>
            <a:r>
              <a:rPr lang="ru-RU" sz="2000" dirty="0" smtClean="0">
                <a:solidFill>
                  <a:srgbClr val="727272"/>
                </a:solidFill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3"/>
              </a:rPr>
              <a:t>2. Письмо </a:t>
            </a:r>
            <a:r>
              <a:rPr lang="ru-RU" sz="2000" dirty="0">
                <a:solidFill>
                  <a:srgbClr val="359BED"/>
                </a:solidFill>
                <a:latin typeface="Times New Roman"/>
                <a:ea typeface="Times New Roman"/>
                <a:cs typeface="Times New Roman"/>
                <a:hlinkClick r:id="rId3"/>
              </a:rPr>
              <a:t>Федеральной службы по надзору в сфере образования и науки от 20 июня 2018 г. № 05-192</a:t>
            </a:r>
            <a:r>
              <a:rPr lang="ru-RU" sz="2000" dirty="0">
                <a:solidFill>
                  <a:srgbClr val="727272"/>
                </a:solidFill>
                <a:latin typeface="Times New Roman"/>
                <a:ea typeface="Times New Roman"/>
                <a:cs typeface="Times New Roman"/>
              </a:rPr>
              <a:t> «О вопросах изучения родных языков из числа языков народов РФ</a:t>
            </a:r>
            <a:r>
              <a:rPr lang="ru-RU" sz="2000" dirty="0" smtClean="0">
                <a:solidFill>
                  <a:srgbClr val="727272"/>
                </a:solidFill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marL="0" indent="0"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ru-RU" sz="2000" dirty="0" smtClean="0">
                <a:solidFill>
                  <a:srgbClr val="72727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Письмо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России от 20.12.2018 N 03-510 "О направлении информации"</a:t>
            </a:r>
            <a:r>
              <a:rPr lang="ru-RU" sz="2000" dirty="0">
                <a:solidFill>
                  <a:srgbClr val="2A2D3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(вместе с "Рекомендациями по применению норм законодательства в части обеспечения возможности получения образования на родных языках из числа языков народов Российской Федерации, изучения государственных языков республик Российской Федерации, родных языков из числа языков народов Российской Федерации, в том числе русского как родного</a:t>
            </a:r>
            <a:r>
              <a:rPr lang="ru-RU" sz="2000" dirty="0" smtClean="0">
                <a:solidFill>
                  <a:srgbClr val="2A2D3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")</a:t>
            </a:r>
          </a:p>
          <a:p>
            <a:pPr marL="0" indent="0"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None/>
            </a:pP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ru-RU" sz="2400" dirty="0" smtClean="0">
              <a:solidFill>
                <a:srgbClr val="72727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  <a:tabLst>
                <a:tab pos="457200" algn="l"/>
              </a:tabLst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23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632848" cy="778098"/>
          </a:xfrm>
        </p:spPr>
        <p:txBody>
          <a:bodyPr/>
          <a:lstStyle/>
          <a:p>
            <a:r>
              <a:rPr lang="ru-RU" dirty="0" smtClean="0"/>
              <a:t>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1124744"/>
            <a:ext cx="7417246" cy="554461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359BED"/>
                </a:solidFill>
                <a:latin typeface="Times New Roman"/>
                <a:ea typeface="Times New Roman"/>
                <a:cs typeface="Times New Roman"/>
              </a:rPr>
              <a:t>4. 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Письмо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Минобрнауки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России от 25.05.2015 г. № 08-761 «Об изучении предметных областей: «Основы религиозных культур и светской этики» и «Основы духовно-нравственной культуры народов России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»;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5.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Письмо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Минобрнауки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РФ от 8.10.2010 № ИК-1494/19 «О введении третьего часа физической культуры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».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ru-RU" sz="2400" dirty="0" smtClean="0">
              <a:solidFill>
                <a:srgbClr val="72727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  <a:tabLst>
                <a:tab pos="457200" algn="l"/>
              </a:tabLst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10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Примерные образовательные программы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7643614" cy="5213176"/>
          </a:xfrm>
        </p:spPr>
        <p:txBody>
          <a:bodyPr/>
          <a:lstStyle/>
          <a:p>
            <a:pPr marL="0" lvl="0" indent="0" algn="just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Примерные основные образовательные программы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начального общего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, основного общего образования одобрены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решением федерального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учебно-методического объединения по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общему образованию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от </a:t>
            </a:r>
            <a:r>
              <a:rPr lang="ru-RU" dirty="0">
                <a:solidFill>
                  <a:srgbClr val="FF0000"/>
                </a:solidFill>
                <a:latin typeface="Calibri"/>
              </a:rPr>
              <a:t>8 апреля 2015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(протокол № 1/15),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среднего общего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образования от </a:t>
            </a:r>
            <a:r>
              <a:rPr lang="ru-RU" dirty="0">
                <a:solidFill>
                  <a:srgbClr val="FF0000"/>
                </a:solidFill>
                <a:latin typeface="Calibri"/>
              </a:rPr>
              <a:t>12 мая 2016 года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(протокол № 2/16)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и размещены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на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сайте 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fgosreestr.ru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информационно телекоммуникационной сети Интернет.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7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Примерные образовательные программы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787630" cy="5213176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Примерная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 </a:t>
            </a:r>
            <a:r>
              <a:rPr lang="ru-RU" dirty="0" smtClean="0">
                <a:latin typeface="Times New Roman"/>
                <a:ea typeface="Calibri"/>
              </a:rPr>
              <a:t>по </a:t>
            </a:r>
            <a:r>
              <a:rPr lang="ru-RU" dirty="0">
                <a:latin typeface="Times New Roman"/>
                <a:ea typeface="Calibri"/>
              </a:rPr>
              <a:t>русскому родному языку для 5–9 классов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размещена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на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сайте 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fgosreestr.ru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информационно-телекоммуникационной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сети Интернет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Одобрена решением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федерального учебно-методического объединения по общему образованию  (протокол от 31.01.2018 №2/18).</a:t>
            </a:r>
            <a:endParaRPr lang="ru-RU" dirty="0" smtClean="0">
              <a:solidFill>
                <a:prstClr val="black"/>
              </a:solidFill>
              <a:latin typeface="Calibri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7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Примерные образовательные программы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704856" cy="5213176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22272F"/>
                </a:solidFill>
                <a:latin typeface="PT Serif"/>
                <a:ea typeface="Times New Roman"/>
                <a:cs typeface="Times New Roman"/>
              </a:rPr>
              <a:t>ПРИМЕРНАЯ ПРОГРАММА ПО УЧЕБНОМУ ПРЕДМЕТУ «РУССКИЙ РОДНОЙ ЯЗЫК» ДЛЯ ОБРАЗОВАТЕЛЬНЫХ ОРГАНИЗАЦИЙ, РЕАЛИЗУЮЩИХ ПРОГРАММЫ НАЧАЛЬНОГО </a:t>
            </a:r>
            <a:r>
              <a:rPr lang="ru-RU" sz="2800" dirty="0" smtClean="0">
                <a:solidFill>
                  <a:srgbClr val="22272F"/>
                </a:solidFill>
                <a:latin typeface="PT Serif"/>
                <a:ea typeface="Times New Roman"/>
                <a:cs typeface="Times New Roman"/>
              </a:rPr>
              <a:t>ОБЩЕГО ОБРАЗОВАНИЯ</a:t>
            </a:r>
            <a:r>
              <a:rPr lang="ru-RU" dirty="0" smtClean="0">
                <a:solidFill>
                  <a:srgbClr val="22272F"/>
                </a:solidFill>
                <a:latin typeface="PT Serif"/>
                <a:ea typeface="Times New Roman"/>
                <a:cs typeface="Times New Roman"/>
              </a:rPr>
              <a:t>.</a:t>
            </a:r>
          </a:p>
          <a:p>
            <a:pPr lvl="0" algn="just">
              <a:spcAft>
                <a:spcPts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Одобрена </a:t>
            </a:r>
            <a:r>
              <a:rPr lang="ru-RU" sz="3600" dirty="0">
                <a:solidFill>
                  <a:prstClr val="black"/>
                </a:solidFill>
                <a:latin typeface="Calibri"/>
              </a:rPr>
              <a:t>решением федерального учебно-методического объединения по общему образованию </a:t>
            </a:r>
            <a:r>
              <a:rPr lang="ru-RU" sz="3600" i="1" dirty="0">
                <a:solidFill>
                  <a:prstClr val="black"/>
                </a:solidFill>
                <a:latin typeface="Calibri"/>
              </a:rPr>
              <a:t>04.03.2019, Протокол №1/19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0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/>
                <a:cs typeface="+mn-cs"/>
              </a:rPr>
              <a:t>Процентное соотношение 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  <a:cs typeface="+mn-cs"/>
              </a:rPr>
              <a:t>индивидуальных </a:t>
            </a:r>
            <a:r>
              <a:rPr lang="ru-RU" sz="2800" b="1" dirty="0">
                <a:solidFill>
                  <a:srgbClr val="000000"/>
                </a:solidFill>
                <a:latin typeface="Calibri"/>
                <a:cs typeface="+mn-cs"/>
              </a:rPr>
              <a:t>и дублирующих элементов между авторскими программами по русскому языку и «Примерной программой по учебному предмету «Русский родной язык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  <a:cs typeface="+mn-cs"/>
              </a:rPr>
              <a:t>»</a:t>
            </a:r>
          </a:p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endParaRPr lang="en-US" sz="2800" b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29874"/>
            <a:ext cx="78488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2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</p:spPr>
        <p:txBody>
          <a:bodyPr/>
          <a:lstStyle/>
          <a:p>
            <a:r>
              <a:rPr lang="ru-RU" b="1" i="0" dirty="0">
                <a:solidFill>
                  <a:srgbClr val="FF0000"/>
                </a:solidFill>
              </a:rPr>
              <a:t>Региональные методические рекомендации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920880" cy="5040560"/>
          </a:xfrm>
        </p:spPr>
        <p:txBody>
          <a:bodyPr/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ru-RU" sz="2800" b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5-9 классы</a:t>
            </a: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Методические рекомендации по введению учебного предмета «Родная литература. Литература Красноярского края»  на уровне основного общего образования (проект)</a:t>
            </a:r>
            <a:endParaRPr lang="ru-RU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Авторский коллектив: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</a:rPr>
              <a:t>Трухина С.В. (ст. преподаватель ДГЦМП КК ИПК), </a:t>
            </a:r>
            <a:r>
              <a:rPr lang="ru-RU" sz="1800" kern="5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Хороброва</a:t>
            </a:r>
            <a:r>
              <a:rPr lang="ru-RU" sz="1800" kern="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Т.А. (преподаватель ДГЦМП КК ИПК), Овсянникова Н.Н. (зам. директора по УМР КГБОУ «Красноярский кадетский корпус  им. А.И. Лебедя).</a:t>
            </a:r>
            <a:endParaRPr lang="ru-RU" sz="18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Программа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учебного предмета «Родная литература.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Литература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Красноярского края» предназначена для изучения в 5-9 классах и рассчитана на общую учебную нагрузку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85 часов. 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18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04863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7200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7200" b="1" i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200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много-</a:t>
            </a:r>
          </a:p>
          <a:p>
            <a:pPr algn="ctr"/>
            <a:r>
              <a:rPr lang="ru-RU" sz="7200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национальный</a:t>
            </a:r>
          </a:p>
          <a:p>
            <a:pPr algn="ctr"/>
            <a:r>
              <a:rPr lang="ru-RU" sz="7200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народ Российской</a:t>
            </a:r>
          </a:p>
          <a:p>
            <a:pPr algn="ctr"/>
            <a:r>
              <a:rPr lang="ru-RU" sz="7200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993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</p:spPr>
        <p:txBody>
          <a:bodyPr/>
          <a:lstStyle/>
          <a:p>
            <a:r>
              <a:rPr lang="ru-RU" b="1" i="0" dirty="0">
                <a:solidFill>
                  <a:srgbClr val="FF0000"/>
                </a:solidFill>
              </a:rPr>
              <a:t>Региональные методические рекомендации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920880" cy="5040560"/>
          </a:xfrm>
        </p:spPr>
        <p:txBody>
          <a:bodyPr/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ru-RU" sz="2800" b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5-9 классы</a:t>
            </a: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Методические рекомендации по введению учебного предмета «Родная литература. Литература Красноярского края»  на уровне основного общего образования (проект)</a:t>
            </a:r>
            <a:endParaRPr lang="ru-RU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Авторский коллектив: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</a:rPr>
              <a:t>Трухина С.В. (ст. преподаватель ДГЦМП КК ИПК), </a:t>
            </a:r>
            <a:r>
              <a:rPr lang="ru-RU" sz="1800" kern="5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Хороброва</a:t>
            </a:r>
            <a:r>
              <a:rPr lang="ru-RU" sz="1800" kern="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Т.А. (преподаватель ДГЦМП КК ИПК), Овсянникова Н.Н. (зам. директора по УМР КГБОУ «Красноярский кадетский корпус  им. А.И. Лебедя).</a:t>
            </a:r>
            <a:endParaRPr lang="ru-RU" sz="18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Программа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учебного предмета «Родная литература.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Литература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Красноярского края» предназначена для изучения в 5-9 классах и рассчитана на общую учебную нагрузку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85 часов. 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1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</p:spPr>
        <p:txBody>
          <a:bodyPr/>
          <a:lstStyle/>
          <a:p>
            <a:r>
              <a:rPr lang="ru-RU" b="1" i="0" dirty="0">
                <a:solidFill>
                  <a:srgbClr val="FF0000"/>
                </a:solidFill>
              </a:rPr>
              <a:t>Региональные методические рекомендации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920880" cy="5040560"/>
          </a:xfrm>
        </p:spPr>
        <p:txBody>
          <a:bodyPr/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ru-RU" sz="2800" b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5-9 классы</a:t>
            </a: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Методические рекомендации по введению учебного предмета «Родная литература. Литература Красноярского края»  на уровне основного общего образования (проект)</a:t>
            </a:r>
            <a:endParaRPr lang="ru-RU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Авторский коллектив: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</a:rPr>
              <a:t>Трухина С.В. (ст. преподаватель ДГЦМП КК ИПК), </a:t>
            </a:r>
            <a:r>
              <a:rPr lang="ru-RU" sz="1800" kern="5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Хороброва</a:t>
            </a:r>
            <a:r>
              <a:rPr lang="ru-RU" sz="1800" kern="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Т.А. (преподаватель ДГЦМП КК ИПК), Овсянникова Н.Н. (зам. директора по УМР КГБОУ «Красноярский кадетский корпус  им. А.И. Лебедя).</a:t>
            </a:r>
            <a:endParaRPr lang="ru-RU" sz="18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Программа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учебного предмета «Родная литература.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Литература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Красноярского края» предназначена для изучения в 5-9 классах и рассчитана на общую учебную нагрузку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85 часов. 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6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94122"/>
          </a:xfrm>
        </p:spPr>
        <p:txBody>
          <a:bodyPr/>
          <a:lstStyle/>
          <a:p>
            <a:r>
              <a:rPr lang="ru-RU" sz="3600" i="0" kern="0" dirty="0">
                <a:solidFill>
                  <a:schemeClr val="tx1"/>
                </a:solidFill>
                <a:latin typeface="Arial Black" panose="020B0A04020102020204" pitchFamily="34" charset="0"/>
              </a:rPr>
              <a:t>Учебные пособия по предмету РРЯ </a:t>
            </a:r>
            <a:r>
              <a:rPr lang="ru-RU" sz="3600" i="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5-9 классы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8064896" cy="5328592"/>
          </a:xfrm>
        </p:spPr>
        <p:txBody>
          <a:bodyPr/>
          <a:lstStyle/>
          <a:p>
            <a:pPr marL="319088" lvl="0" indent="-319088">
              <a:spcBef>
                <a:spcPts val="700"/>
              </a:spcBef>
              <a:buClr>
                <a:srgbClr val="FF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«Русский родной язык» для 5-9 классов. Под ред. Вербицкой Л.А. Авторский коллектив: Александрова О.М., Вербицкая Л.А., Богданов С.И., Загоровская О.В., Казакова Е.И., Васильевых И.П., </a:t>
            </a:r>
            <a:r>
              <a:rPr lang="ru-RU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Гостева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Ю.Н., </a:t>
            </a:r>
            <a:r>
              <a:rPr lang="ru-RU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Добротина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И.Н., </a:t>
            </a:r>
            <a:r>
              <a:rPr lang="ru-RU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Нарушевич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А.Г, М.: «Учебная литература». 2018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9088" lvl="0" indent="-319088">
              <a:spcBef>
                <a:spcPts val="700"/>
              </a:spcBef>
              <a:buClr>
                <a:srgbClr val="FF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Подготовлен к изданию учебно-методический комплект «Русский родной язык» для 5-9 классов издательства «Русское слово» (</a:t>
            </a:r>
            <a:r>
              <a:rPr lang="ru-RU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Воителева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Т. М, Марченко О. М., Смирнова Л. Г., Текучева И. В.).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8308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94122"/>
          </a:xfrm>
        </p:spPr>
        <p:txBody>
          <a:bodyPr/>
          <a:lstStyle/>
          <a:p>
            <a:r>
              <a:rPr lang="ru-RU" sz="3600" i="0" kern="0" dirty="0">
                <a:solidFill>
                  <a:schemeClr val="tx1"/>
                </a:solidFill>
                <a:latin typeface="Arial Black" panose="020B0A04020102020204" pitchFamily="34" charset="0"/>
              </a:rPr>
              <a:t>Учебные пособия по предмету </a:t>
            </a:r>
            <a:r>
              <a:rPr lang="ru-RU" sz="3600" i="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РРЛ 5-9 классы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8064896" cy="5517232"/>
          </a:xfrm>
        </p:spPr>
        <p:txBody>
          <a:bodyPr/>
          <a:lstStyle/>
          <a:p>
            <a:pPr marL="319088" lvl="0" indent="-319088" algn="just">
              <a:spcBef>
                <a:spcPts val="700"/>
              </a:spcBef>
              <a:buClr>
                <a:srgbClr val="FF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Хороброва</a:t>
            </a:r>
            <a:r>
              <a:rPr lang="ru-RU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Т.А. Мой край – мой дом: Книга для чтения в 5 классе. – Красноярск, 2006.- 77 с.</a:t>
            </a:r>
          </a:p>
          <a:p>
            <a:pPr marL="319088" lvl="0" indent="-319088" algn="just">
              <a:spcBef>
                <a:spcPts val="700"/>
              </a:spcBef>
              <a:buClr>
                <a:srgbClr val="FF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Хороброва</a:t>
            </a:r>
            <a:r>
              <a:rPr lang="ru-RU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Т.А. Мой край – мой дом: Книга для чтения в 6 классе. – Красноярск, ОАО «ПИК «Офсет», 2007.- 111 с.</a:t>
            </a:r>
          </a:p>
          <a:p>
            <a:pPr marL="319088" lvl="0" indent="-319088" algn="just">
              <a:spcBef>
                <a:spcPts val="700"/>
              </a:spcBef>
              <a:buClr>
                <a:srgbClr val="FF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Хороброва</a:t>
            </a:r>
            <a:r>
              <a:rPr lang="ru-RU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Т.А. Мой край – мой дом: Книга для чтения в 7 классе. – Красноярск, ОАО «ПИК «Офсет», 2008.- 175 с.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57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94122"/>
          </a:xfrm>
        </p:spPr>
        <p:txBody>
          <a:bodyPr/>
          <a:lstStyle/>
          <a:p>
            <a:r>
              <a:rPr lang="ru-RU" sz="3600" i="0" kern="0" dirty="0">
                <a:solidFill>
                  <a:schemeClr val="tx1"/>
                </a:solidFill>
                <a:latin typeface="Arial Black" panose="020B0A04020102020204" pitchFamily="34" charset="0"/>
              </a:rPr>
              <a:t>Учебные пособия по предмету </a:t>
            </a:r>
            <a:r>
              <a:rPr lang="ru-RU" sz="3600" i="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РРЛ 5-9 классы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8064896" cy="5517232"/>
          </a:xfrm>
        </p:spPr>
        <p:txBody>
          <a:bodyPr/>
          <a:lstStyle/>
          <a:p>
            <a:pPr marL="319088" lvl="0" indent="-319088" algn="just">
              <a:spcBef>
                <a:spcPts val="700"/>
              </a:spcBef>
              <a:buClr>
                <a:srgbClr val="FF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Красноярская краевая детская библиотека в 2008 году  создала мультимедийную хрестоматию «Писатели Красноярья – детям» по курсу «Литература Красноярского края» (2-9 классы). </a:t>
            </a:r>
            <a:r>
              <a:rPr lang="ru-RU" sz="24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(http://www.kkdb.ru/). </a:t>
            </a:r>
            <a:endParaRPr lang="ru-RU" sz="2400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19088" lvl="0" indent="-319088" algn="just">
              <a:spcBef>
                <a:spcPts val="700"/>
              </a:spcBef>
              <a:buClr>
                <a:srgbClr val="FF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Писатели Красноярья –  детям [Электронный ресурс] : [мультимедийная хрестоматия] // </a:t>
            </a:r>
          </a:p>
          <a:p>
            <a:pPr marL="319088" lvl="0" indent="-319088" algn="just">
              <a:spcBef>
                <a:spcPts val="700"/>
              </a:spcBef>
              <a:buClr>
                <a:srgbClr val="FF3300"/>
              </a:buClr>
              <a:buSzPct val="100000"/>
              <a:buNone/>
            </a:pP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Красноярская 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краевая детская библиотека : </a:t>
            </a:r>
          </a:p>
          <a:p>
            <a:pPr marL="319088" lvl="0" indent="-319088" algn="just">
              <a:spcBef>
                <a:spcPts val="700"/>
              </a:spcBef>
              <a:buClr>
                <a:srgbClr val="FF3300"/>
              </a:buClr>
              <a:buSzPct val="100000"/>
              <a:buNone/>
            </a:pP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[</a:t>
            </a:r>
            <a:r>
              <a:rPr lang="ru-RU" sz="2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-сайт]. 2008.. –</a:t>
            </a:r>
          </a:p>
          <a:p>
            <a:pPr marL="319088" lvl="0" indent="-319088" algn="just">
              <a:spcBef>
                <a:spcPts val="700"/>
              </a:spcBef>
              <a:buClr>
                <a:srgbClr val="FF3300"/>
              </a:buClr>
              <a:buSzPct val="100000"/>
              <a:buNone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Режим 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доступа:  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http://kkdb.ru/pisateli-krasnoyarya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49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94122"/>
          </a:xfrm>
        </p:spPr>
        <p:txBody>
          <a:bodyPr/>
          <a:lstStyle/>
          <a:p>
            <a:r>
              <a:rPr lang="ru-RU" sz="3600" i="0" kern="0" dirty="0">
                <a:solidFill>
                  <a:schemeClr val="tx1"/>
                </a:solidFill>
                <a:latin typeface="Arial Black" panose="020B0A04020102020204" pitchFamily="34" charset="0"/>
              </a:rPr>
              <a:t>Учебные пособия по предмету </a:t>
            </a:r>
            <a:r>
              <a:rPr lang="ru-RU" sz="3600" i="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РРЯ 1-4 классы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8064896" cy="5517232"/>
          </a:xfrm>
        </p:spPr>
        <p:txBody>
          <a:bodyPr/>
          <a:lstStyle/>
          <a:p>
            <a:pPr marL="319088" lvl="0" indent="-319088" algn="just">
              <a:spcBef>
                <a:spcPts val="700"/>
              </a:spcBef>
              <a:buClr>
                <a:srgbClr val="FF3300"/>
              </a:buClr>
              <a:buSzPct val="100000"/>
              <a:buFont typeface="Wingdings" panose="05000000000000000000" pitchFamily="2" charset="2"/>
              <a:buChar char="§"/>
            </a:pPr>
            <a:endParaRPr lang="ru-RU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484784"/>
            <a:ext cx="69127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+mj-lt"/>
                <a:ea typeface="Calibri"/>
              </a:rPr>
              <a:t>УМК ДЛЯ 1–4 КЛАССОВ </a:t>
            </a:r>
            <a:endParaRPr lang="ru-RU" sz="2800" dirty="0">
              <a:solidFill>
                <a:srgbClr val="000000"/>
              </a:solidFill>
              <a:latin typeface="+mj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+mj-lt"/>
                <a:ea typeface="Calibri"/>
              </a:rPr>
              <a:t>РУССКИЙ РОДНОЙ ЯЗЫК (Учебное пособие)   ИЗДАТЕЛЬСТВО  «ПРОСВЕЩЕНИЕ», АВТОРСКИЙ КОЛЛЕКТИВ:</a:t>
            </a:r>
          </a:p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+mj-lt"/>
                <a:ea typeface="Calibri"/>
              </a:rPr>
              <a:t>АЛЕКСАНДРОВА О. М.,  ВЕРБИЦКАЯ Л. А.,  БОГДАНОВ С. И., КАЗАКОВА Е. И., КУЗНЕЦОВА М. И., ПЕТЛЕНКО Л. В., </a:t>
            </a:r>
          </a:p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+mj-lt"/>
                <a:ea typeface="Calibri"/>
              </a:rPr>
              <a:t>РОМАНОВА В. Ю., РЯБИНИНА Л. А., СОКОЛОВА О. В.</a:t>
            </a:r>
            <a:endParaRPr lang="ru-RU" sz="3200" dirty="0">
              <a:solidFill>
                <a:srgbClr val="000000"/>
              </a:solidFill>
              <a:effectLst/>
              <a:latin typeface="+mj-l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159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840760" cy="792088"/>
          </a:xfrm>
        </p:spPr>
        <p:txBody>
          <a:bodyPr/>
          <a:lstStyle/>
          <a:p>
            <a:pPr algn="l"/>
            <a:r>
              <a:rPr lang="ru-RU" b="1" i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ВОПРОСЫ</a:t>
            </a:r>
            <a:endParaRPr lang="ru-RU" b="1" i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760640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Какие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именно языки и как нужно вводить в образовательную программу? </a:t>
            </a:r>
            <a:endParaRPr lang="ru-RU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делать если в одном классе дети разных национальностей и они выбрали разные языки? </a:t>
            </a:r>
            <a:endParaRPr lang="ru-RU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Может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 русский, который живет в Якутии отказаться от изучения якутского языка? </a:t>
            </a:r>
            <a:endParaRPr lang="ru-RU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Может ли якут, проживающий в центральной части России, изучать якутский язык?</a:t>
            </a:r>
            <a:r>
              <a:rPr lang="ru-RU" b="1" dirty="0">
                <a:solidFill>
                  <a:srgbClr val="2A2D3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2A2D3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b="1" i="1" dirty="0" smtClean="0">
              <a:solidFill>
                <a:srgbClr val="2A2D31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9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976664" cy="792088"/>
          </a:xfrm>
        </p:spPr>
        <p:txBody>
          <a:bodyPr/>
          <a:lstStyle/>
          <a:p>
            <a:r>
              <a:rPr lang="ru-RU" b="1" i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ВОПРОСЫ</a:t>
            </a:r>
            <a:endParaRPr lang="ru-RU" b="1" i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760640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2A2D31"/>
                </a:solidFill>
                <a:latin typeface="Arial"/>
                <a:ea typeface="Calibri"/>
                <a:cs typeface="Times New Roman"/>
              </a:rPr>
              <a:t>Может ли якут, проживающий в центральной части России, изучать якутский язык? </a:t>
            </a:r>
            <a:endParaRPr lang="ru-RU" b="1" dirty="0" smtClean="0">
              <a:solidFill>
                <a:srgbClr val="2A2D31"/>
              </a:solidFill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2A2D31"/>
                </a:solidFill>
                <a:latin typeface="Arial"/>
                <a:ea typeface="Calibri"/>
                <a:cs typeface="Times New Roman"/>
              </a:rPr>
              <a:t>Можно </a:t>
            </a:r>
            <a:r>
              <a:rPr lang="ru-RU" b="1" dirty="0">
                <a:solidFill>
                  <a:srgbClr val="2A2D31"/>
                </a:solidFill>
                <a:latin typeface="Arial"/>
                <a:ea typeface="Calibri"/>
                <a:cs typeface="Times New Roman"/>
              </a:rPr>
              <a:t>ли изучать родной язык, если он вовсе не родной и должен ли выбор зависеть от национальности? </a:t>
            </a:r>
            <a:endParaRPr lang="ru-RU" b="1" dirty="0" smtClean="0">
              <a:solidFill>
                <a:srgbClr val="2A2D31"/>
              </a:solidFill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2A2D31"/>
                </a:solidFill>
                <a:latin typeface="Arial"/>
                <a:ea typeface="Calibri"/>
                <a:cs typeface="Times New Roman"/>
              </a:rPr>
              <a:t>В </a:t>
            </a:r>
            <a:r>
              <a:rPr lang="ru-RU" b="1" dirty="0">
                <a:solidFill>
                  <a:srgbClr val="2A2D31"/>
                </a:solidFill>
                <a:latin typeface="Arial"/>
                <a:ea typeface="Calibri"/>
                <a:cs typeface="Times New Roman"/>
              </a:rPr>
              <a:t>какие сроки нужно вводить новый предмет, где взять учебники и примеры рабочей программы?</a:t>
            </a:r>
            <a:endParaRPr lang="ru-RU" sz="2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b="1" i="1" dirty="0" smtClean="0">
              <a:solidFill>
                <a:srgbClr val="2A2D31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1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ФГОС НОО и ФГОС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1484784"/>
            <a:ext cx="7273230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3600" dirty="0"/>
              <a:t>не фиксируют количество часов на предметы обязательной </a:t>
            </a:r>
            <a:r>
              <a:rPr lang="ru-RU" sz="3600" dirty="0" smtClean="0"/>
              <a:t>части</a:t>
            </a:r>
          </a:p>
          <a:p>
            <a:pPr algn="just"/>
            <a:r>
              <a:rPr lang="ru-RU" sz="3600" dirty="0"/>
              <a:t>примерные учебные планы ПООП, внесенных в реестр, как ориентир для определения количества часов на учебные предметы обязательной части</a:t>
            </a:r>
          </a:p>
        </p:txBody>
      </p:sp>
    </p:spTree>
    <p:extLst>
      <p:ext uri="{BB962C8B-B14F-4D97-AF65-F5344CB8AC3E}">
        <p14:creationId xmlns:p14="http://schemas.microsoft.com/office/powerpoint/2010/main" val="14748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43192" cy="864096"/>
          </a:xfrm>
        </p:spPr>
        <p:txBody>
          <a:bodyPr/>
          <a:lstStyle/>
          <a:p>
            <a:r>
              <a:rPr lang="ru-RU" dirty="0"/>
              <a:t>ФГОС НОО и ФГОС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733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/>
              <a:t>изменения в </a:t>
            </a:r>
            <a:r>
              <a:rPr lang="ru-RU" sz="2400" dirty="0" smtClean="0"/>
              <a:t>содержании: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целевого раздела (например, в планируемых результатах), </a:t>
            </a:r>
            <a:endParaRPr lang="ru-RU" sz="2400" dirty="0" smtClean="0"/>
          </a:p>
          <a:p>
            <a:r>
              <a:rPr lang="ru-RU" sz="2400" dirty="0" smtClean="0"/>
              <a:t>содержательного </a:t>
            </a:r>
            <a:r>
              <a:rPr lang="ru-RU" sz="2400" dirty="0"/>
              <a:t>раздела (например, в структуре рабочих программ по предметам), </a:t>
            </a:r>
            <a:endParaRPr lang="ru-RU" sz="2400" dirty="0" smtClean="0"/>
          </a:p>
          <a:p>
            <a:r>
              <a:rPr lang="ru-RU" sz="2400" dirty="0" smtClean="0"/>
              <a:t>организационного </a:t>
            </a:r>
            <a:r>
              <a:rPr lang="ru-RU" sz="2400" dirty="0"/>
              <a:t>раздела (например, в учебных планах в названии предметных областей, в содержании части, формируемой участниками образовательных отношений, в количестве часов на предметы, в календарном учебном графике, в плане внеурочной деятельности и т.д.)основных образовательных программ начального общего или основного общего образования, необходимо эти изменения отразить в приказе «О внесении изменений в основную 7 образовательную программу начального (или основного общего) образования ОО …».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13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15817" y="1124744"/>
            <a:ext cx="5904656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Нормативно правовые основы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7704856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15140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/>
                <a:cs typeface="+mn-cs"/>
              </a:rPr>
              <a:t>Логотип</a:t>
            </a: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5678"/>
            <a:ext cx="9144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ds01.infourok.ru/uploads/ex/0914/0000b8db-6454a514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05"/>
            <a:ext cx="9299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43192" cy="864096"/>
          </a:xfrm>
        </p:spPr>
        <p:txBody>
          <a:bodyPr/>
          <a:lstStyle/>
          <a:p>
            <a:r>
              <a:rPr lang="ru-RU" dirty="0"/>
              <a:t>ФГОС НОО и ФГОС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dirty="0"/>
              <a:t>изменения в </a:t>
            </a:r>
            <a:r>
              <a:rPr lang="ru-RU" sz="2800" dirty="0" smtClean="0"/>
              <a:t>содержании:</a:t>
            </a:r>
          </a:p>
          <a:p>
            <a:r>
              <a:rPr lang="ru-RU" sz="2800" dirty="0" smtClean="0"/>
              <a:t> </a:t>
            </a:r>
            <a:r>
              <a:rPr lang="ru-RU" sz="2800" dirty="0">
                <a:solidFill>
                  <a:prstClr val="black"/>
                </a:solidFill>
              </a:rPr>
              <a:t>организационного раздела (например, в учебных планах в названии предметных областей, в содержании части, формируемой участниками образовательных отношений, в количестве часов на предметы, в календарном учебном графике, в плане внеурочной деятельности и т.д</a:t>
            </a:r>
            <a:r>
              <a:rPr lang="ru-RU" sz="2800" dirty="0" smtClean="0">
                <a:solidFill>
                  <a:prstClr val="black"/>
                </a:solidFill>
              </a:rPr>
              <a:t>.)  ООП НООО и ООП ООО.</a:t>
            </a:r>
          </a:p>
          <a:p>
            <a:pPr marL="0" indent="0" algn="just">
              <a:buNone/>
            </a:pPr>
            <a:r>
              <a:rPr lang="ru-RU" sz="2800" dirty="0" smtClean="0"/>
              <a:t>Необходимо </a:t>
            </a:r>
            <a:r>
              <a:rPr lang="ru-RU" sz="2800" dirty="0"/>
              <a:t>эти изменения отразить в приказе «О внесении изменений в основную </a:t>
            </a:r>
            <a:r>
              <a:rPr lang="ru-RU" sz="2800" dirty="0" smtClean="0"/>
              <a:t>образовательную </a:t>
            </a:r>
            <a:r>
              <a:rPr lang="ru-RU" sz="2800" dirty="0"/>
              <a:t>программу начального (или основного общего) образования ОО …».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097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smtClean="0"/>
              <a:t>   </a:t>
            </a:r>
            <a:r>
              <a:rPr lang="ru-RU" sz="2000" dirty="0" smtClean="0"/>
              <a:t>САН </a:t>
            </a:r>
            <a:r>
              <a:rPr lang="ru-RU" sz="2000" dirty="0" err="1"/>
              <a:t>ПиН</a:t>
            </a:r>
            <a:r>
              <a:rPr lang="ru-RU" sz="2000" dirty="0"/>
              <a:t> 2.4.2.2821-10 «Санитарно-эпидемиологические требования к условиям и организации обучения, содержания в общеобразовательных организациях» (Постановление Главного санитарного врача Российской Федерации от 24.11.2015 г. № 81) пункт 10.20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348880"/>
            <a:ext cx="7067550" cy="4320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b="1" dirty="0"/>
              <a:t>"</a:t>
            </a:r>
            <a:r>
              <a:rPr lang="ru-RU" sz="2800" b="1" dirty="0"/>
              <a:t>Для удовлетворения биологической потребности в движении независимо от возраста обучающихся рекомендуется проводить не менее 3-х учебных занятий физической культурой (в урочной и внеурочной форме) в неделю, предусмотренных в объеме общей недельной нагрузки. Заменять учебные занятия физической культурой другими предметами не допускается</a:t>
            </a:r>
            <a:r>
              <a:rPr lang="ru-RU" sz="2400" b="1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8334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764704"/>
            <a:ext cx="7262192" cy="4750464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Учебный план </a:t>
            </a:r>
            <a:br>
              <a:rPr lang="ru-RU" sz="4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начального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5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62" y="0"/>
            <a:ext cx="8820472" cy="62068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предметные области и предметы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97456"/>
              </p:ext>
            </p:extLst>
          </p:nvPr>
        </p:nvGraphicFramePr>
        <p:xfrm>
          <a:off x="-23602" y="548680"/>
          <a:ext cx="9145017" cy="471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8064"/>
                <a:gridCol w="3996953"/>
              </a:tblGrid>
              <a:tr h="471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 области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63575"/>
              </p:ext>
            </p:extLst>
          </p:nvPr>
        </p:nvGraphicFramePr>
        <p:xfrm>
          <a:off x="-1016" y="980728"/>
          <a:ext cx="9145016" cy="5986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8064"/>
                <a:gridCol w="3996952"/>
              </a:tblGrid>
              <a:tr h="463728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и литературное чтение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</a:tr>
              <a:tr h="385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Литературное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</a:t>
                      </a:r>
                    </a:p>
                  </a:txBody>
                  <a:tcPr marL="67953" marR="67953" marT="0" marB="0"/>
                </a:tc>
              </a:tr>
              <a:tr h="385807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6D6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Родной язык и  литературное</a:t>
                      </a:r>
                      <a:r>
                        <a:rPr lang="ru-RU" sz="2400" baseline="0" dirty="0" smtClean="0">
                          <a:solidFill>
                            <a:srgbClr val="FF6D6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чтение на родном языке</a:t>
                      </a:r>
                      <a:endParaRPr lang="ru-RU" sz="2400" dirty="0">
                        <a:solidFill>
                          <a:srgbClr val="FF6D6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Родной язык </a:t>
                      </a:r>
                      <a:endParaRPr lang="ru-RU" sz="2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</a:tr>
              <a:tr h="385807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Литературное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чтение на родном языке</a:t>
                      </a:r>
                      <a:endParaRPr lang="ru-RU" sz="2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</a:tr>
              <a:tr h="370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</a:tr>
              <a:tr h="4897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и информатика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</a:tr>
              <a:tr h="7879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 и естествознание </a:t>
                      </a: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Окружающий мир)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Окружающий мир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</a:tr>
              <a:tr h="7403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религиозных культур и светской этики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религиозных культур и светской этики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</a:tr>
              <a:tr h="37017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Искусство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</a:tr>
              <a:tr h="401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Изобразительное искусство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</a:tr>
              <a:tr h="370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</a:tr>
              <a:tr h="4897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53" marR="679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5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58211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Две сетки: учебный план годовой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учебный план 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недельный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60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94530"/>
            <a:ext cx="864096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учебных занятий за 4 учебных года не может составлять менее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2904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часов и более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3345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 (ПООП НОО)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80595"/>
              </p:ext>
            </p:extLst>
          </p:nvPr>
        </p:nvGraphicFramePr>
        <p:xfrm>
          <a:off x="539552" y="3501008"/>
          <a:ext cx="8064897" cy="207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848"/>
                <a:gridCol w="3359633"/>
                <a:gridCol w="3744416"/>
              </a:tblGrid>
              <a:tr h="10917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6-дневной неделе, не более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5-дневной неделе, не более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78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2-4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67225" y="1844824"/>
            <a:ext cx="790269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Максимально допустимая недельная нагрузка в академических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часах (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САНпиНЫ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5575" y="798001"/>
            <a:ext cx="725032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Учебный план </a:t>
            </a:r>
            <a:b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основного общего образования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511050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учебных занятий за 5 лет не может составлять менее </a:t>
            </a:r>
            <a:r>
              <a:rPr lang="ru-RU" sz="5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5267</a:t>
            </a:r>
            <a:r>
              <a:rPr lang="ru-RU" sz="5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часов и более 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6020 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39563"/>
              </p:ext>
            </p:extLst>
          </p:nvPr>
        </p:nvGraphicFramePr>
        <p:xfrm>
          <a:off x="323528" y="561183"/>
          <a:ext cx="8568952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3568424"/>
                <a:gridCol w="3776392"/>
              </a:tblGrid>
              <a:tr h="10252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Максимально допустимая недельная нагрузка в академических </a:t>
                      </a:r>
                      <a:r>
                        <a:rPr lang="ru-RU" sz="3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часах </a:t>
                      </a:r>
                      <a:r>
                        <a:rPr lang="ru-RU" sz="3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36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САНпиНЫ</a:t>
                      </a:r>
                      <a:r>
                        <a:rPr lang="ru-RU" sz="3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3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5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6-дневной неделе, не более</a:t>
                      </a: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5-дневной неделе, не более</a:t>
                      </a: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8-9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3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3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336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1" cy="525452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80855"/>
              </p:ext>
            </p:extLst>
          </p:nvPr>
        </p:nvGraphicFramePr>
        <p:xfrm>
          <a:off x="107504" y="25483"/>
          <a:ext cx="8928991" cy="7129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524"/>
                <a:gridCol w="477287"/>
                <a:gridCol w="4413180"/>
              </a:tblGrid>
              <a:tr h="6581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 области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Обязательная часть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2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и литература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Родной язык и родная литература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Родной язык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Родная литература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Второй иностранный язык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9265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и информатика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Алгебра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36967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Общественно-научные предметы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России. Всеобщая история.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Естественно-научные предметы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Искусство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Изобразительное искусство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2892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основы безопасности жизнедеятельности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  <a:tr h="314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521" marR="385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194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44824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Calibri"/>
                <a:ea typeface="Calibri"/>
                <a:cs typeface="Times New Roman"/>
              </a:rPr>
              <a:t>Учебные планы среднего общего образования </a:t>
            </a:r>
            <a:endParaRPr lang="ru-RU" sz="5400" dirty="0" smtClean="0"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5400" dirty="0" smtClean="0">
                <a:latin typeface="Calibri"/>
                <a:ea typeface="Calibri"/>
                <a:cs typeface="Times New Roman"/>
              </a:rPr>
              <a:t>(</a:t>
            </a:r>
            <a:r>
              <a:rPr lang="ru-RU" sz="5400" dirty="0">
                <a:latin typeface="Calibri"/>
                <a:ea typeface="Calibri"/>
                <a:cs typeface="Times New Roman"/>
              </a:rPr>
              <a:t>10-11 </a:t>
            </a:r>
            <a:r>
              <a:rPr lang="ru-RU" sz="5400" dirty="0" err="1">
                <a:latin typeface="Calibri"/>
                <a:ea typeface="Calibri"/>
                <a:cs typeface="Times New Roman"/>
              </a:rPr>
              <a:t>кл</a:t>
            </a:r>
            <a:r>
              <a:rPr lang="ru-RU" sz="5400" dirty="0">
                <a:latin typeface="Calibri"/>
                <a:ea typeface="Calibri"/>
                <a:cs typeface="Times New Roman"/>
              </a:rPr>
              <a:t>.)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7482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7218" y="-347663"/>
            <a:ext cx="10077450" cy="755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0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1. Учебные планы по ФГОС среднего общего образования, утвержденного приказом Министерства образования и науки Российской Федерации от 17 мая 2012 г. № 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413 ( в ред. пр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. 31 декабря 2015 года № 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1578;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2. Учебные 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планы (с 10 по 11кл.) 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согласно  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требованиям ФК ГОС, утвержденного МО РФ от 05.03. 2004 г. № 1089 и Федерального базисного учебного плана для образовательных учреждений Российской Федерации, реализующих программы общего образования, утвержденного приказом </a:t>
            </a:r>
            <a:r>
              <a:rPr lang="ru-RU" sz="2800" dirty="0" err="1">
                <a:effectLst/>
                <a:latin typeface="Calibri"/>
                <a:ea typeface="Calibri"/>
                <a:cs typeface="Times New Roman"/>
              </a:rPr>
              <a:t>Минобрнауки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 России от 09 марта 2004 года № 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1312.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20880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/>
              <a:t>Нормативная основа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60505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856983" cy="504056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 smtClean="0">
                <a:solidFill>
                  <a:srgbClr val="22272F"/>
                </a:solidFill>
                <a:effectLst/>
                <a:latin typeface="Times New Roman"/>
                <a:ea typeface="Times New Roman"/>
                <a:cs typeface="Times New Roman"/>
              </a:rPr>
              <a:t>Учебный </a:t>
            </a:r>
            <a:r>
              <a:rPr lang="ru-RU" sz="4000" dirty="0">
                <a:solidFill>
                  <a:srgbClr val="22272F"/>
                </a:solidFill>
                <a:effectLst/>
                <a:latin typeface="Times New Roman"/>
                <a:ea typeface="Times New Roman"/>
                <a:cs typeface="Times New Roman"/>
              </a:rPr>
              <a:t>план </a:t>
            </a:r>
            <a:r>
              <a:rPr lang="ru-RU" sz="4000" dirty="0" smtClean="0">
                <a:solidFill>
                  <a:srgbClr val="22272F"/>
                </a:solidFill>
                <a:effectLst/>
                <a:latin typeface="Times New Roman"/>
                <a:ea typeface="Times New Roman"/>
                <a:cs typeface="Times New Roman"/>
              </a:rPr>
              <a:t>СОО по ФГОС СОО </a:t>
            </a:r>
            <a:r>
              <a:rPr lang="ru-RU" sz="4000" dirty="0">
                <a:solidFill>
                  <a:srgbClr val="22272F"/>
                </a:solidFill>
                <a:effectLst/>
                <a:latin typeface="Times New Roman"/>
                <a:ea typeface="Times New Roman"/>
                <a:cs typeface="Times New Roman"/>
              </a:rPr>
              <a:t>должен содержать один предмет из предметной области «Родной язык и родная литература».   Это может быть 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«Русский родной язык» или «Русская родная литература».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8856984" cy="14401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/>
              <a:t>Особенности введения родного языка и родной литературы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204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04863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7200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7200" b="1" i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200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много-</a:t>
            </a:r>
          </a:p>
          <a:p>
            <a:pPr algn="ctr"/>
            <a:r>
              <a:rPr lang="ru-RU" sz="7200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национальный</a:t>
            </a:r>
          </a:p>
          <a:p>
            <a:pPr algn="ctr"/>
            <a:r>
              <a:rPr lang="ru-RU" sz="7200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народ Российской</a:t>
            </a:r>
          </a:p>
          <a:p>
            <a:pPr algn="ctr"/>
            <a:r>
              <a:rPr lang="ru-RU" sz="7200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2973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FF0000"/>
                </a:solidFill>
              </a:rPr>
              <a:t>Добровольность изучения родных языков: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131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В.В. Путин  20.07.2017  Йошкар-Ола</a:t>
            </a:r>
          </a:p>
          <a:p>
            <a:pPr marL="0" indent="0" algn="ctr">
              <a:buNone/>
            </a:pPr>
            <a:r>
              <a:rPr lang="ru-RU" dirty="0" smtClean="0"/>
              <a:t>заседание Совета по межнациональным отношениям</a:t>
            </a:r>
          </a:p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sz="4400" dirty="0" smtClean="0"/>
              <a:t>Заставлять человека учить язык, который для него родным не является, также не допустимо, как и снижать уровень и время преподавания русского. Обращаю на это внимание»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413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avatars.mds.yandex.net/get-pdb/1211668/15f2c5ad-45a4-44db-a2ad-d94e303df71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" y="1062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268760"/>
          </a:xfrm>
        </p:spPr>
        <p:txBody>
          <a:bodyPr/>
          <a:lstStyle/>
          <a:p>
            <a:pPr algn="r"/>
            <a:r>
              <a:rPr lang="en-US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</a:t>
            </a:r>
            <a:r>
              <a:rPr lang="ru-RU" sz="36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Статья </a:t>
            </a:r>
            <a:r>
              <a:rPr lang="ru-RU" sz="3600" b="1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r>
              <a:rPr lang="ru-RU" sz="2700" b="1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Федерального закона от </a:t>
            </a:r>
            <a:r>
              <a:rPr lang="ru-RU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29. </a:t>
            </a:r>
            <a:r>
              <a:rPr lang="en-US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</a:t>
            </a:r>
            <a:r>
              <a:rPr lang="ru-RU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ru-RU" sz="2700" b="1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2012 </a:t>
            </a:r>
            <a:r>
              <a:rPr lang="ru-RU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года</a:t>
            </a:r>
            <a:r>
              <a:rPr lang="en-US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700" b="1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№ 273-ФЗ «Об образовании в Российской Федерации»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8136904" cy="5400600"/>
          </a:xfrm>
        </p:spPr>
        <p:txBody>
          <a:bodyPr/>
          <a:lstStyle/>
          <a:p>
            <a:pPr marL="0" lvl="0" indent="0" algn="just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                 </a:t>
            </a:r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22</a:t>
            </a:r>
            <a:r>
              <a:rPr lang="ru-RU" sz="3600" b="1" dirty="0">
                <a:solidFill>
                  <a:prstClr val="black"/>
                </a:solidFill>
                <a:latin typeface="Calibri"/>
              </a:rPr>
              <a:t>) учебный план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dirty="0">
                <a:solidFill>
                  <a:srgbClr val="FF0000"/>
                </a:solidFill>
                <a:latin typeface="Calibri"/>
              </a:rPr>
              <a:t>документ,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который определяет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перечень, трудоемкость, последовательность и распределение по периодам обучения учебных предметов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курсов, дисциплин (модулей), практики, иных видов учебной деятельности и, если иное не установлено настоящим Федеральным законом,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формы промежуточной аттестации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362028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268760"/>
          </a:xfrm>
        </p:spPr>
        <p:txBody>
          <a:bodyPr/>
          <a:lstStyle/>
          <a:p>
            <a:pPr algn="r"/>
            <a:r>
              <a:rPr lang="en-US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</a:t>
            </a:r>
            <a:r>
              <a:rPr lang="ru-RU" sz="36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Статья </a:t>
            </a:r>
            <a:r>
              <a:rPr lang="ru-RU" sz="3600" b="1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r>
              <a:rPr lang="ru-RU" sz="2700" b="1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Федерального закона от </a:t>
            </a:r>
            <a:r>
              <a:rPr lang="ru-RU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29. </a:t>
            </a:r>
            <a:r>
              <a:rPr lang="en-US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</a:t>
            </a:r>
            <a:r>
              <a:rPr lang="ru-RU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ru-RU" sz="2700" b="1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2012 </a:t>
            </a:r>
            <a:r>
              <a:rPr lang="ru-RU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года</a:t>
            </a:r>
            <a:r>
              <a:rPr lang="en-US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700" b="1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700" b="1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№ 273-ФЗ «Об образовании в Российской Федерации»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12776"/>
            <a:ext cx="7704856" cy="5328592"/>
          </a:xfrm>
        </p:spPr>
        <p:txBody>
          <a:bodyPr/>
          <a:lstStyle/>
          <a:p>
            <a:pPr marL="0" lvl="0" indent="0" algn="just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                 </a:t>
            </a:r>
            <a:r>
              <a:rPr lang="ru-RU" sz="3600" b="1" dirty="0">
                <a:solidFill>
                  <a:prstClr val="black"/>
                </a:solidFill>
                <a:latin typeface="Calibri"/>
              </a:rPr>
              <a:t>23) индивидуальный учебный план - </a:t>
            </a:r>
            <a:r>
              <a:rPr lang="ru-RU" sz="3600" dirty="0">
                <a:solidFill>
                  <a:prstClr val="black"/>
                </a:solidFill>
                <a:latin typeface="Calibri"/>
              </a:rPr>
              <a:t>учебный план, обеспечивающий освоение образовательной программы на </a:t>
            </a:r>
            <a:r>
              <a:rPr lang="ru-RU" sz="3600" dirty="0">
                <a:solidFill>
                  <a:srgbClr val="FF0000"/>
                </a:solidFill>
                <a:latin typeface="Calibri"/>
              </a:rPr>
              <a:t>основе индивидуализации ее содержания </a:t>
            </a:r>
            <a:r>
              <a:rPr lang="ru-RU" sz="3600" dirty="0">
                <a:solidFill>
                  <a:prstClr val="black"/>
                </a:solidFill>
                <a:latin typeface="Calibri"/>
              </a:rPr>
              <a:t>с учетом особенностей и образовательных потребностей конкретного обучающегося. </a:t>
            </a:r>
          </a:p>
        </p:txBody>
      </p:sp>
    </p:spTree>
    <p:extLst>
      <p:ext uri="{BB962C8B-B14F-4D97-AF65-F5344CB8AC3E}">
        <p14:creationId xmlns:p14="http://schemas.microsoft.com/office/powerpoint/2010/main" val="191844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pPr algn="r"/>
            <a:r>
              <a:rPr lang="ru-RU" sz="3200" i="0" dirty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Нормативные документы для проектирования учебного плана образовательной организации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1600200"/>
            <a:ext cx="7417246" cy="5213176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None/>
            </a:pP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ru-RU" sz="3600" dirty="0">
                <a:solidFill>
                  <a:prstClr val="black"/>
                </a:solidFill>
                <a:latin typeface="Calibri"/>
              </a:rPr>
              <a:t>. Федеральный закон от 29 декабря 2012 года </a:t>
            </a:r>
            <a:r>
              <a:rPr lang="ru-RU" sz="3600" b="1" dirty="0">
                <a:solidFill>
                  <a:srgbClr val="FF0000"/>
                </a:solidFill>
                <a:latin typeface="Calibri"/>
              </a:rPr>
              <a:t>№ 273-ФЗ </a:t>
            </a:r>
            <a:r>
              <a:rPr lang="ru-RU" sz="3600" dirty="0">
                <a:solidFill>
                  <a:prstClr val="black"/>
                </a:solidFill>
                <a:latin typeface="Calibri"/>
              </a:rPr>
              <a:t>«Об образовании в Российской Федерации»; </a:t>
            </a:r>
          </a:p>
          <a:p>
            <a:pPr lvl="0" algn="just" fontAlgn="auto">
              <a:spcAft>
                <a:spcPts val="0"/>
              </a:spcAft>
              <a:buNone/>
            </a:pP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2. </a:t>
            </a:r>
            <a:r>
              <a:rPr lang="ru-RU" sz="3600" b="1" dirty="0">
                <a:solidFill>
                  <a:srgbClr val="FF0000"/>
                </a:solidFill>
                <a:latin typeface="Calibri"/>
              </a:rPr>
              <a:t>СанПиН</a:t>
            </a:r>
            <a:r>
              <a:rPr lang="ru-RU" sz="3600" dirty="0">
                <a:solidFill>
                  <a:prstClr val="black"/>
                </a:solidFill>
                <a:latin typeface="Calibri"/>
              </a:rPr>
              <a:t> 2.4.2.2821-10 «Санитарно-эпидемиологические требования к условиям и организации обучения в общеобразовательных учреждениях</a:t>
            </a: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»;</a:t>
            </a:r>
            <a:r>
              <a:rPr lang="ru-RU" sz="36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9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2377871</TotalTime>
  <Words>1858</Words>
  <Application>Microsoft Office PowerPoint</Application>
  <PresentationFormat>Экран (4:3)</PresentationFormat>
  <Paragraphs>213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42</vt:i4>
      </vt:variant>
    </vt:vector>
  </HeadingPairs>
  <TitlesOfParts>
    <vt:vector size="56" baseType="lpstr">
      <vt:lpstr>000084</vt:lpstr>
      <vt:lpstr>1_Тема Office</vt:lpstr>
      <vt:lpstr>Специальное оформление</vt:lpstr>
      <vt:lpstr>1_Специальное оформление</vt:lpstr>
      <vt:lpstr>2_Тема Office</vt:lpstr>
      <vt:lpstr>3_Тема Office</vt:lpstr>
      <vt:lpstr>2_Специальное оформление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 Формирование учебных планов общеобразовательных организаций  г. Красноярска на 2019-2020 учебный год </vt:lpstr>
      <vt:lpstr>Презентация PowerPoint</vt:lpstr>
      <vt:lpstr>                          Нормативно правовые основы</vt:lpstr>
      <vt:lpstr>Презентация PowerPoint</vt:lpstr>
      <vt:lpstr> Добровольность изучения родных языков: </vt:lpstr>
      <vt:lpstr>Презентация PowerPoint</vt:lpstr>
      <vt:lpstr>       Статья 2 Федерального закона от 29. 12. 2012 года  № 273-ФЗ «Об образовании в Российской Федерации»</vt:lpstr>
      <vt:lpstr>       Статья 2 Федерального закона от 29. 12. 2012 года  № 273-ФЗ «Об образовании в Российской Федерации»</vt:lpstr>
      <vt:lpstr>Нормативные документы для проектирования учебного плана образовательной организации </vt:lpstr>
      <vt:lpstr>Нормативные документы для проектирования учебного плана образовательной организации </vt:lpstr>
      <vt:lpstr>Нормативные документы для проектирования учебного плана образовательной организации </vt:lpstr>
      <vt:lpstr>Нормативные документы для проектирования учебного плана образовательной организации </vt:lpstr>
      <vt:lpstr>Письма</vt:lpstr>
      <vt:lpstr>Письма</vt:lpstr>
      <vt:lpstr>Примерные образовательные программы</vt:lpstr>
      <vt:lpstr>Примерные образовательные программы</vt:lpstr>
      <vt:lpstr>Примерные образовательные программы</vt:lpstr>
      <vt:lpstr>Презентация PowerPoint</vt:lpstr>
      <vt:lpstr>Региональные методические рекомендации </vt:lpstr>
      <vt:lpstr>Региональные методические рекомендации </vt:lpstr>
      <vt:lpstr>Региональные методические рекомендации </vt:lpstr>
      <vt:lpstr>Учебные пособия по предмету РРЯ 5-9 классы</vt:lpstr>
      <vt:lpstr>Учебные пособия по предмету РРЛ 5-9 классы</vt:lpstr>
      <vt:lpstr>Учебные пособия по предмету РРЛ 5-9 классы</vt:lpstr>
      <vt:lpstr>Учебные пособия по предмету РРЯ 1-4 классы</vt:lpstr>
      <vt:lpstr>ВОПРОСЫ</vt:lpstr>
      <vt:lpstr>ВОПРОСЫ</vt:lpstr>
      <vt:lpstr>ФГОС НОО и ФГОС ООО</vt:lpstr>
      <vt:lpstr>ФГОС НОО и ФГОС ООО</vt:lpstr>
      <vt:lpstr>ФГОС НОО и ФГОС ООО</vt:lpstr>
      <vt:lpstr>   САН ПиН 2.4.2.2821-10 «Санитарно-эпидемиологические требования к условиям и организации обучения, содержания в общеобразовательных организациях» (Постановление Главного санитарного врача Российской Федерации от 24.11.2015 г. № 81) пункт 10.20 </vt:lpstr>
      <vt:lpstr>Учебный план  начального общего образования</vt:lpstr>
      <vt:lpstr>Обязательные предметные области и предметы   </vt:lpstr>
      <vt:lpstr>Максимально допустимая недельная нагрузка в академических часах (САНпиНЫ)</vt:lpstr>
      <vt:lpstr>Учебный план  основного общего образования</vt:lpstr>
      <vt:lpstr>Количество учебных занятий за 5 лет не может составлять менее 5267 часов и более 6020 часов.  </vt:lpstr>
      <vt:lpstr>Презентация PowerPoint</vt:lpstr>
      <vt:lpstr>Презентация PowerPoint</vt:lpstr>
      <vt:lpstr>Презентация PowerPoint</vt:lpstr>
      <vt:lpstr>1. Учебные планы по ФГОС среднего общего образования, утвержденного приказом Министерства образования и науки Российской Федерации от 17 мая 2012 г. № 413 ( в ред. пр. 31 декабря 2015 года № 1578; 2. Учебные планы (с 10 по 11кл.) согласно  требованиям ФК ГОС, утвержденного МО РФ от 05.03. 2004 г. № 1089 и Федерального базисного учебного плана для образовательных учреждений Российской Федерации, реализующих программы общего образования, утвержденного приказом Минобрнауки России от 09 марта 2004 года № 1312. </vt:lpstr>
      <vt:lpstr>Учебный план СОО по ФГОС СОО должен содержать один предмет из предметной области «Родной язык и родная литература».   Это может быть «Русский родной язык» или «Русская родная литература».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profnet@kimc.ms</dc:creator>
  <cp:lastModifiedBy>Татьяна Копылова</cp:lastModifiedBy>
  <cp:revision>54</cp:revision>
  <dcterms:created xsi:type="dcterms:W3CDTF">2019-05-21T05:18:40Z</dcterms:created>
  <dcterms:modified xsi:type="dcterms:W3CDTF">2019-05-24T10:30:48Z</dcterms:modified>
</cp:coreProperties>
</file>