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9" r:id="rId2"/>
    <p:sldId id="280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58" r:id="rId12"/>
    <p:sldId id="289" r:id="rId13"/>
    <p:sldId id="262" r:id="rId14"/>
    <p:sldId id="294" r:id="rId15"/>
    <p:sldId id="290" r:id="rId16"/>
    <p:sldId id="292" r:id="rId17"/>
    <p:sldId id="295" r:id="rId18"/>
    <p:sldId id="291" r:id="rId19"/>
    <p:sldId id="293" r:id="rId20"/>
    <p:sldId id="297" r:id="rId21"/>
    <p:sldId id="298" r:id="rId22"/>
    <p:sldId id="299" r:id="rId23"/>
    <p:sldId id="300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02" r:id="rId34"/>
    <p:sldId id="312" r:id="rId35"/>
    <p:sldId id="314" r:id="rId36"/>
    <p:sldId id="315" r:id="rId37"/>
    <p:sldId id="316" r:id="rId38"/>
    <p:sldId id="31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209"/>
    <a:srgbClr val="683104"/>
    <a:srgbClr val="A50021"/>
    <a:srgbClr val="5D380F"/>
    <a:srgbClr val="003399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4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A43F-1905-477B-A876-68ADDDF12C7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7FD35-4612-4E59-888F-1E7821203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9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4493A9-5EAE-4094-A235-FD69876964DB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C691D1-ACAD-4966-AAC9-3CB57A2B7D31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914C-14B1-4B1E-819B-4B510909BEC3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3CC55-840A-4178-90EE-ED4C5CDD0C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primer43.xls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hyperlink" Target="primer33.xl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rimer13.xls" TargetMode="External"/><Relationship Id="rId5" Type="http://schemas.openxmlformats.org/officeDocument/2006/relationships/image" Target="../media/image62.png"/><Relationship Id="rId4" Type="http://schemas.openxmlformats.org/officeDocument/2006/relationships/hyperlink" Target="primer23.xl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tvkum@yandex.ru" TargetMode="External"/><Relationship Id="rId2" Type="http://schemas.openxmlformats.org/officeDocument/2006/relationships/hyperlink" Target="https://www.gismeteo.ru/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amoychiteli.ru/document37816.html" TargetMode="External"/><Relationship Id="rId2" Type="http://schemas.openxmlformats.org/officeDocument/2006/relationships/hyperlink" Target="http://office-guru.ru/excel/samouchitel-excel-dlja-chainikov-1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6285" y="1608473"/>
            <a:ext cx="745143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«Табличная форма 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представления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данных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Табличный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процессор 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Microsoft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Excel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52" y="152949"/>
            <a:ext cx="1413520" cy="971795"/>
          </a:xfrm>
          <a:prstGeom prst="rect">
            <a:avLst/>
          </a:prstGeom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179" y="332656"/>
            <a:ext cx="3203848" cy="5458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216" y="5298635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2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60" y="4462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Автозаполнение</a:t>
            </a:r>
            <a:endParaRPr lang="ru-RU" sz="3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60" y="620688"/>
            <a:ext cx="8642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автоматического заполнения ячеек, можно кликнуть </a:t>
            </a:r>
            <a:r>
              <a:rPr lang="ru-RU" sz="2400" dirty="0"/>
              <a:t>правой кнопкой мышки по </a:t>
            </a:r>
            <a:r>
              <a:rPr lang="ru-RU" sz="2400" dirty="0" smtClean="0"/>
              <a:t>ячейке или выделить диапазон, подвести курсор к правому </a:t>
            </a:r>
            <a:r>
              <a:rPr lang="ru-RU" sz="2400" dirty="0"/>
              <a:t>нижнему углу </a:t>
            </a:r>
            <a:r>
              <a:rPr lang="ru-RU" sz="2400" dirty="0" smtClean="0"/>
              <a:t> - появится крестик, щелкнуть по нему и потянуть вниз.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96" y="2257318"/>
            <a:ext cx="3733800" cy="2333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6" y="2257319"/>
            <a:ext cx="3733800" cy="2333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69" y="4211887"/>
            <a:ext cx="3733800" cy="233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11887"/>
            <a:ext cx="37338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177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Лента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2063"/>
            <a:ext cx="87849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/>
              <a:t>Лента </a:t>
            </a:r>
            <a:r>
              <a:rPr lang="ru-RU" sz="2600" dirty="0"/>
              <a:t>является основным рабочим элементом интерфейса MS </a:t>
            </a:r>
            <a:r>
              <a:rPr lang="ru-RU" sz="2600" dirty="0" err="1"/>
              <a:t>Excel</a:t>
            </a:r>
            <a:r>
              <a:rPr lang="ru-RU" sz="2600" dirty="0"/>
              <a:t> и содержит все команды, необходимые для выполнения наиболее распространенных задач. </a:t>
            </a:r>
            <a:endParaRPr lang="ru-RU" sz="2600" dirty="0" smtClean="0"/>
          </a:p>
          <a:p>
            <a:pPr algn="just"/>
            <a:r>
              <a:rPr lang="ru-RU" sz="2600" dirty="0" smtClean="0"/>
              <a:t>Лента </a:t>
            </a:r>
            <a:r>
              <a:rPr lang="ru-RU" sz="2600" dirty="0"/>
              <a:t>состоит из вкладок, каждая из которых содержит </a:t>
            </a:r>
            <a:r>
              <a:rPr lang="ru-RU" sz="2600" dirty="0" smtClean="0"/>
              <a:t>несколько </a:t>
            </a:r>
            <a:r>
              <a:rPr lang="ru-RU" sz="2600" dirty="0"/>
              <a:t>групп команд.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" y="3075806"/>
            <a:ext cx="9144000" cy="85725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062551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Вкладка </a:t>
            </a:r>
            <a:r>
              <a:rPr lang="ru-RU" sz="2800" b="1" dirty="0">
                <a:solidFill>
                  <a:srgbClr val="683104"/>
                </a:solidFill>
              </a:rPr>
              <a:t>Главная</a:t>
            </a:r>
            <a:r>
              <a:rPr lang="ru-RU" sz="2800" dirty="0">
                <a:solidFill>
                  <a:srgbClr val="683104"/>
                </a:solidFill>
              </a:rPr>
              <a:t> </a:t>
            </a:r>
            <a:r>
              <a:rPr lang="ru-RU" sz="2800" dirty="0"/>
              <a:t>открывается по умолчанию при запуске </a:t>
            </a:r>
            <a:r>
              <a:rPr lang="ru-RU" sz="2800" dirty="0" err="1"/>
              <a:t>Excel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Она содержит </a:t>
            </a:r>
            <a:r>
              <a:rPr lang="ru-RU" sz="2800" dirty="0"/>
              <a:t>самые основные команды, используемые при работе с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 smtClean="0"/>
              <a:t>Excel</a:t>
            </a:r>
            <a:r>
              <a:rPr lang="ru-RU" sz="2800" dirty="0" smtClean="0"/>
              <a:t>, </a:t>
            </a:r>
            <a:r>
              <a:rPr lang="ru-RU" sz="2800" dirty="0"/>
              <a:t>такие как копирование, вставка, форматирование и стили.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4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Выравнивание содержимого ячеек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09246"/>
            <a:ext cx="7229475" cy="2857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90872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Выделить диапазон или отдельную ячейку и выбрать  способ выравнивания,  границы (если хотите выделить таблицу).</a:t>
            </a:r>
            <a:endParaRPr lang="ru-RU" sz="2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5856" y="1700808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843808" y="1733330"/>
            <a:ext cx="1714701" cy="12636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3529" y="522920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необходимо выделить содержимое всего листа, достаточно кликнуть по верхнему левому углу листа.</a:t>
            </a:r>
            <a:endParaRPr lang="ru-RU" sz="28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043608" y="3737996"/>
            <a:ext cx="360040" cy="1635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6672"/>
            <a:ext cx="9144000" cy="857250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5516" y="1556792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Вкладка </a:t>
            </a:r>
            <a:r>
              <a:rPr lang="ru-RU" sz="2600" b="1" dirty="0">
                <a:solidFill>
                  <a:srgbClr val="683104"/>
                </a:solidFill>
              </a:rPr>
              <a:t>Вставка</a:t>
            </a:r>
            <a:r>
              <a:rPr lang="ru-RU" sz="2600" dirty="0"/>
              <a:t> позволяет вставлять диаграммы, таблицы, </a:t>
            </a:r>
            <a:r>
              <a:rPr lang="ru-RU" sz="2600" dirty="0" smtClean="0"/>
              <a:t>рисунки, фигуры, </a:t>
            </a:r>
            <a:r>
              <a:rPr lang="ru-RU" sz="2600" dirty="0"/>
              <a:t>фильтры и прочее, что дает возможность наглядно представить и визуализировать данные в </a:t>
            </a:r>
            <a:r>
              <a:rPr lang="ru-RU" sz="2600" dirty="0" smtClean="0"/>
              <a:t>рабочей </a:t>
            </a:r>
            <a:r>
              <a:rPr lang="ru-RU" sz="2600" dirty="0"/>
              <a:t>книге.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16" y="3207948"/>
            <a:ext cx="662596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857250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5516" y="1412776"/>
            <a:ext cx="87129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Вкладка </a:t>
            </a:r>
            <a:r>
              <a:rPr lang="ru-RU" sz="2600" b="1" dirty="0">
                <a:solidFill>
                  <a:srgbClr val="683104"/>
                </a:solidFill>
              </a:rPr>
              <a:t>Разметка страницы</a:t>
            </a:r>
            <a:r>
              <a:rPr lang="ru-RU" sz="2600" dirty="0"/>
              <a:t> позволяет изменять форматирование книги, включая ширину полей, ориентацию </a:t>
            </a:r>
            <a:r>
              <a:rPr lang="ru-RU" sz="2600" dirty="0" smtClean="0"/>
              <a:t>листа, выравнивать объекты, добавлять фон. </a:t>
            </a:r>
            <a:r>
              <a:rPr lang="ru-RU" sz="2600" dirty="0"/>
              <a:t>Эти команды будут особенно полезны при подготовке книги к печати.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23828"/>
            <a:ext cx="7277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857250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5846"/>
            <a:ext cx="9144000" cy="857250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556792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Вкладка </a:t>
            </a:r>
            <a:r>
              <a:rPr lang="ru-RU" sz="2600" b="1" dirty="0">
                <a:solidFill>
                  <a:srgbClr val="683104"/>
                </a:solidFill>
              </a:rPr>
              <a:t>Формулы</a:t>
            </a:r>
            <a:r>
              <a:rPr lang="ru-RU" sz="2600" dirty="0"/>
              <a:t> открывает доступ к наиболее часто используемым инструментам </a:t>
            </a:r>
            <a:r>
              <a:rPr lang="ru-RU" sz="2600" dirty="0" err="1"/>
              <a:t>Excel</a:t>
            </a:r>
            <a:r>
              <a:rPr lang="ru-RU" sz="2600" dirty="0"/>
              <a:t> – функциям и формулам. С помощью них </a:t>
            </a:r>
            <a:r>
              <a:rPr lang="ru-RU" sz="2600" dirty="0" smtClean="0"/>
              <a:t>можно </a:t>
            </a:r>
            <a:r>
              <a:rPr lang="ru-RU" sz="2600" dirty="0"/>
              <a:t>вычислять и анализировать числовые </a:t>
            </a:r>
            <a:r>
              <a:rPr lang="ru-RU" sz="2600" dirty="0" smtClean="0"/>
              <a:t>данные.</a:t>
            </a: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25144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Вкладка </a:t>
            </a:r>
            <a:r>
              <a:rPr lang="ru-RU" sz="2600" b="1" dirty="0">
                <a:solidFill>
                  <a:srgbClr val="683104"/>
                </a:solidFill>
              </a:rPr>
              <a:t>Данные</a:t>
            </a:r>
            <a:r>
              <a:rPr lang="ru-RU" sz="2600" dirty="0"/>
              <a:t> упрощает сортировку и фильтрацию информации в Вашей рабочей книге, что особенно удобно, когда книга </a:t>
            </a:r>
            <a:r>
              <a:rPr lang="ru-RU" sz="2600" dirty="0" err="1"/>
              <a:t>Excel</a:t>
            </a:r>
            <a:r>
              <a:rPr lang="ru-RU" sz="2600" dirty="0"/>
              <a:t> содержит большое количество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937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4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Сортировка</a:t>
            </a:r>
            <a:endParaRPr lang="ru-RU" sz="3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92696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1. Выделить  весь  лист или определенный диапазон.</a:t>
            </a:r>
            <a:endParaRPr lang="ru-RU" sz="2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2"/>
          <a:stretch/>
        </p:blipFill>
        <p:spPr>
          <a:xfrm>
            <a:off x="251520" y="1185139"/>
            <a:ext cx="5715000" cy="1719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2"/>
          <a:stretch/>
        </p:blipFill>
        <p:spPr>
          <a:xfrm>
            <a:off x="3393504" y="1185139"/>
            <a:ext cx="5715000" cy="17199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077" y="2996952"/>
            <a:ext cx="864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2. Выбрать на вкладке </a:t>
            </a:r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</a:t>
            </a:r>
            <a:r>
              <a:rPr lang="ru-RU" sz="2600" b="1" dirty="0" smtClean="0">
                <a:solidFill>
                  <a:srgbClr val="683104"/>
                </a:solidFill>
              </a:rPr>
              <a:t> </a:t>
            </a:r>
            <a:r>
              <a:rPr lang="ru-RU" sz="2600" dirty="0" smtClean="0"/>
              <a:t>команду</a:t>
            </a:r>
            <a:r>
              <a:rPr lang="ru-RU" sz="2600" b="1" dirty="0" smtClean="0">
                <a:solidFill>
                  <a:srgbClr val="683104"/>
                </a:solidFill>
              </a:rPr>
              <a:t> </a:t>
            </a:r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Сортировка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9396"/>
            <a:ext cx="5085458" cy="1778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80" y="3489396"/>
            <a:ext cx="5085457" cy="1778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6292" y="5373216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3. Выбрать уровень </a:t>
            </a:r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Сортировать по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600" dirty="0" smtClean="0"/>
              <a:t>При необходимости добавить уровень. Нажать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ОК.</a:t>
            </a:r>
            <a:endParaRPr lang="ru-RU" sz="2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907704" y="4077072"/>
            <a:ext cx="158417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87824" y="3843006"/>
            <a:ext cx="1080121" cy="2178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" y="980728"/>
            <a:ext cx="9144000" cy="5206073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467544" y="44624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 сортировки</a:t>
            </a:r>
            <a:endParaRPr lang="ru-RU" sz="3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7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0" y="555526"/>
            <a:ext cx="9144000" cy="857250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9144000" cy="857250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704290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Вкладка </a:t>
            </a:r>
            <a:r>
              <a:rPr lang="ru-RU" sz="2600" b="1" dirty="0">
                <a:solidFill>
                  <a:srgbClr val="683104"/>
                </a:solidFill>
              </a:rPr>
              <a:t>Рецензирование</a:t>
            </a:r>
            <a:r>
              <a:rPr lang="ru-RU" sz="2600" dirty="0"/>
              <a:t> открывает широкие возможности редактирования текстов, включая добавление примечаний и отслеживание исправлений.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Вкладка </a:t>
            </a:r>
            <a:r>
              <a:rPr lang="ru-RU" sz="2600" b="1" dirty="0">
                <a:solidFill>
                  <a:srgbClr val="683104"/>
                </a:solidFill>
              </a:rPr>
              <a:t>Вид</a:t>
            </a:r>
            <a:r>
              <a:rPr lang="ru-RU" sz="2600" dirty="0"/>
              <a:t> позволяет переключать режимы просмотра книги </a:t>
            </a:r>
            <a:r>
              <a:rPr lang="ru-RU" sz="2600" dirty="0" err="1"/>
              <a:t>Excel</a:t>
            </a:r>
            <a:r>
              <a:rPr lang="ru-RU" sz="2600" dirty="0"/>
              <a:t> и закреплять области для удобства работы с ними. Эти команды также необходимы при подготовке книги к печати.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851920" y="4077072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716016" y="3501008"/>
            <a:ext cx="504056" cy="713234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Закрепление области</a:t>
            </a:r>
            <a:endParaRPr lang="ru-RU" sz="3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39"/>
            <a:ext cx="9144000" cy="2915233"/>
          </a:xfrm>
          <a:prstGeom prst="rect">
            <a:avLst/>
          </a:prstGeom>
          <a:ln w="19050">
            <a:solidFill>
              <a:srgbClr val="A5002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2927" y="4348261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Выделить </a:t>
            </a:r>
            <a:r>
              <a:rPr lang="ru-RU" sz="2800" dirty="0" smtClean="0"/>
              <a:t> ячейку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Открыть вкладку «Вид»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Выбрать команду «Закрепить области»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4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71550" y="44624"/>
            <a:ext cx="7200900" cy="7200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6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 </a:t>
            </a:r>
            <a:r>
              <a:rPr lang="ru-RU" sz="3600" dirty="0" err="1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ru-RU" sz="36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ru-RU" altLang="ru-RU" sz="3600" kern="0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764704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Excel</a:t>
            </a:r>
            <a:r>
              <a:rPr lang="ru-RU" sz="2800" b="1" dirty="0" smtClean="0"/>
              <a:t> </a:t>
            </a:r>
            <a:r>
              <a:rPr lang="ru-RU" sz="2800" dirty="0"/>
              <a:t> - это приложение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/>
              <a:t>Office</a:t>
            </a:r>
            <a:r>
              <a:rPr lang="ru-RU" sz="2800" dirty="0"/>
              <a:t>, предназначенное для работы с электронными таблицами, которое позволяет хранить, организовывать и анализировать информацию.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4589" y="4669372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err="1">
                <a:solidFill>
                  <a:prstClr val="black"/>
                </a:solidFill>
              </a:rPr>
              <a:t>Интерфе́йс</a:t>
            </a:r>
            <a:r>
              <a:rPr lang="ru-RU" sz="2800" dirty="0">
                <a:solidFill>
                  <a:prstClr val="black"/>
                </a:solidFill>
              </a:rPr>
              <a:t> (англ. </a:t>
            </a:r>
            <a:r>
              <a:rPr lang="ru-RU" sz="2800" b="1" dirty="0" err="1">
                <a:solidFill>
                  <a:prstClr val="black"/>
                </a:solidFill>
              </a:rPr>
              <a:t>interface</a:t>
            </a:r>
            <a:r>
              <a:rPr lang="ru-RU" sz="2800" dirty="0">
                <a:solidFill>
                  <a:prstClr val="black"/>
                </a:solidFill>
              </a:rPr>
              <a:t>) Совокупность управляющих элементов программы, с помощью которых пользователь выполняет различные действия, называется интерфейсом программы.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27" y="2580586"/>
            <a:ext cx="6929146" cy="20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538" y="260350"/>
            <a:ext cx="45894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Понятие формулы в </a:t>
            </a:r>
            <a:r>
              <a:rPr lang="en-US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Excel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846138"/>
            <a:ext cx="8785225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Формулой</a:t>
            </a:r>
            <a:r>
              <a:rPr lang="ru-RU" sz="2800" dirty="0">
                <a:latin typeface="+mn-lt"/>
              </a:rPr>
              <a:t> в </a:t>
            </a:r>
            <a:r>
              <a:rPr lang="ru-RU" sz="2800" dirty="0" err="1">
                <a:latin typeface="+mn-lt"/>
              </a:rPr>
              <a:t>Excel</a:t>
            </a:r>
            <a:r>
              <a:rPr lang="ru-RU" sz="2800" dirty="0">
                <a:latin typeface="+mn-lt"/>
              </a:rPr>
              <a:t> называется последовательность символов, начинающаяся со знака равенства "=".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Это связано с тем, что </a:t>
            </a:r>
            <a:r>
              <a:rPr lang="ru-RU" sz="2800" dirty="0" err="1">
                <a:latin typeface="+mn-lt"/>
              </a:rPr>
              <a:t>Excel</a:t>
            </a:r>
            <a:r>
              <a:rPr lang="ru-RU" sz="2800" dirty="0">
                <a:latin typeface="+mn-lt"/>
              </a:rPr>
              <a:t> приравнивает данные хранящиеся в ячейке (т.е. формулу) к значению, которое она вычисляет (т.е. к результату).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>
                <a:latin typeface="+mn-lt"/>
              </a:rPr>
              <a:t>Excel</a:t>
            </a:r>
            <a:r>
              <a:rPr lang="ru-RU" sz="2800" dirty="0">
                <a:latin typeface="+mn-lt"/>
              </a:rPr>
              <a:t> использует стандартные операторы для формул: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</a:rPr>
              <a:t>знак плюс для сложения (+),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</a:rPr>
              <a:t>минус для вычитания (-),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</a:rPr>
              <a:t>звездочка для умножения (*),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</a:rPr>
              <a:t>косая черта для деления (/)</a:t>
            </a:r>
            <a:r>
              <a:rPr lang="en-US" sz="2800" dirty="0">
                <a:latin typeface="+mn-lt"/>
              </a:rPr>
              <a:t>,</a:t>
            </a:r>
            <a:endParaRPr lang="ru-RU" sz="2800" dirty="0"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+mn-lt"/>
              </a:rPr>
              <a:t>циркумфлекс для возведения в степень (^).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04813"/>
            <a:ext cx="8497887" cy="584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 </a:t>
            </a:r>
            <a:r>
              <a:rPr lang="ru-RU" sz="2800" dirty="0" err="1">
                <a:latin typeface="+mn-lt"/>
              </a:rPr>
              <a:t>Excel</a:t>
            </a:r>
            <a:r>
              <a:rPr lang="ru-RU" sz="2800" dirty="0">
                <a:latin typeface="+mn-lt"/>
              </a:rPr>
              <a:t> можно создавать формулы, применяя фиксированные значения </a:t>
            </a: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(например, =5*6 или =3+7)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5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5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C05B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 большинстве случаев для создания формул используются адреса ячеек. Например, в ячейке </a:t>
            </a:r>
            <a:r>
              <a:rPr lang="en-US" sz="2800" dirty="0">
                <a:latin typeface="+mn-lt"/>
              </a:rPr>
              <a:t>A3 </a:t>
            </a:r>
            <a:r>
              <a:rPr lang="ru-RU" sz="2800" dirty="0">
                <a:latin typeface="+mn-lt"/>
              </a:rPr>
              <a:t>вычисляется сумма значений ячеек </a:t>
            </a:r>
            <a:r>
              <a:rPr lang="en-US" sz="2800" dirty="0">
                <a:latin typeface="+mn-lt"/>
              </a:rPr>
              <a:t>A1 </a:t>
            </a:r>
            <a:r>
              <a:rPr lang="ru-RU" sz="2800" dirty="0">
                <a:latin typeface="+mn-lt"/>
              </a:rPr>
              <a:t>и</a:t>
            </a:r>
            <a:r>
              <a:rPr lang="en-US" sz="2800" dirty="0">
                <a:latin typeface="+mn-lt"/>
              </a:rPr>
              <a:t> A2</a:t>
            </a:r>
            <a:r>
              <a:rPr lang="ru-RU" sz="2800" dirty="0"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Формула: =</a:t>
            </a:r>
            <a:r>
              <a:rPr lang="en-US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A1</a:t>
            </a: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</a:t>
            </a:r>
            <a:r>
              <a:rPr lang="en-US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A2</a:t>
            </a: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Этот процесс называется созданием ссылок.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3017"/>
          <a:stretch/>
        </p:blipFill>
        <p:spPr>
          <a:xfrm>
            <a:off x="2552700" y="1508125"/>
            <a:ext cx="1514475" cy="75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8894"/>
          <a:stretch/>
        </p:blipFill>
        <p:spPr>
          <a:xfrm>
            <a:off x="5003800" y="1484313"/>
            <a:ext cx="1514475" cy="80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13994"/>
          <a:stretch/>
        </p:blipFill>
        <p:spPr>
          <a:xfrm>
            <a:off x="1547813" y="4437063"/>
            <a:ext cx="1514475" cy="9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4463"/>
          <a:stretch/>
        </p:blipFill>
        <p:spPr>
          <a:xfrm>
            <a:off x="3995738" y="4437063"/>
            <a:ext cx="1514475" cy="96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13994"/>
          <a:stretch/>
        </p:blipFill>
        <p:spPr>
          <a:xfrm>
            <a:off x="6518275" y="4437063"/>
            <a:ext cx="1514475" cy="97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95288" y="476250"/>
            <a:ext cx="83534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800"/>
              <a:t>Используя математические операторы, совместно со ссылками на ячейки, можно создать множество простых формул.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61950" y="1862138"/>
          <a:ext cx="8458200" cy="42481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1844"/>
                <a:gridCol w="6336356"/>
              </a:tblGrid>
              <a:tr h="59387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Формула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</a:tr>
              <a:tr h="59387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A1</a:t>
                      </a:r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A2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Суммирует значения ячеек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A1</a:t>
                      </a:r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A2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</a:tr>
              <a:tr h="9449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=C6/D6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Делит значение ячейки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C6</a:t>
                      </a:r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значение ячейки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D6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</a:tr>
              <a:tr h="9277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=B5^2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Возводит значение ячейки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B5</a:t>
                      </a:r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квадрат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</a:tr>
              <a:tr h="593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=F5-7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Вычитает</a:t>
                      </a:r>
                      <a:r>
                        <a:rPr lang="ru-RU" sz="2800" baseline="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из значения ячейки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F5</a:t>
                      </a:r>
                      <a:r>
                        <a:rPr lang="ru-RU" sz="2800" baseline="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число 7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</a:tr>
              <a:tr h="59387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=E4*8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Умножает значение ячейки </a:t>
                      </a:r>
                      <a:r>
                        <a:rPr lang="en-US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E4</a:t>
                      </a:r>
                      <a:r>
                        <a:rPr lang="ru-RU" sz="2800" dirty="0" smtClean="0">
                          <a:solidFill>
                            <a:srgbClr val="5D380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8</a:t>
                      </a:r>
                      <a:endParaRPr lang="ru-RU" sz="2800" dirty="0">
                        <a:solidFill>
                          <a:srgbClr val="5D380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5724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24050"/>
            <a:ext cx="5724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00463"/>
            <a:ext cx="5724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203575" y="333375"/>
            <a:ext cx="3748088" cy="595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292725" y="808038"/>
            <a:ext cx="1079500" cy="19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12160" y="476672"/>
            <a:ext cx="3024336" cy="663134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C2*D2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292725" y="2463800"/>
            <a:ext cx="1079500" cy="19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012160" y="2132856"/>
            <a:ext cx="3024336" cy="663134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508625" y="4337050"/>
            <a:ext cx="863600" cy="331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012160" y="4005064"/>
            <a:ext cx="3024336" cy="663134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Автозаполнение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617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893763"/>
            <a:ext cx="8640763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Функции в </a:t>
            </a:r>
            <a:r>
              <a:rPr lang="ru-RU" sz="2800" dirty="0" err="1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Excel</a:t>
            </a:r>
            <a:r>
              <a:rPr lang="ru-RU" sz="28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dirty="0">
                <a:latin typeface="+mn-lt"/>
              </a:rPr>
              <a:t>используются для выполнения стандартных вычислений в рабочих книгах. Значения, которые используются для вычисления функций, называются аргументами.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Чтобы использовать функцию, нужно ввести ее как часть формулы в ячейку рабочего листа.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Последовательность, в которой должны располагаться применяемые в формуле символы, называется синтаксисом функции.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6800" y="252413"/>
            <a:ext cx="46148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Понятие функции в </a:t>
            </a:r>
            <a:r>
              <a:rPr lang="en-US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Excel</a:t>
            </a:r>
            <a:endParaRPr lang="ru-RU" sz="32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Функции в Ex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365625"/>
            <a:ext cx="46958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79388" y="820738"/>
            <a:ext cx="88566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400"/>
              <a:t>Если функция появляется в самом начале формулы, ей должен предшествовать знак равенства, как обычно в начале формулы.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Аргументы функции записываются в круглых скобках сразу за названием функции и отделяются друг от друга символом точка с запятой ";".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Между названием функции и скобками не должно быть пробелов.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В качестве аргументов можно использовать числа, текст, логические значения, массивы, ссылки. Аргументы могут быть как константами, так и формулами, которые, в свою очередь, могут содержать другие функции.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Функции, являющиеся аргументами другой функции, называются вложенными.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/>
              <a:t>В формулах Excel можно использовать до семи уровней вложенности функций.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79388"/>
            <a:ext cx="86407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Правила синтаксиса при записи функций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25" y="1217613"/>
            <a:ext cx="866775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СУММ</a:t>
            </a:r>
            <a:r>
              <a:rPr lang="ru-RU" sz="2400" dirty="0">
                <a:latin typeface="+mn-lt"/>
              </a:rPr>
              <a:t> – эта функция суммирует значения всех аргументов.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СРЗНАЧ</a:t>
            </a:r>
            <a:r>
              <a:rPr lang="ru-RU" sz="2400" dirty="0">
                <a:latin typeface="+mn-lt"/>
              </a:rPr>
              <a:t> – определяет среднее арифметическое величин, содержащихся в аргументах. Функция вычисляет сумму значений ячеек, а затем делит результат на их количество.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СЧЁТ</a:t>
            </a:r>
            <a:r>
              <a:rPr lang="ru-RU" sz="2400" dirty="0">
                <a:latin typeface="+mn-lt"/>
              </a:rPr>
              <a:t> – подсчитывает количество чисел в списке аргументов. Функция полезна для быстрого подсчета числа элементов в диапазоне.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МАКС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ru-RU" sz="2400" dirty="0">
                <a:latin typeface="+mn-lt"/>
              </a:rPr>
              <a:t>– определяет максимальное значение из списка аргументов.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</a:t>
            </a:r>
            <a:r>
              <a:rPr lang="ru-RU" sz="2400" dirty="0">
                <a:latin typeface="+mn-lt"/>
              </a:rPr>
              <a:t> – определяет минимальное значение из списка аргументов.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На вкладке </a:t>
            </a: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</a:t>
            </a:r>
            <a:r>
              <a:rPr lang="ru-RU" sz="2400" dirty="0">
                <a:latin typeface="+mn-lt"/>
              </a:rPr>
              <a:t> найдите и нажмите стрелку рядом с командой </a:t>
            </a:r>
            <a:r>
              <a:rPr lang="ru-RU" sz="2400" b="1" dirty="0" err="1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Автосумма</a:t>
            </a: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2400" dirty="0">
                <a:solidFill>
                  <a:srgbClr val="CD6209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а затем выберите нужную функцию в раскрывающемся меню.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15888"/>
            <a:ext cx="84978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Наиболее распространенные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часто используемые функции: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411413"/>
            <a:ext cx="2817813" cy="28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47650" y="917575"/>
            <a:ext cx="871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В Microsoft Excel имеются сотни самых различных функций, которые делятся по категориям. Все эти функции составляют общую библиотеку.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7625" y="333375"/>
            <a:ext cx="38322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Библиотека функций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1773238"/>
            <a:ext cx="4679950" cy="115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7650" y="3176588"/>
            <a:ext cx="47688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Команда </a:t>
            </a: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Вставить функцию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позволяет найти ее при помощи ключевых слов.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3176588"/>
            <a:ext cx="3903663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067175" y="3467100"/>
            <a:ext cx="949325" cy="106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1759"/>
          <a:stretch/>
        </p:blipFill>
        <p:spPr>
          <a:xfrm>
            <a:off x="247650" y="4652963"/>
            <a:ext cx="4483100" cy="14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2489200" y="4149080"/>
            <a:ext cx="3414713" cy="19246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713788" cy="6738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Для того чтобы вычислить значение функции, введите в ячейку знак равенства </a:t>
            </a:r>
            <a:r>
              <a:rPr lang="ru-RU" sz="24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"="</a:t>
            </a:r>
            <a:r>
              <a:rPr lang="ru-RU" sz="2400" dirty="0">
                <a:latin typeface="+mn-lt"/>
              </a:rPr>
              <a:t>, а затем название функции и в скобках список ее аргументов.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Например,  функция </a:t>
            </a: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ОКРУГЛ(арг1;арг2)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Эта функция возвращает число, округленное до заданного числа знаков после запятой.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Функция имеет два аргумента: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apг1 </a:t>
            </a:r>
            <a:r>
              <a:rPr lang="ru-RU" sz="2400" dirty="0">
                <a:latin typeface="+mn-lt"/>
              </a:rPr>
              <a:t>– адрес ячейки с числом (или само число), которое нужно округлить;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арг2 </a:t>
            </a:r>
            <a:r>
              <a:rPr lang="ru-RU" sz="2400" dirty="0">
                <a:latin typeface="+mn-lt"/>
              </a:rPr>
              <a:t>– количество цифр после запятой у числа после округления.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Пример: </a:t>
            </a:r>
            <a:r>
              <a:rPr lang="ru-RU" sz="2400" dirty="0">
                <a:latin typeface="+mn-lt"/>
              </a:rPr>
              <a:t>Ввести в ячейку </a:t>
            </a:r>
            <a:r>
              <a:rPr lang="ru-RU" sz="2400" b="1" dirty="0">
                <a:solidFill>
                  <a:srgbClr val="A50021"/>
                </a:solidFill>
                <a:latin typeface="+mn-lt"/>
              </a:rPr>
              <a:t>А1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число, которое надо округлять.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ячейки </a:t>
            </a:r>
            <a:r>
              <a:rPr lang="ru-RU" sz="2400" b="1" dirty="0">
                <a:solidFill>
                  <a:srgbClr val="CD6209"/>
                </a:solidFill>
                <a:latin typeface="+mn-lt"/>
              </a:rPr>
              <a:t>В1, С1</a:t>
            </a:r>
            <a:r>
              <a:rPr lang="ru-RU" sz="2400" dirty="0">
                <a:solidFill>
                  <a:srgbClr val="CD6209"/>
                </a:solidFill>
                <a:latin typeface="+mn-lt"/>
              </a:rPr>
              <a:t> </a:t>
            </a:r>
            <a:r>
              <a:rPr lang="ru-RU" sz="2400" dirty="0">
                <a:latin typeface="+mn-lt"/>
              </a:rPr>
              <a:t>и</a:t>
            </a:r>
            <a:r>
              <a:rPr lang="ru-RU" sz="2400" dirty="0">
                <a:solidFill>
                  <a:srgbClr val="CD6209"/>
                </a:solidFill>
                <a:latin typeface="+mn-lt"/>
              </a:rPr>
              <a:t> </a:t>
            </a:r>
            <a:r>
              <a:rPr lang="ru-RU" sz="2400" b="1" dirty="0">
                <a:solidFill>
                  <a:srgbClr val="CD6209"/>
                </a:solidFill>
                <a:latin typeface="+mn-lt"/>
              </a:rPr>
              <a:t>D1</a:t>
            </a:r>
            <a:r>
              <a:rPr lang="ru-RU" sz="2400" dirty="0">
                <a:latin typeface="+mn-lt"/>
              </a:rPr>
              <a:t> формулы следующего вида:</a:t>
            </a:r>
          </a:p>
          <a:p>
            <a:pPr marL="51990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результат: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=ОКРУГЛ(А1;1)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=ОКРУГЛ(А1;2)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=ОКРУГЛ(А1;3)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8" y="5229225"/>
            <a:ext cx="527685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825" y="908050"/>
            <a:ext cx="8713788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+mn-lt"/>
              </a:rPr>
              <a:t>Excel</a:t>
            </a:r>
            <a:r>
              <a:rPr lang="ru-RU" sz="2400" dirty="0">
                <a:latin typeface="+mn-lt"/>
              </a:rPr>
              <a:t> располагает инструментом визуализации данных – построением диаграмм.</a:t>
            </a:r>
            <a:r>
              <a:rPr lang="ru-RU" sz="2400" dirty="0">
                <a:solidFill>
                  <a:srgbClr val="A50021"/>
                </a:solidFill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Гистограмма</a:t>
            </a:r>
            <a:r>
              <a:rPr lang="ru-RU" sz="2400" dirty="0">
                <a:solidFill>
                  <a:srgbClr val="A50021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один из наиболее распространенных типов диаграмм. Гистограммы используют вертикальные столбцы для представления данных. Чаще всего они используются для сравнения значений.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Графики </a:t>
            </a:r>
            <a:r>
              <a:rPr lang="ru-RU" sz="2400" dirty="0">
                <a:latin typeface="+mn-lt"/>
              </a:rPr>
              <a:t>- идеальны в отображении изменения непрерывных данных. Точки на графике соединяются линиями, позволяя увидеть динамику с течением времени.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Круговые диаграммы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ru-RU" sz="2400" dirty="0">
                <a:latin typeface="+mn-lt"/>
              </a:rPr>
              <a:t>подходят для демонстрации пропорций, т.е. части чего-то относительно целого. Такой подход очень полезен, когда нужно сравнить данные друг с другом.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Линейчатые диаграммы </a:t>
            </a:r>
            <a:r>
              <a:rPr lang="ru-RU" sz="2400" dirty="0">
                <a:solidFill>
                  <a:srgbClr val="CD6209"/>
                </a:solidFill>
                <a:latin typeface="+mn-lt"/>
              </a:rPr>
              <a:t>– </a:t>
            </a:r>
            <a:r>
              <a:rPr lang="ru-RU" sz="2400" dirty="0">
                <a:latin typeface="+mn-lt"/>
              </a:rPr>
              <a:t>это те же гистограммы, повернутые на 90 градусов, т.е. для представления информации используются не вертикальные столбцы, а горизонтальные.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60350"/>
            <a:ext cx="51816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Диаграммы. Типы диаграмм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13" y="928688"/>
            <a:ext cx="2693987" cy="542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063" y="1287463"/>
            <a:ext cx="2651125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063" y="1100138"/>
            <a:ext cx="2624137" cy="453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263" y="552450"/>
            <a:ext cx="2244725" cy="602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Документы </a:t>
            </a:r>
            <a:r>
              <a:rPr lang="en-US" sz="2800" dirty="0" smtClean="0"/>
              <a:t>Excel</a:t>
            </a:r>
            <a:r>
              <a:rPr lang="ru-RU" sz="2800" dirty="0" smtClean="0"/>
              <a:t> называются «</a:t>
            </a:r>
            <a:r>
              <a:rPr lang="ru-RU" sz="2800" b="1" dirty="0">
                <a:solidFill>
                  <a:srgbClr val="683104"/>
                </a:solidFill>
              </a:rPr>
              <a:t>Рабочими книгами</a:t>
            </a:r>
            <a:r>
              <a:rPr lang="ru-RU" sz="2800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Книга состоит из одного или нескольких «</a:t>
            </a:r>
            <a:r>
              <a:rPr lang="ru-RU" sz="2800" b="1" dirty="0" smtClean="0">
                <a:solidFill>
                  <a:srgbClr val="683104"/>
                </a:solidFill>
              </a:rPr>
              <a:t>Листов</a:t>
            </a:r>
            <a:r>
              <a:rPr lang="ru-RU" sz="2800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Каждый лист – это таблица, которая содержит «столбцы» и «строки»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Столбцы обозначаются латинскими буквами </a:t>
            </a:r>
            <a:r>
              <a:rPr lang="en-US" sz="2800" dirty="0"/>
              <a:t> </a:t>
            </a:r>
            <a:r>
              <a:rPr lang="en-US" sz="2800" b="1" dirty="0">
                <a:solidFill>
                  <a:srgbClr val="683104"/>
                </a:solidFill>
              </a:rPr>
              <a:t>(A, B, </a:t>
            </a:r>
            <a:r>
              <a:rPr lang="en-US" sz="2800" b="1" dirty="0" smtClean="0">
                <a:solidFill>
                  <a:srgbClr val="683104"/>
                </a:solidFill>
              </a:rPr>
              <a:t>C</a:t>
            </a:r>
            <a:r>
              <a:rPr lang="ru-RU" sz="2800" b="1" dirty="0" smtClean="0">
                <a:solidFill>
                  <a:srgbClr val="683104"/>
                </a:solidFill>
              </a:rPr>
              <a:t>…</a:t>
            </a:r>
            <a:r>
              <a:rPr lang="en-US" sz="2800" b="1" dirty="0" smtClean="0">
                <a:solidFill>
                  <a:srgbClr val="683104"/>
                </a:solidFill>
              </a:rPr>
              <a:t>)</a:t>
            </a:r>
            <a:r>
              <a:rPr lang="ru-RU" sz="2800" dirty="0" smtClean="0"/>
              <a:t>, а строки – числами </a:t>
            </a:r>
            <a:r>
              <a:rPr lang="ru-RU" sz="2800" b="1" dirty="0" smtClean="0">
                <a:solidFill>
                  <a:srgbClr val="683104"/>
                </a:solidFill>
              </a:rPr>
              <a:t>(1, 2, 3…)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Пересечение столбца и строки – «ячейка», имя ячейки состоит из имени столбца и номера строки, на пересечении которых она находится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Ячейка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683104"/>
                </a:solidFill>
              </a:rPr>
              <a:t>C3</a:t>
            </a:r>
            <a:r>
              <a:rPr lang="en-US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/>
              <a:t>это пересечение столбца </a:t>
            </a:r>
            <a:r>
              <a:rPr lang="en-US" sz="2800" dirty="0" smtClean="0"/>
              <a:t>C</a:t>
            </a:r>
            <a:r>
              <a:rPr lang="ru-RU" sz="2800" dirty="0" smtClean="0"/>
              <a:t> </a:t>
            </a:r>
            <a:r>
              <a:rPr lang="ru-RU" sz="2800" dirty="0"/>
              <a:t>и строки </a:t>
            </a:r>
            <a:r>
              <a:rPr lang="en-US" sz="2800" dirty="0"/>
              <a:t>3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24"/>
          <a:stretch/>
        </p:blipFill>
        <p:spPr>
          <a:xfrm>
            <a:off x="2123728" y="4805869"/>
            <a:ext cx="4476750" cy="1750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123728" y="465313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260350"/>
            <a:ext cx="51816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Диаграммы. Типы диаграмм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042988"/>
            <a:ext cx="2295525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13" y="3149600"/>
            <a:ext cx="237490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8" y="1042988"/>
            <a:ext cx="2632075" cy="532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4438" y="115888"/>
            <a:ext cx="411956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Построение диаграмм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908050"/>
            <a:ext cx="8642350" cy="4575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Выделите ячейки, на основе которых Вы хотите построить диаграмму, включая заголовки столбцов и названия строк. Эти ячейки являются источником данных для диаграммы.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На вкладке </a:t>
            </a:r>
            <a:r>
              <a:rPr lang="ru-RU" sz="28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Вставка</a:t>
            </a:r>
            <a:r>
              <a:rPr lang="ru-RU" sz="28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800" dirty="0">
                <a:latin typeface="+mn-lt"/>
              </a:rPr>
              <a:t>выберите необходимую диаграмму,  например, </a:t>
            </a:r>
            <a:r>
              <a:rPr lang="ru-RU" sz="2800" b="1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Гистограмму</a:t>
            </a:r>
            <a:r>
              <a:rPr lang="ru-RU" sz="28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В раскрывающемся меню укажите подходящий тип гистограммы.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</a:rPr>
              <a:t>Выбранная диаграмма появится на листе </a:t>
            </a:r>
            <a:r>
              <a:rPr lang="ru-RU" sz="2800" dirty="0" err="1">
                <a:latin typeface="+mn-lt"/>
              </a:rPr>
              <a:t>Excel</a:t>
            </a:r>
            <a:r>
              <a:rPr lang="ru-RU" sz="2800" dirty="0">
                <a:latin typeface="+mn-lt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3" y="129808"/>
            <a:ext cx="5833849" cy="3998546"/>
          </a:xfrm>
          <a:prstGeom prst="rect">
            <a:avLst/>
          </a:prstGeom>
          <a:ln w="28575">
            <a:solidFill>
              <a:srgbClr val="A50021"/>
            </a:solidFill>
          </a:ln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90500" y="4149725"/>
            <a:ext cx="871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Заголовок диаграммы должен четко описывать, что представлено на ней.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Вертикальная ось (ось Y) является вертикальной частью диаграммы. На вертикальной оси отображаются значения столбцов, поэтому ее называют осью значений.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Ряд данных состоит из связанных точек (значений) на диаграмме.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Легенда указывает принадлежность каждого ряда к кому-либо или чему-либо. 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800"/>
              <a:t>Горизонтальная ось (ось X) является горизонтальной частью диаграммы. Горизонтальная ось представляет категории. </a:t>
            </a:r>
          </a:p>
        </p:txBody>
      </p:sp>
      <p:sp>
        <p:nvSpPr>
          <p:cNvPr id="6" name="Овал 5"/>
          <p:cNvSpPr/>
          <p:nvPr/>
        </p:nvSpPr>
        <p:spPr>
          <a:xfrm>
            <a:off x="2267744" y="1993"/>
            <a:ext cx="648072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Овал 6"/>
          <p:cNvSpPr/>
          <p:nvPr/>
        </p:nvSpPr>
        <p:spPr>
          <a:xfrm>
            <a:off x="1115616" y="1340768"/>
            <a:ext cx="648072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5004048" y="1340768"/>
            <a:ext cx="648072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7175064" y="77244"/>
            <a:ext cx="648072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Овал 9"/>
          <p:cNvSpPr/>
          <p:nvPr/>
        </p:nvSpPr>
        <p:spPr>
          <a:xfrm>
            <a:off x="6732240" y="3501008"/>
            <a:ext cx="648072" cy="57606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Стрелка вправо 10">
            <a:hlinkClick r:id="rId3" action="ppaction://hlinkfile"/>
          </p:cNvPr>
          <p:cNvSpPr/>
          <p:nvPr/>
        </p:nvSpPr>
        <p:spPr>
          <a:xfrm>
            <a:off x="8028384" y="3717032"/>
            <a:ext cx="792088" cy="57606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763" y="260648"/>
            <a:ext cx="708025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Смета расходов на проведения мероприятия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5176" y="4365104"/>
            <a:ext cx="50514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Ведомость учета посещаемости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8676" y="2276872"/>
            <a:ext cx="4924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Ведомость учета успеваемости</a:t>
            </a:r>
            <a:endParaRPr lang="ru-RU" sz="2800" dirty="0">
              <a:latin typeface="+mn-lt"/>
            </a:endParaRPr>
          </a:p>
        </p:txBody>
      </p:sp>
      <p:pic>
        <p:nvPicPr>
          <p:cNvPr id="8197" name="Рисунок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780928"/>
            <a:ext cx="60198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69" y="4797003"/>
            <a:ext cx="29416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1" y="692448"/>
            <a:ext cx="30765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881063"/>
            <a:ext cx="8642350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таблицу «Смета праздничного обеда»: </a:t>
            </a:r>
          </a:p>
          <a:p>
            <a:pPr eaLnBrk="0" hangingPunct="0">
              <a:defRPr/>
            </a:pPr>
            <a:r>
              <a:rPr lang="ru-RU" sz="2400" b="1" dirty="0">
                <a:latin typeface="+mn-lt"/>
              </a:rPr>
              <a:t>Требования: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Не менее 3-х блюд.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Вычислить стоимость каждого блюда.</a:t>
            </a:r>
            <a:endParaRPr lang="ru-RU" sz="2400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Вычислить общую сумму затрат.</a:t>
            </a:r>
          </a:p>
          <a:p>
            <a:pPr eaLnBrk="0" hangingPunct="0">
              <a:defRPr/>
            </a:pPr>
            <a:r>
              <a:rPr lang="ru-RU" sz="2400" dirty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Построить 2 диаграммы: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Круговую диаграмму или гистограмму (любые статистические данные). 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График дневной и ночной температуры за 2 недели любого города мира. </a:t>
            </a:r>
            <a:r>
              <a:rPr lang="ru-RU" sz="2400" dirty="0">
                <a:latin typeface="+mn-lt"/>
              </a:rPr>
              <a:t>Сайт </a:t>
            </a:r>
            <a:r>
              <a:rPr lang="en-US" sz="2400" dirty="0">
                <a:hlinkClick r:id="rId2"/>
              </a:rPr>
              <a:t>https://www.gismeteo.ru/</a:t>
            </a:r>
            <a:r>
              <a:rPr lang="ru-RU" sz="2400" dirty="0"/>
              <a:t> </a:t>
            </a:r>
            <a:endParaRPr lang="ru-RU" sz="2400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Готовую работу выслать на адрес: </a:t>
            </a:r>
            <a:r>
              <a:rPr lang="en-US" sz="2400" dirty="0">
                <a:latin typeface="+mn-lt"/>
                <a:hlinkClick r:id="rId3"/>
              </a:rPr>
              <a:t>tvkum@yandex.ru</a:t>
            </a:r>
            <a:r>
              <a:rPr lang="ru-RU" sz="2400" dirty="0">
                <a:latin typeface="+mn-lt"/>
              </a:rPr>
              <a:t> , указав в теме сообщения – </a:t>
            </a:r>
            <a:r>
              <a:rPr lang="ru-RU" sz="2400" b="1" dirty="0">
                <a:latin typeface="+mn-lt"/>
              </a:rPr>
              <a:t>Школа </a:t>
            </a:r>
            <a:r>
              <a:rPr lang="en-US" sz="2400" b="1" dirty="0">
                <a:latin typeface="+mn-lt"/>
              </a:rPr>
              <a:t>IT</a:t>
            </a:r>
            <a:r>
              <a:rPr lang="ru-RU" sz="2400" b="1" dirty="0">
                <a:latin typeface="+mn-lt"/>
              </a:rPr>
              <a:t>-2год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</a:rPr>
              <a:t>* </a:t>
            </a:r>
            <a:r>
              <a:rPr lang="ru-RU" sz="2400" i="1" dirty="0"/>
              <a:t>тот, кто пришлет ДЗ  до следующего семинара, получит дополнительно 1 балл</a:t>
            </a:r>
            <a:r>
              <a:rPr lang="ru-RU" sz="2400" i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8918"/>
            <a:ext cx="6984776" cy="61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6381750" cy="4086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15257"/>
            <a:ext cx="6041132" cy="413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280920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13" y="1844824"/>
            <a:ext cx="7019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9125" y="260350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источники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060450"/>
            <a:ext cx="8453437" cy="4600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 Самоучитель по работе в </a:t>
            </a:r>
            <a:r>
              <a:rPr lang="ru-RU" sz="2800" dirty="0" err="1"/>
              <a:t>Excel</a:t>
            </a:r>
            <a:r>
              <a:rPr lang="ru-RU" sz="2800" dirty="0"/>
              <a:t> для чайников. 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ru-RU" sz="2800" dirty="0">
                <a:hlinkClick r:id="rId2"/>
              </a:rPr>
              <a:t>http://</a:t>
            </a:r>
            <a:r>
              <a:rPr lang="en-US" altLang="ru-RU" sz="2800" dirty="0" smtClean="0">
                <a:hlinkClick r:id="rId2"/>
              </a:rPr>
              <a:t>office-guru.ru/excel/samouchitel-excel-dlja-chainikov-1.html</a:t>
            </a:r>
            <a:r>
              <a:rPr lang="ru-RU" altLang="ru-RU" sz="2800" dirty="0" smtClean="0"/>
              <a:t> </a:t>
            </a:r>
            <a:endParaRPr lang="ru-RU" altLang="ru-RU" sz="2800" dirty="0"/>
          </a:p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Иллюстрированный самоучитель по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 smtClean="0"/>
              <a:t>Excel</a:t>
            </a:r>
            <a:endParaRPr lang="ru-RU" sz="2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samoychiteli.ru/document37816.html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604"/>
            <a:ext cx="9144000" cy="5539740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5004048" y="577614"/>
            <a:ext cx="559818" cy="502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93309" y="527338"/>
            <a:ext cx="559818" cy="502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7504" y="172170"/>
            <a:ext cx="3200356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быстрого доступа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577614"/>
            <a:ext cx="1392974" cy="619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28073" y="172170"/>
            <a:ext cx="2080231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окна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796136" y="778358"/>
            <a:ext cx="2016224" cy="602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524328" y="172170"/>
            <a:ext cx="1224136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7484" y="172170"/>
            <a:ext cx="1440160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55576" y="1916832"/>
            <a:ext cx="559818" cy="663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53127" y="2276872"/>
            <a:ext cx="1546666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Имя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004070" y="1859937"/>
            <a:ext cx="559818" cy="663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7056" y="2276872"/>
            <a:ext cx="2021017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Строка формул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63067" y="2287009"/>
            <a:ext cx="392509" cy="997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5924" y="3140968"/>
            <a:ext cx="2076901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Активная ячейка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39354" y="4519415"/>
            <a:ext cx="90547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6524339" y="2122862"/>
            <a:ext cx="559818" cy="663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78809" y="4211873"/>
            <a:ext cx="2076901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Заголовки строк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2680649"/>
            <a:ext cx="2448272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Заголовки столбцов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807411" y="4050250"/>
            <a:ext cx="1152128" cy="4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738779" y="4211873"/>
            <a:ext cx="644696" cy="2025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446684" y="3747156"/>
            <a:ext cx="2448272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Полосы прокрутки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7084157" y="5366063"/>
            <a:ext cx="1520291" cy="1087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268188" y="4774107"/>
            <a:ext cx="2577674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Ползунок масштаба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559321" y="5941275"/>
            <a:ext cx="648992" cy="296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38081" y="5380295"/>
            <a:ext cx="1213494" cy="606188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917064" y="5945656"/>
            <a:ext cx="2639961" cy="4356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992245" y="5332986"/>
            <a:ext cx="3024336" cy="72008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Кнопки переключения представлений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6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4" grpId="0" animBg="1"/>
      <p:bldP spid="11" grpId="0" animBg="1"/>
      <p:bldP spid="13" grpId="0" animBg="1"/>
      <p:bldP spid="18" grpId="0" animBg="1"/>
      <p:bldP spid="20" grpId="0" animBg="1"/>
      <p:bldP spid="21" grpId="0" animBg="1"/>
      <p:bldP spid="27" grpId="0" animBg="1"/>
      <p:bldP spid="34" grpId="0" animBg="1"/>
      <p:bldP spid="4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20" y="805644"/>
            <a:ext cx="4516710" cy="193404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699792" y="1779459"/>
            <a:ext cx="1224136" cy="713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644008" y="1627059"/>
            <a:ext cx="1406631" cy="865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19972" y="1523239"/>
            <a:ext cx="0" cy="969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629" y="116632"/>
            <a:ext cx="5381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Режимы просмотра листа</a:t>
            </a:r>
            <a:endParaRPr lang="ru-RU" sz="3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091" y="273969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Существуют три основных режима просмотра </a:t>
            </a:r>
            <a:r>
              <a:rPr lang="ru-RU" sz="2400" dirty="0" smtClean="0"/>
              <a:t>листа:</a:t>
            </a:r>
            <a:endParaRPr lang="ru-RU" sz="2400" dirty="0"/>
          </a:p>
          <a:p>
            <a:pPr lvl="0"/>
            <a:r>
              <a:rPr lang="ru-RU" sz="24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Обычный режим</a:t>
            </a:r>
            <a:r>
              <a:rPr lang="ru-RU" sz="2400" dirty="0"/>
              <a:t> выбран по умолчанию и показывает вам неограниченное количество ячеек и столбцов.</a:t>
            </a:r>
          </a:p>
          <a:p>
            <a:pPr lvl="0"/>
            <a:r>
              <a:rPr lang="ru-RU" sz="24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 страницы</a:t>
            </a:r>
            <a:r>
              <a:rPr lang="ru-RU" sz="2400" dirty="0"/>
              <a:t> - делит лист на страницы. Позволяет просматривать документ в том виде, в каком он будет выведен на печать. </a:t>
            </a:r>
            <a:endParaRPr lang="ru-RU" sz="2400" dirty="0" smtClean="0"/>
          </a:p>
          <a:p>
            <a:pPr lvl="0"/>
            <a:r>
              <a:rPr lang="ru-RU" sz="24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Страничный </a:t>
            </a:r>
            <a:r>
              <a:rPr lang="ru-RU" sz="24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</a:t>
            </a:r>
            <a:r>
              <a:rPr lang="ru-RU" sz="2400" dirty="0"/>
              <a:t> – позволяет осуществить просмотр и настройку разрывов страниц перед печатью документа. В данном режиме отображается только область листа, заполненная данными.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906979"/>
            <a:ext cx="1656184" cy="72008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Разметка страницы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5676" y="1267019"/>
            <a:ext cx="1656184" cy="51244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267019"/>
            <a:ext cx="1656184" cy="512440"/>
          </a:xfrm>
          <a:prstGeom prst="rect">
            <a:avLst/>
          </a:prstGeom>
          <a:solidFill>
            <a:srgbClr val="CD620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Страничный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0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87646"/>
            <a:ext cx="3305175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76" y="3987646"/>
            <a:ext cx="2019300" cy="22669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2552" y="188640"/>
            <a:ext cx="5708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Основы работы с ячейками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439" y="83671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err="1" smtClean="0"/>
              <a:t>Excel</a:t>
            </a:r>
            <a:r>
              <a:rPr lang="ru-RU" sz="2400" dirty="0" smtClean="0"/>
              <a:t> возможно </a:t>
            </a:r>
            <a:r>
              <a:rPr lang="ru-RU" sz="2400" dirty="0"/>
              <a:t>выбирать сразу несколько ячеек. </a:t>
            </a:r>
            <a:endParaRPr lang="ru-RU" sz="2400" dirty="0" smtClean="0"/>
          </a:p>
          <a:p>
            <a:r>
              <a:rPr lang="ru-RU" sz="2400" dirty="0" smtClean="0"/>
              <a:t>Набор </a:t>
            </a:r>
            <a:r>
              <a:rPr lang="ru-RU" sz="2400" dirty="0"/>
              <a:t>из двух или более ячеек принято называть </a:t>
            </a:r>
            <a:r>
              <a:rPr lang="ru-RU" sz="2400" b="1" dirty="0" smtClean="0">
                <a:solidFill>
                  <a:srgbClr val="683104"/>
                </a:solidFill>
              </a:rPr>
              <a:t>диапазоном</a:t>
            </a:r>
            <a:r>
              <a:rPr lang="ru-RU" sz="2400" dirty="0" smtClean="0"/>
              <a:t>, который также имеет </a:t>
            </a:r>
            <a:r>
              <a:rPr lang="ru-RU" sz="2400" dirty="0"/>
              <a:t>свой адрес.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большинстве случаев адрес диапазона состоит из адреса левой верхней и правой нижней ячеек, разделенных двоеточием. </a:t>
            </a:r>
            <a:endParaRPr lang="ru-RU" sz="2400" dirty="0" smtClean="0"/>
          </a:p>
          <a:p>
            <a:r>
              <a:rPr lang="ru-RU" sz="2400" dirty="0" smtClean="0"/>
              <a:t>Такой </a:t>
            </a:r>
            <a:r>
              <a:rPr lang="ru-RU" sz="2400" dirty="0"/>
              <a:t>диапазон называют смежным или непрерывным. </a:t>
            </a:r>
            <a:endParaRPr lang="ru-RU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, диапазон, который состоит из ячеек </a:t>
            </a:r>
            <a:r>
              <a:rPr lang="en-US" sz="2400" dirty="0" smtClean="0"/>
              <a:t>F</a:t>
            </a:r>
            <a:r>
              <a:rPr lang="ru-RU" sz="2400" dirty="0" smtClean="0"/>
              <a:t>1</a:t>
            </a:r>
            <a:r>
              <a:rPr lang="ru-RU" sz="2400" dirty="0"/>
              <a:t>, </a:t>
            </a:r>
            <a:r>
              <a:rPr lang="en-US" sz="2400" dirty="0" smtClean="0"/>
              <a:t>F</a:t>
            </a:r>
            <a:r>
              <a:rPr lang="ru-RU" sz="2400" dirty="0" smtClean="0"/>
              <a:t>2</a:t>
            </a:r>
            <a:r>
              <a:rPr lang="ru-RU" sz="2400" dirty="0"/>
              <a:t>, </a:t>
            </a:r>
            <a:r>
              <a:rPr lang="en-US" sz="2400" dirty="0" smtClean="0"/>
              <a:t>F</a:t>
            </a:r>
            <a:r>
              <a:rPr lang="ru-RU" sz="2400" dirty="0" smtClean="0"/>
              <a:t>3 </a:t>
            </a:r>
            <a:r>
              <a:rPr lang="ru-RU" sz="2400" dirty="0"/>
              <a:t>и </a:t>
            </a:r>
            <a:r>
              <a:rPr lang="en-US" sz="2400" dirty="0" smtClean="0"/>
              <a:t>F4</a:t>
            </a:r>
            <a:r>
              <a:rPr lang="ru-RU" sz="2400" dirty="0" smtClean="0"/>
              <a:t>, </a:t>
            </a:r>
            <a:r>
              <a:rPr lang="ru-RU" sz="2400" dirty="0"/>
              <a:t>будет записан как </a:t>
            </a:r>
            <a:r>
              <a:rPr lang="en-US" sz="2400" dirty="0" smtClean="0"/>
              <a:t>F</a:t>
            </a:r>
            <a:r>
              <a:rPr lang="ru-RU" sz="2400" dirty="0" smtClean="0"/>
              <a:t>1:</a:t>
            </a:r>
            <a:r>
              <a:rPr lang="en-US" sz="2400" dirty="0" smtClean="0"/>
              <a:t>F4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8337" y="5934620"/>
            <a:ext cx="193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Диапазон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A1:A5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78644" y="5934620"/>
            <a:ext cx="1955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Диапазон </a:t>
            </a:r>
            <a:r>
              <a:rPr lang="en-US" sz="2000" b="1" dirty="0" smtClean="0"/>
              <a:t>A1:C5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449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60" y="164439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типа </a:t>
            </a:r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данных, 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</a:t>
            </a:r>
            <a:r>
              <a:rPr lang="ru-RU" sz="2800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хранить ячейка </a:t>
            </a:r>
            <a:r>
              <a:rPr lang="ru-RU" sz="2800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r>
              <a:rPr lang="ru-RU" sz="28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Текст</a:t>
            </a:r>
            <a:r>
              <a:rPr lang="ru-RU" sz="2800" dirty="0"/>
              <a:t> </a:t>
            </a:r>
            <a:r>
              <a:rPr lang="ru-RU" sz="2800" dirty="0" smtClean="0"/>
              <a:t>(ячейка </a:t>
            </a:r>
            <a:r>
              <a:rPr lang="ru-RU" sz="2800" dirty="0"/>
              <a:t>может содержать текст, состоящий из букв, цифр или </a:t>
            </a:r>
            <a:r>
              <a:rPr lang="ru-RU" sz="2800" dirty="0" smtClean="0"/>
              <a:t>дат).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487" b="6821"/>
          <a:stretch/>
        </p:blipFill>
        <p:spPr>
          <a:xfrm>
            <a:off x="1807788" y="2130425"/>
            <a:ext cx="7092624" cy="1442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681" y="3556173"/>
            <a:ext cx="85047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Атрибуты форматирования</a:t>
            </a:r>
            <a:r>
              <a:rPr lang="ru-RU" sz="2800" dirty="0"/>
              <a:t> </a:t>
            </a:r>
            <a:r>
              <a:rPr lang="ru-RU" sz="2800" dirty="0" smtClean="0"/>
              <a:t>(ячейка </a:t>
            </a:r>
            <a:r>
              <a:rPr lang="ru-RU" sz="2800" dirty="0"/>
              <a:t>может содержать атрибуты форматирования, которые влияют на отображение букв, цифр или </a:t>
            </a:r>
            <a:r>
              <a:rPr lang="ru-RU" sz="2800" dirty="0" smtClean="0"/>
              <a:t>дат).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52" y="4941168"/>
            <a:ext cx="7001260" cy="1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64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3. </a:t>
            </a:r>
            <a:r>
              <a:rPr lang="ru-RU" sz="2800" b="1" dirty="0"/>
              <a:t>Формулы и </a:t>
            </a:r>
            <a:r>
              <a:rPr lang="ru-RU" sz="2800" b="1" dirty="0" smtClean="0"/>
              <a:t>функции</a:t>
            </a:r>
            <a:r>
              <a:rPr lang="ru-RU" sz="2800" dirty="0"/>
              <a:t> </a:t>
            </a:r>
            <a:r>
              <a:rPr lang="ru-RU" sz="2800" dirty="0" smtClean="0"/>
              <a:t>(ячейка </a:t>
            </a:r>
            <a:r>
              <a:rPr lang="ru-RU" sz="2800" dirty="0"/>
              <a:t>может содержать формулы и функции, которые позволяют вычислять различные </a:t>
            </a:r>
            <a:r>
              <a:rPr lang="ru-RU" sz="2800" dirty="0" smtClean="0"/>
              <a:t>значения).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7645938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60" y="4462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Форматирование ячейки</a:t>
            </a:r>
            <a:endParaRPr lang="ru-RU" sz="3600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2" y="2564904"/>
            <a:ext cx="2685082" cy="34451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6718" y="647690"/>
            <a:ext cx="8648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вызова панели форматирования кликните правой кнопкой мышки по ячейке (или выделенному диапазону), из всплывающего меню выберите команду «Формат ячеек».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95736" y="2463572"/>
            <a:ext cx="144016" cy="2765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6" y="2071836"/>
            <a:ext cx="5619750" cy="4381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6" y="2071836"/>
            <a:ext cx="5638800" cy="4286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6" y="2071836"/>
            <a:ext cx="5619750" cy="438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6" y="2071836"/>
            <a:ext cx="56197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20247813</TotalTime>
  <Words>1090</Words>
  <Application>Microsoft Office PowerPoint</Application>
  <PresentationFormat>Экран (4:3)</PresentationFormat>
  <Paragraphs>191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Лента</vt:lpstr>
      <vt:lpstr>Выравнивание содержимого ячеек</vt:lpstr>
      <vt:lpstr>Презентация PowerPoint</vt:lpstr>
      <vt:lpstr>Презентация PowerPoint</vt:lpstr>
      <vt:lpstr>Презентация PowerPoint</vt:lpstr>
      <vt:lpstr>Сортировка</vt:lpstr>
      <vt:lpstr>Презентация PowerPoint</vt:lpstr>
      <vt:lpstr>Презентация PowerPoint</vt:lpstr>
      <vt:lpstr>Закрепление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103</cp:revision>
  <dcterms:created xsi:type="dcterms:W3CDTF">2017-08-18T03:59:39Z</dcterms:created>
  <dcterms:modified xsi:type="dcterms:W3CDTF">2018-09-14T02:42:58Z</dcterms:modified>
</cp:coreProperties>
</file>