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0.jpg" ContentType="image/gif"/>
  <Override PartName="/ppt/media/image57.jpg" ContentType="image/gif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8" r:id="rId4"/>
    <p:sldMasterId id="2147483670" r:id="rId5"/>
    <p:sldMasterId id="2147483672" r:id="rId6"/>
  </p:sldMasterIdLst>
  <p:notesMasterIdLst>
    <p:notesMasterId r:id="rId39"/>
  </p:notesMasterIdLst>
  <p:sldIdLst>
    <p:sldId id="279" r:id="rId7"/>
    <p:sldId id="329" r:id="rId8"/>
    <p:sldId id="349" r:id="rId9"/>
    <p:sldId id="350" r:id="rId10"/>
    <p:sldId id="352" r:id="rId11"/>
    <p:sldId id="353" r:id="rId12"/>
    <p:sldId id="351" r:id="rId13"/>
    <p:sldId id="381" r:id="rId14"/>
    <p:sldId id="355" r:id="rId15"/>
    <p:sldId id="382" r:id="rId16"/>
    <p:sldId id="361" r:id="rId17"/>
    <p:sldId id="383" r:id="rId18"/>
    <p:sldId id="378" r:id="rId19"/>
    <p:sldId id="283" r:id="rId20"/>
    <p:sldId id="388" r:id="rId21"/>
    <p:sldId id="405" r:id="rId22"/>
    <p:sldId id="411" r:id="rId23"/>
    <p:sldId id="406" r:id="rId24"/>
    <p:sldId id="392" r:id="rId25"/>
    <p:sldId id="412" r:id="rId26"/>
    <p:sldId id="413" r:id="rId27"/>
    <p:sldId id="408" r:id="rId28"/>
    <p:sldId id="409" r:id="rId29"/>
    <p:sldId id="418" r:id="rId30"/>
    <p:sldId id="420" r:id="rId31"/>
    <p:sldId id="421" r:id="rId32"/>
    <p:sldId id="416" r:id="rId33"/>
    <p:sldId id="423" r:id="rId34"/>
    <p:sldId id="417" r:id="rId35"/>
    <p:sldId id="424" r:id="rId36"/>
    <p:sldId id="257" r:id="rId37"/>
    <p:sldId id="34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3104"/>
    <a:srgbClr val="FFCC66"/>
    <a:srgbClr val="99CCFF"/>
    <a:srgbClr val="FFCCFF"/>
    <a:srgbClr val="C05B08"/>
    <a:srgbClr val="CD6209"/>
    <a:srgbClr val="BC5908"/>
    <a:srgbClr val="5D380F"/>
    <a:srgbClr val="FF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6176-0159-474A-B65D-2593E5ECB0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9A2D-F254-4578-AD00-3B05AADBD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82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6176-0159-474A-B65D-2593E5ECB0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9A2D-F254-4578-AD00-3B05AADBD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8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7BD-5777-4684-B8C8-35720A25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9F4-F06C-4E42-9729-27D6860E25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6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7BD-5777-4684-B8C8-35720A25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9F4-F06C-4E42-9729-27D6860E25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65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447BD-5777-4684-B8C8-35720A2521E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C79F4-F06C-4E42-9729-27D6860E25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156176-0159-474A-B65D-2593E5ECB08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25.12.2017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A19A2D-F254-4578-AD00-3B05AADBDB3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8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156176-0159-474A-B65D-2593E5ECB08F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25.12.2017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A19A2D-F254-4578-AD00-3B05AADBDB3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8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3447BD-5777-4684-B8C8-35720A2521E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25.12.2017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FC79F4-F06C-4E42-9729-27D6860E25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6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3447BD-5777-4684-B8C8-35720A2521E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25.12.2017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FC79F4-F06C-4E42-9729-27D6860E25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6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3447BD-5777-4684-B8C8-35720A2521E6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25.12.2017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2FC79F4-F06C-4E42-9729-27D6860E252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6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6.gif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audio" Target="../media/audio2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2.png"/><Relationship Id="rId7" Type="http://schemas.openxmlformats.org/officeDocument/2006/relationships/slide" Target="slide18.xml"/><Relationship Id="rId12" Type="http://schemas.openxmlformats.org/officeDocument/2006/relationships/image" Target="../media/image21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gif"/><Relationship Id="rId11" Type="http://schemas.microsoft.com/office/2007/relationships/hdphoto" Target="../media/hdphoto5.wdp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microsoft.com/office/2007/relationships/hdphoto" Target="../media/hdphoto4.wdp"/><Relationship Id="rId9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7.jpeg"/><Relationship Id="rId7" Type="http://schemas.openxmlformats.org/officeDocument/2006/relationships/image" Target="../media/image5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microsoft.com/office/2007/relationships/hdphoto" Target="../media/hdphoto6.wdp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image" Target="../media/image54.jpeg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2.xml"/><Relationship Id="rId5" Type="http://schemas.microsoft.com/office/2007/relationships/hdphoto" Target="../media/hdphoto7.wdp"/><Relationship Id="rId4" Type="http://schemas.openxmlformats.org/officeDocument/2006/relationships/image" Target="../media/image55.png"/><Relationship Id="rId9" Type="http://schemas.openxmlformats.org/officeDocument/2006/relationships/image" Target="../media/image5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Relationship Id="rId6" Type="http://schemas.microsoft.com/office/2007/relationships/hdphoto" Target="../media/hdphoto8.wdp"/><Relationship Id="rId5" Type="http://schemas.openxmlformats.org/officeDocument/2006/relationships/image" Target="../media/image65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5.wav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6.jpe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blogs/anastasija-valerevna-chikunova/master-klas-27720.html" TargetMode="External"/><Relationship Id="rId2" Type="http://schemas.openxmlformats.org/officeDocument/2006/relationships/hyperlink" Target="https://nsportal.ru/npo-spo/informatika-i-vychislitelnaya-tekhnika/library/2017/09/11/razrabotka-interaktivnoy-igry-dly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slide" Target="slide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46138" y="1608138"/>
            <a:ext cx="7451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Использование ИКТ </a:t>
            </a:r>
            <a:endParaRPr lang="en-US" sz="4000" b="1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внеклассной деятельности. </a:t>
            </a:r>
            <a:endParaRPr lang="en-US" sz="4000" b="1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интерактивных игр</a:t>
            </a: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</a:t>
            </a:r>
            <a:endParaRPr lang="ru-RU" sz="40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6" y="260648"/>
            <a:ext cx="7920000" cy="4552217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316416" y="6093296"/>
            <a:ext cx="648072" cy="648072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5036983"/>
            <a:ext cx="8784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клике на </a:t>
            </a:r>
            <a:r>
              <a:rPr lang="ru-RU" sz="2400" dirty="0"/>
              <a:t>«Ответ</a:t>
            </a:r>
            <a:r>
              <a:rPr lang="ru-RU" sz="2400" dirty="0" smtClean="0"/>
              <a:t>» рисунок подарка исчезает и появляется Дед Мороз. Если на ответ есть ограничение по времени, можно добавить на слайд рисунок часов. Настроить анимацию на вход с задержкой по времени и добавить звуковой эффект.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619672" y="1268760"/>
            <a:ext cx="5616624" cy="4320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092280" y="2420888"/>
            <a:ext cx="144016" cy="3996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9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96799" y="188640"/>
            <a:ext cx="1007666" cy="936179"/>
          </a:xfrm>
          <a:prstGeom prst="star16">
            <a:avLst>
              <a:gd name="adj" fmla="val 37500"/>
            </a:avLst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</a:rPr>
              <a:t>2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677181" y="4202783"/>
            <a:ext cx="1734557" cy="1314449"/>
          </a:xfrm>
          <a:prstGeom prst="upArrowCallout">
            <a:avLst>
              <a:gd name="adj1" fmla="val 14776"/>
              <a:gd name="adj2" fmla="val 25094"/>
              <a:gd name="adj3" fmla="val 20630"/>
              <a:gd name="adj4" fmla="val 65356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Ответ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248315" y="2924944"/>
            <a:ext cx="2592288" cy="1440160"/>
          </a:xfrm>
          <a:prstGeom prst="horizontalScroll">
            <a:avLst>
              <a:gd name="adj" fmla="val 1250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Англии</a:t>
            </a:r>
            <a:endParaRPr lang="ru-RU" altLang="ru-RU"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9467" y="253282"/>
            <a:ext cx="640531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какой стране </a:t>
            </a: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возник обычай обмениваться к Новому году поздравительными открытками.</a:t>
            </a:r>
            <a:endParaRPr lang="ru-RU" alt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0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0400" y="6092825"/>
            <a:ext cx="684088" cy="648543"/>
          </a:xfrm>
          <a:prstGeom prst="actionButtonHome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256" y="5641204"/>
            <a:ext cx="1167850" cy="1124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04" y="2125466"/>
            <a:ext cx="5653232" cy="3607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72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476672"/>
            <a:ext cx="7920000" cy="4259676"/>
          </a:xfrm>
          <a:prstGeom prst="rect">
            <a:avLst/>
          </a:prstGeom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5036983"/>
            <a:ext cx="8784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клике на форму «Ответ» появляется свиток с правильным ответом. Рисунок часов можно скопировать с предыдущего слайда и вставить. Все настройки сохранятся.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69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4352925" cy="105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71" y="0"/>
            <a:ext cx="4352925" cy="1057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9" y="23725"/>
            <a:ext cx="805819" cy="1173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915" y="192316"/>
            <a:ext cx="968028" cy="1130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46065"/>
            <a:ext cx="4320480" cy="6411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502" y="3087208"/>
            <a:ext cx="3971051" cy="3726168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45622" y="6050829"/>
            <a:ext cx="648000" cy="64800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044" y="548680"/>
            <a:ext cx="87179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latin typeface="+mn-lt"/>
              </a:rPr>
              <a:t>Презентация предназначена для сопровождения новогоднего праздника. Действия выполняются последовательно по сценарию. Интерактивность настроена на слайды с заданиями.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Слайд «Кто </a:t>
            </a:r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здесь прячется</a:t>
            </a: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?»: </a:t>
            </a:r>
            <a:r>
              <a:rPr lang="ru-RU" sz="2600" dirty="0" smtClean="0">
                <a:latin typeface="+mn-lt"/>
              </a:rPr>
              <a:t>Поиск животных, которые прячутся на слайде. Когда все они будут найдены, получаем звезду на елку.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Слайд </a:t>
            </a: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«Загадки снеговика»: </a:t>
            </a:r>
            <a:r>
              <a:rPr lang="ru-RU" sz="2600" dirty="0" smtClean="0">
                <a:latin typeface="+mn-lt"/>
              </a:rPr>
              <a:t>Отгадав загадки снеговика, </a:t>
            </a:r>
            <a:r>
              <a:rPr lang="ru-RU" sz="2600" dirty="0"/>
              <a:t>получаем </a:t>
            </a:r>
            <a:r>
              <a:rPr lang="ru-RU" sz="2600" dirty="0" smtClean="0">
                <a:latin typeface="+mn-lt"/>
              </a:rPr>
              <a:t>елочную гирлянду.</a:t>
            </a:r>
            <a:endParaRPr lang="ru-RU" sz="2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Слайд «Заячья избушка»: </a:t>
            </a:r>
            <a:r>
              <a:rPr lang="ru-RU" sz="2600" dirty="0" smtClean="0">
                <a:latin typeface="+mn-lt"/>
              </a:rPr>
              <a:t>Помочь маме </a:t>
            </a:r>
            <a:r>
              <a:rPr lang="ru-RU" sz="2600" dirty="0" err="1" smtClean="0">
                <a:latin typeface="+mn-lt"/>
              </a:rPr>
              <a:t>Зае</a:t>
            </a:r>
            <a:r>
              <a:rPr lang="ru-RU" sz="2600" dirty="0" smtClean="0">
                <a:latin typeface="+mn-lt"/>
              </a:rPr>
              <a:t> посчитать всех зайчиков. При правильном ответе зайцы дарят шарики на елку, которые они нашли в лесу.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«Чьи следы в лесу?»: </a:t>
            </a:r>
            <a:r>
              <a:rPr lang="ru-RU" sz="2600" dirty="0"/>
              <a:t>Узнать зверей, пробегавших по лесу. При правильном ответе, получаем набор елочных игрушек</a:t>
            </a:r>
            <a:r>
              <a:rPr lang="ru-RU" sz="2600" dirty="0" smtClean="0"/>
              <a:t>.</a:t>
            </a:r>
            <a:endParaRPr lang="ru-RU" sz="2600" dirty="0" smtClean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624"/>
            <a:ext cx="7996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«Новогоднее приключение Деда Мороза</a:t>
            </a:r>
            <a:r>
              <a:rPr 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267248" y="3750103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267248" y="3036930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267248" y="4941168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267248" y="6021288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6129">
            <a:off x="8050584" y="1222139"/>
            <a:ext cx="754451" cy="7363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58" y="2432511"/>
            <a:ext cx="794878" cy="1219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46" y="1844824"/>
            <a:ext cx="1762125" cy="2162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325" y="692696"/>
            <a:ext cx="2352675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568" y="5433392"/>
            <a:ext cx="1120096" cy="1235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5514975"/>
            <a:ext cx="1724025" cy="1343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66" y="1138816"/>
            <a:ext cx="634215" cy="8479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834405"/>
            <a:ext cx="1114425" cy="1514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157192"/>
            <a:ext cx="1656184" cy="14627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85" y="4822066"/>
            <a:ext cx="2088232" cy="1991310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03648" y="44624"/>
            <a:ext cx="4536504" cy="980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здесь прячется?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335" y="1138816"/>
            <a:ext cx="3336437" cy="3173322"/>
          </a:xfrm>
          <a:prstGeom prst="rect">
            <a:avLst/>
          </a:prstGeom>
        </p:spPr>
      </p:pic>
      <p:pic>
        <p:nvPicPr>
          <p:cNvPr id="16" name="Рисунок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589522"/>
            <a:ext cx="8953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40" y="188640"/>
            <a:ext cx="7436285" cy="4320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211960" y="3933056"/>
            <a:ext cx="28803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3851920" y="1412776"/>
            <a:ext cx="3240360" cy="2808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699792" y="1556792"/>
            <a:ext cx="4392488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51519" y="4581128"/>
            <a:ext cx="8786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Разместить на слайде рисунки животных, звезды и елочки, которая выполняет функцию управляющей кнопки «Далее». Поверх картинок  с животными разместить фрагменты, которые предварительно вырезать из фона в графическом редакторе. Добавить гиперссылку, анимацию и настроить триггеры.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2627784" y="2816932"/>
            <a:ext cx="4464496" cy="140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020272" y="3861048"/>
            <a:ext cx="1880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фрагменты</a:t>
            </a:r>
          </a:p>
        </p:txBody>
      </p:sp>
      <p:sp>
        <p:nvSpPr>
          <p:cNvPr id="21" name="Управляющая кнопка: возврат 20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03748" y="980728"/>
            <a:ext cx="648072" cy="10081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62942" y="836712"/>
            <a:ext cx="949017" cy="72008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32112" y="1988840"/>
            <a:ext cx="927720" cy="100811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62942" y="3284984"/>
            <a:ext cx="1453074" cy="83767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34" y="188640"/>
            <a:ext cx="743628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33" y="2348881"/>
            <a:ext cx="3407972" cy="3687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07704" y="3109066"/>
            <a:ext cx="2320234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732"/>
            <a:ext cx="4571999" cy="2735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519" y="348132"/>
            <a:ext cx="4667480" cy="2792836"/>
          </a:xfrm>
          <a:prstGeom prst="rect">
            <a:avLst/>
          </a:prstGeom>
        </p:spPr>
      </p:pic>
      <p:pic>
        <p:nvPicPr>
          <p:cNvPr id="12" name="Рисунок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589522"/>
            <a:ext cx="895350" cy="1162050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2771800" y="727504"/>
            <a:ext cx="4957578" cy="35569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23793 w 4951160"/>
              <a:gd name="connsiteY0" fmla="*/ 3486646 h 2869266"/>
              <a:gd name="connsiteX1" fmla="*/ 1344091 w 4951160"/>
              <a:gd name="connsiteY1" fmla="*/ 3566348 h 2869266"/>
              <a:gd name="connsiteX2" fmla="*/ 1264389 w 4951160"/>
              <a:gd name="connsiteY2" fmla="*/ 3486646 h 2869266"/>
              <a:gd name="connsiteX3" fmla="*/ 1344091 w 4951160"/>
              <a:gd name="connsiteY3" fmla="*/ 3406944 h 2869266"/>
              <a:gd name="connsiteX4" fmla="*/ 1423793 w 4951160"/>
              <a:gd name="connsiteY4" fmla="*/ 3486646 h 2869266"/>
              <a:gd name="connsiteX0" fmla="*/ 1603826 w 4951160"/>
              <a:gd name="connsiteY0" fmla="*/ 3304691 h 2869266"/>
              <a:gd name="connsiteX1" fmla="*/ 1444422 w 4951160"/>
              <a:gd name="connsiteY1" fmla="*/ 3464095 h 2869266"/>
              <a:gd name="connsiteX2" fmla="*/ 1285018 w 4951160"/>
              <a:gd name="connsiteY2" fmla="*/ 3304691 h 2869266"/>
              <a:gd name="connsiteX3" fmla="*/ 1444422 w 4951160"/>
              <a:gd name="connsiteY3" fmla="*/ 3145287 h 2869266"/>
              <a:gd name="connsiteX4" fmla="*/ 1603826 w 4951160"/>
              <a:gd name="connsiteY4" fmla="*/ 3304691 h 2869266"/>
              <a:gd name="connsiteX0" fmla="*/ 1860828 w 4951160"/>
              <a:gd name="connsiteY0" fmla="*/ 2983147 h 2869266"/>
              <a:gd name="connsiteX1" fmla="*/ 1621722 w 4951160"/>
              <a:gd name="connsiteY1" fmla="*/ 3222253 h 2869266"/>
              <a:gd name="connsiteX2" fmla="*/ 1382616 w 4951160"/>
              <a:gd name="connsiteY2" fmla="*/ 2983147 h 2869266"/>
              <a:gd name="connsiteX3" fmla="*/ 1621722 w 4951160"/>
              <a:gd name="connsiteY3" fmla="*/ 2744041 h 2869266"/>
              <a:gd name="connsiteX4" fmla="*/ 1860828 w 4951160"/>
              <a:gd name="connsiteY4" fmla="*/ 2983147 h 286926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5512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0386 w 43256"/>
              <a:gd name="connsiteY11" fmla="*/ 17889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237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0386 w 43256"/>
              <a:gd name="connsiteY11" fmla="*/ 17889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237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5408 w 43256"/>
              <a:gd name="connsiteY8" fmla="*/ 25495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6389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6389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895 w 43256"/>
              <a:gd name="connsiteY8" fmla="*/ 27545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3554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957578" h="3556983">
                <a:moveTo>
                  <a:pt x="1427919" y="3477281"/>
                </a:moveTo>
                <a:cubicBezTo>
                  <a:pt x="1427919" y="3521299"/>
                  <a:pt x="1392235" y="3556983"/>
                  <a:pt x="1348217" y="3556983"/>
                </a:cubicBezTo>
                <a:cubicBezTo>
                  <a:pt x="1304199" y="3556983"/>
                  <a:pt x="1268515" y="3521299"/>
                  <a:pt x="1268515" y="3477281"/>
                </a:cubicBezTo>
                <a:cubicBezTo>
                  <a:pt x="1268515" y="3433263"/>
                  <a:pt x="1304199" y="3397579"/>
                  <a:pt x="1348217" y="3397579"/>
                </a:cubicBezTo>
                <a:cubicBezTo>
                  <a:pt x="1392235" y="3397579"/>
                  <a:pt x="1427919" y="3433263"/>
                  <a:pt x="1427919" y="3477281"/>
                </a:cubicBezTo>
                <a:close/>
              </a:path>
              <a:path w="4957578" h="3556983">
                <a:moveTo>
                  <a:pt x="1607952" y="3295326"/>
                </a:moveTo>
                <a:cubicBezTo>
                  <a:pt x="1607952" y="3383362"/>
                  <a:pt x="1536584" y="3454730"/>
                  <a:pt x="1448548" y="3454730"/>
                </a:cubicBezTo>
                <a:cubicBezTo>
                  <a:pt x="1360512" y="3454730"/>
                  <a:pt x="1289144" y="3383362"/>
                  <a:pt x="1289144" y="3295326"/>
                </a:cubicBezTo>
                <a:cubicBezTo>
                  <a:pt x="1289144" y="3207290"/>
                  <a:pt x="1360512" y="3135922"/>
                  <a:pt x="1448548" y="3135922"/>
                </a:cubicBezTo>
                <a:cubicBezTo>
                  <a:pt x="1536584" y="3135922"/>
                  <a:pt x="1607952" y="3207290"/>
                  <a:pt x="1607952" y="3295326"/>
                </a:cubicBezTo>
                <a:close/>
              </a:path>
              <a:path w="4957578" h="3556983">
                <a:moveTo>
                  <a:pt x="1864954" y="2973782"/>
                </a:moveTo>
                <a:cubicBezTo>
                  <a:pt x="1864954" y="3105837"/>
                  <a:pt x="1757903" y="3212888"/>
                  <a:pt x="1625848" y="3212888"/>
                </a:cubicBezTo>
                <a:cubicBezTo>
                  <a:pt x="1493793" y="3212888"/>
                  <a:pt x="1386742" y="3105837"/>
                  <a:pt x="1386742" y="2973782"/>
                </a:cubicBezTo>
                <a:cubicBezTo>
                  <a:pt x="1386742" y="2841727"/>
                  <a:pt x="1493793" y="2734676"/>
                  <a:pt x="1625848" y="2734676"/>
                </a:cubicBezTo>
                <a:cubicBezTo>
                  <a:pt x="1757903" y="2734676"/>
                  <a:pt x="1864954" y="2841727"/>
                  <a:pt x="1864954" y="2973782"/>
                </a:cubicBezTo>
                <a:close/>
              </a:path>
              <a:path w="43256" h="53554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895" y="27545"/>
                </a:moveTo>
                <a:cubicBezTo>
                  <a:pt x="37031" y="277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843" y="16267"/>
                  <a:pt x="41215" y="16995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прихожу с подарками, 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Блещу огнями яркими, 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Нарядная, забавная, 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Новый год я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главная!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7" descr="C:\Users\Кошечка\Desktop\Без имениocjy-1.png">
            <a:hlinkClick r:id="rId9" action="ppaction://hlinksldjump" highlightClick="1"/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7937" y="5273392"/>
            <a:ext cx="2712563" cy="1487058"/>
          </a:xfrm>
          <a:prstGeom prst="rect">
            <a:avLst/>
          </a:prstGeom>
          <a:noFill/>
        </p:spPr>
      </p:pic>
      <p:sp>
        <p:nvSpPr>
          <p:cNvPr id="16" name="Выноска-облако 1"/>
          <p:cNvSpPr/>
          <p:nvPr/>
        </p:nvSpPr>
        <p:spPr>
          <a:xfrm>
            <a:off x="2791742" y="745578"/>
            <a:ext cx="4957578" cy="35569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23793 w 4951160"/>
              <a:gd name="connsiteY0" fmla="*/ 3486646 h 2869266"/>
              <a:gd name="connsiteX1" fmla="*/ 1344091 w 4951160"/>
              <a:gd name="connsiteY1" fmla="*/ 3566348 h 2869266"/>
              <a:gd name="connsiteX2" fmla="*/ 1264389 w 4951160"/>
              <a:gd name="connsiteY2" fmla="*/ 3486646 h 2869266"/>
              <a:gd name="connsiteX3" fmla="*/ 1344091 w 4951160"/>
              <a:gd name="connsiteY3" fmla="*/ 3406944 h 2869266"/>
              <a:gd name="connsiteX4" fmla="*/ 1423793 w 4951160"/>
              <a:gd name="connsiteY4" fmla="*/ 3486646 h 2869266"/>
              <a:gd name="connsiteX0" fmla="*/ 1603826 w 4951160"/>
              <a:gd name="connsiteY0" fmla="*/ 3304691 h 2869266"/>
              <a:gd name="connsiteX1" fmla="*/ 1444422 w 4951160"/>
              <a:gd name="connsiteY1" fmla="*/ 3464095 h 2869266"/>
              <a:gd name="connsiteX2" fmla="*/ 1285018 w 4951160"/>
              <a:gd name="connsiteY2" fmla="*/ 3304691 h 2869266"/>
              <a:gd name="connsiteX3" fmla="*/ 1444422 w 4951160"/>
              <a:gd name="connsiteY3" fmla="*/ 3145287 h 2869266"/>
              <a:gd name="connsiteX4" fmla="*/ 1603826 w 4951160"/>
              <a:gd name="connsiteY4" fmla="*/ 3304691 h 2869266"/>
              <a:gd name="connsiteX0" fmla="*/ 1860828 w 4951160"/>
              <a:gd name="connsiteY0" fmla="*/ 2983147 h 2869266"/>
              <a:gd name="connsiteX1" fmla="*/ 1621722 w 4951160"/>
              <a:gd name="connsiteY1" fmla="*/ 3222253 h 2869266"/>
              <a:gd name="connsiteX2" fmla="*/ 1382616 w 4951160"/>
              <a:gd name="connsiteY2" fmla="*/ 2983147 h 2869266"/>
              <a:gd name="connsiteX3" fmla="*/ 1621722 w 4951160"/>
              <a:gd name="connsiteY3" fmla="*/ 2744041 h 2869266"/>
              <a:gd name="connsiteX4" fmla="*/ 1860828 w 4951160"/>
              <a:gd name="connsiteY4" fmla="*/ 2983147 h 286926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5512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0386 w 43256"/>
              <a:gd name="connsiteY11" fmla="*/ 17889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237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0386 w 43256"/>
              <a:gd name="connsiteY11" fmla="*/ 17889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237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5408 w 43256"/>
              <a:gd name="connsiteY8" fmla="*/ 25495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6389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6389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895 w 43256"/>
              <a:gd name="connsiteY8" fmla="*/ 27545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3554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957578" h="3556983">
                <a:moveTo>
                  <a:pt x="1427919" y="3477281"/>
                </a:moveTo>
                <a:cubicBezTo>
                  <a:pt x="1427919" y="3521299"/>
                  <a:pt x="1392235" y="3556983"/>
                  <a:pt x="1348217" y="3556983"/>
                </a:cubicBezTo>
                <a:cubicBezTo>
                  <a:pt x="1304199" y="3556983"/>
                  <a:pt x="1268515" y="3521299"/>
                  <a:pt x="1268515" y="3477281"/>
                </a:cubicBezTo>
                <a:cubicBezTo>
                  <a:pt x="1268515" y="3433263"/>
                  <a:pt x="1304199" y="3397579"/>
                  <a:pt x="1348217" y="3397579"/>
                </a:cubicBezTo>
                <a:cubicBezTo>
                  <a:pt x="1392235" y="3397579"/>
                  <a:pt x="1427919" y="3433263"/>
                  <a:pt x="1427919" y="3477281"/>
                </a:cubicBezTo>
                <a:close/>
              </a:path>
              <a:path w="4957578" h="3556983">
                <a:moveTo>
                  <a:pt x="1607952" y="3295326"/>
                </a:moveTo>
                <a:cubicBezTo>
                  <a:pt x="1607952" y="3383362"/>
                  <a:pt x="1536584" y="3454730"/>
                  <a:pt x="1448548" y="3454730"/>
                </a:cubicBezTo>
                <a:cubicBezTo>
                  <a:pt x="1360512" y="3454730"/>
                  <a:pt x="1289144" y="3383362"/>
                  <a:pt x="1289144" y="3295326"/>
                </a:cubicBezTo>
                <a:cubicBezTo>
                  <a:pt x="1289144" y="3207290"/>
                  <a:pt x="1360512" y="3135922"/>
                  <a:pt x="1448548" y="3135922"/>
                </a:cubicBezTo>
                <a:cubicBezTo>
                  <a:pt x="1536584" y="3135922"/>
                  <a:pt x="1607952" y="3207290"/>
                  <a:pt x="1607952" y="3295326"/>
                </a:cubicBezTo>
                <a:close/>
              </a:path>
              <a:path w="4957578" h="3556983">
                <a:moveTo>
                  <a:pt x="1864954" y="2973782"/>
                </a:moveTo>
                <a:cubicBezTo>
                  <a:pt x="1864954" y="3105837"/>
                  <a:pt x="1757903" y="3212888"/>
                  <a:pt x="1625848" y="3212888"/>
                </a:cubicBezTo>
                <a:cubicBezTo>
                  <a:pt x="1493793" y="3212888"/>
                  <a:pt x="1386742" y="3105837"/>
                  <a:pt x="1386742" y="2973782"/>
                </a:cubicBezTo>
                <a:cubicBezTo>
                  <a:pt x="1386742" y="2841727"/>
                  <a:pt x="1493793" y="2734676"/>
                  <a:pt x="1625848" y="2734676"/>
                </a:cubicBezTo>
                <a:cubicBezTo>
                  <a:pt x="1757903" y="2734676"/>
                  <a:pt x="1864954" y="2841727"/>
                  <a:pt x="1864954" y="2973782"/>
                </a:cubicBezTo>
                <a:close/>
              </a:path>
              <a:path w="43256" h="53554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895" y="27545"/>
                </a:moveTo>
                <a:cubicBezTo>
                  <a:pt x="37031" y="277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843" y="16267"/>
                  <a:pt x="41215" y="16995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лето стояли,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Зимы ожидали.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Дождались поры —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Помчались с горы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Выноска-облако 1"/>
          <p:cNvSpPr/>
          <p:nvPr/>
        </p:nvSpPr>
        <p:spPr>
          <a:xfrm>
            <a:off x="2719416" y="746277"/>
            <a:ext cx="5130823" cy="355698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423793 w 4951160"/>
              <a:gd name="connsiteY0" fmla="*/ 3486646 h 2869266"/>
              <a:gd name="connsiteX1" fmla="*/ 1344091 w 4951160"/>
              <a:gd name="connsiteY1" fmla="*/ 3566348 h 2869266"/>
              <a:gd name="connsiteX2" fmla="*/ 1264389 w 4951160"/>
              <a:gd name="connsiteY2" fmla="*/ 3486646 h 2869266"/>
              <a:gd name="connsiteX3" fmla="*/ 1344091 w 4951160"/>
              <a:gd name="connsiteY3" fmla="*/ 3406944 h 2869266"/>
              <a:gd name="connsiteX4" fmla="*/ 1423793 w 4951160"/>
              <a:gd name="connsiteY4" fmla="*/ 3486646 h 2869266"/>
              <a:gd name="connsiteX0" fmla="*/ 1603826 w 4951160"/>
              <a:gd name="connsiteY0" fmla="*/ 3304691 h 2869266"/>
              <a:gd name="connsiteX1" fmla="*/ 1444422 w 4951160"/>
              <a:gd name="connsiteY1" fmla="*/ 3464095 h 2869266"/>
              <a:gd name="connsiteX2" fmla="*/ 1285018 w 4951160"/>
              <a:gd name="connsiteY2" fmla="*/ 3304691 h 2869266"/>
              <a:gd name="connsiteX3" fmla="*/ 1444422 w 4951160"/>
              <a:gd name="connsiteY3" fmla="*/ 3145287 h 2869266"/>
              <a:gd name="connsiteX4" fmla="*/ 1603826 w 4951160"/>
              <a:gd name="connsiteY4" fmla="*/ 3304691 h 2869266"/>
              <a:gd name="connsiteX0" fmla="*/ 1860828 w 4951160"/>
              <a:gd name="connsiteY0" fmla="*/ 2983147 h 2869266"/>
              <a:gd name="connsiteX1" fmla="*/ 1621722 w 4951160"/>
              <a:gd name="connsiteY1" fmla="*/ 3222253 h 2869266"/>
              <a:gd name="connsiteX2" fmla="*/ 1382616 w 4951160"/>
              <a:gd name="connsiteY2" fmla="*/ 2983147 h 2869266"/>
              <a:gd name="connsiteX3" fmla="*/ 1621722 w 4951160"/>
              <a:gd name="connsiteY3" fmla="*/ 2744041 h 2869266"/>
              <a:gd name="connsiteX4" fmla="*/ 1860828 w 4951160"/>
              <a:gd name="connsiteY4" fmla="*/ 2983147 h 2869266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5512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0386 w 43256"/>
              <a:gd name="connsiteY11" fmla="*/ 17889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237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0386 w 43256"/>
              <a:gd name="connsiteY11" fmla="*/ 17889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237 w 43256"/>
              <a:gd name="connsiteY8" fmla="*/ 25316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5408 w 43256"/>
              <a:gd name="connsiteY8" fmla="*/ 25495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6389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6389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341 w 43256"/>
              <a:gd name="connsiteY8" fmla="*/ 27641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  <a:gd name="connsiteX0" fmla="*/ 3936 w 43256"/>
              <a:gd name="connsiteY0" fmla="*/ 14229 h 53554"/>
              <a:gd name="connsiteX1" fmla="*/ 5659 w 43256"/>
              <a:gd name="connsiteY1" fmla="*/ 6766 h 53554"/>
              <a:gd name="connsiteX2" fmla="*/ 14041 w 43256"/>
              <a:gd name="connsiteY2" fmla="*/ 5061 h 53554"/>
              <a:gd name="connsiteX3" fmla="*/ 22492 w 43256"/>
              <a:gd name="connsiteY3" fmla="*/ 3291 h 53554"/>
              <a:gd name="connsiteX4" fmla="*/ 25785 w 43256"/>
              <a:gd name="connsiteY4" fmla="*/ 59 h 53554"/>
              <a:gd name="connsiteX5" fmla="*/ 29869 w 43256"/>
              <a:gd name="connsiteY5" fmla="*/ 2340 h 53554"/>
              <a:gd name="connsiteX6" fmla="*/ 35499 w 43256"/>
              <a:gd name="connsiteY6" fmla="*/ 549 h 53554"/>
              <a:gd name="connsiteX7" fmla="*/ 38354 w 43256"/>
              <a:gd name="connsiteY7" fmla="*/ 5435 h 53554"/>
              <a:gd name="connsiteX8" fmla="*/ 42018 w 43256"/>
              <a:gd name="connsiteY8" fmla="*/ 10177 h 53554"/>
              <a:gd name="connsiteX9" fmla="*/ 41854 w 43256"/>
              <a:gd name="connsiteY9" fmla="*/ 15319 h 53554"/>
              <a:gd name="connsiteX10" fmla="*/ 43052 w 43256"/>
              <a:gd name="connsiteY10" fmla="*/ 23181 h 53554"/>
              <a:gd name="connsiteX11" fmla="*/ 37440 w 43256"/>
              <a:gd name="connsiteY11" fmla="*/ 30063 h 53554"/>
              <a:gd name="connsiteX12" fmla="*/ 35431 w 43256"/>
              <a:gd name="connsiteY12" fmla="*/ 35960 h 53554"/>
              <a:gd name="connsiteX13" fmla="*/ 28591 w 43256"/>
              <a:gd name="connsiteY13" fmla="*/ 36674 h 53554"/>
              <a:gd name="connsiteX14" fmla="*/ 23703 w 43256"/>
              <a:gd name="connsiteY14" fmla="*/ 42965 h 53554"/>
              <a:gd name="connsiteX15" fmla="*/ 16516 w 43256"/>
              <a:gd name="connsiteY15" fmla="*/ 39125 h 53554"/>
              <a:gd name="connsiteX16" fmla="*/ 5840 w 43256"/>
              <a:gd name="connsiteY16" fmla="*/ 35331 h 53554"/>
              <a:gd name="connsiteX17" fmla="*/ 1146 w 43256"/>
              <a:gd name="connsiteY17" fmla="*/ 31109 h 53554"/>
              <a:gd name="connsiteX18" fmla="*/ 2149 w 43256"/>
              <a:gd name="connsiteY18" fmla="*/ 25410 h 53554"/>
              <a:gd name="connsiteX19" fmla="*/ 31 w 43256"/>
              <a:gd name="connsiteY19" fmla="*/ 19563 h 53554"/>
              <a:gd name="connsiteX20" fmla="*/ 3899 w 43256"/>
              <a:gd name="connsiteY20" fmla="*/ 14366 h 53554"/>
              <a:gd name="connsiteX21" fmla="*/ 3936 w 43256"/>
              <a:gd name="connsiteY21" fmla="*/ 14229 h 53554"/>
              <a:gd name="connsiteX0" fmla="*/ 1427919 w 4957578"/>
              <a:gd name="connsiteY0" fmla="*/ 3477281 h 3556983"/>
              <a:gd name="connsiteX1" fmla="*/ 1348217 w 4957578"/>
              <a:gd name="connsiteY1" fmla="*/ 3556983 h 3556983"/>
              <a:gd name="connsiteX2" fmla="*/ 1268515 w 4957578"/>
              <a:gd name="connsiteY2" fmla="*/ 3477281 h 3556983"/>
              <a:gd name="connsiteX3" fmla="*/ 1348217 w 4957578"/>
              <a:gd name="connsiteY3" fmla="*/ 3397579 h 3556983"/>
              <a:gd name="connsiteX4" fmla="*/ 1427919 w 4957578"/>
              <a:gd name="connsiteY4" fmla="*/ 3477281 h 3556983"/>
              <a:gd name="connsiteX0" fmla="*/ 1607952 w 4957578"/>
              <a:gd name="connsiteY0" fmla="*/ 3295326 h 3556983"/>
              <a:gd name="connsiteX1" fmla="*/ 1448548 w 4957578"/>
              <a:gd name="connsiteY1" fmla="*/ 3454730 h 3556983"/>
              <a:gd name="connsiteX2" fmla="*/ 1289144 w 4957578"/>
              <a:gd name="connsiteY2" fmla="*/ 3295326 h 3556983"/>
              <a:gd name="connsiteX3" fmla="*/ 1448548 w 4957578"/>
              <a:gd name="connsiteY3" fmla="*/ 3135922 h 3556983"/>
              <a:gd name="connsiteX4" fmla="*/ 1607952 w 4957578"/>
              <a:gd name="connsiteY4" fmla="*/ 3295326 h 3556983"/>
              <a:gd name="connsiteX0" fmla="*/ 1864954 w 4957578"/>
              <a:gd name="connsiteY0" fmla="*/ 2973782 h 3556983"/>
              <a:gd name="connsiteX1" fmla="*/ 1625848 w 4957578"/>
              <a:gd name="connsiteY1" fmla="*/ 3212888 h 3556983"/>
              <a:gd name="connsiteX2" fmla="*/ 1386742 w 4957578"/>
              <a:gd name="connsiteY2" fmla="*/ 2973782 h 3556983"/>
              <a:gd name="connsiteX3" fmla="*/ 1625848 w 4957578"/>
              <a:gd name="connsiteY3" fmla="*/ 2734676 h 3556983"/>
              <a:gd name="connsiteX4" fmla="*/ 1864954 w 4957578"/>
              <a:gd name="connsiteY4" fmla="*/ 2973782 h 3556983"/>
              <a:gd name="connsiteX0" fmla="*/ 4729 w 43256"/>
              <a:gd name="connsiteY0" fmla="*/ 26036 h 53554"/>
              <a:gd name="connsiteX1" fmla="*/ 2196 w 43256"/>
              <a:gd name="connsiteY1" fmla="*/ 25239 h 53554"/>
              <a:gd name="connsiteX2" fmla="*/ 6964 w 43256"/>
              <a:gd name="connsiteY2" fmla="*/ 34758 h 53554"/>
              <a:gd name="connsiteX3" fmla="*/ 5856 w 43256"/>
              <a:gd name="connsiteY3" fmla="*/ 35139 h 53554"/>
              <a:gd name="connsiteX4" fmla="*/ 16514 w 43256"/>
              <a:gd name="connsiteY4" fmla="*/ 38949 h 53554"/>
              <a:gd name="connsiteX5" fmla="*/ 15846 w 43256"/>
              <a:gd name="connsiteY5" fmla="*/ 37209 h 53554"/>
              <a:gd name="connsiteX6" fmla="*/ 28863 w 43256"/>
              <a:gd name="connsiteY6" fmla="*/ 34610 h 53554"/>
              <a:gd name="connsiteX7" fmla="*/ 28596 w 43256"/>
              <a:gd name="connsiteY7" fmla="*/ 36519 h 53554"/>
              <a:gd name="connsiteX8" fmla="*/ 36895 w 43256"/>
              <a:gd name="connsiteY8" fmla="*/ 27545 h 53554"/>
              <a:gd name="connsiteX9" fmla="*/ 37416 w 43256"/>
              <a:gd name="connsiteY9" fmla="*/ 29949 h 53554"/>
              <a:gd name="connsiteX10" fmla="*/ 41834 w 43256"/>
              <a:gd name="connsiteY10" fmla="*/ 15213 h 53554"/>
              <a:gd name="connsiteX11" fmla="*/ 41215 w 43256"/>
              <a:gd name="connsiteY11" fmla="*/ 16995 h 53554"/>
              <a:gd name="connsiteX12" fmla="*/ 38360 w 43256"/>
              <a:gd name="connsiteY12" fmla="*/ 5285 h 53554"/>
              <a:gd name="connsiteX13" fmla="*/ 38436 w 43256"/>
              <a:gd name="connsiteY13" fmla="*/ 6549 h 53554"/>
              <a:gd name="connsiteX14" fmla="*/ 29114 w 43256"/>
              <a:gd name="connsiteY14" fmla="*/ 3811 h 53554"/>
              <a:gd name="connsiteX15" fmla="*/ 29856 w 43256"/>
              <a:gd name="connsiteY15" fmla="*/ 2199 h 53554"/>
              <a:gd name="connsiteX16" fmla="*/ 22177 w 43256"/>
              <a:gd name="connsiteY16" fmla="*/ 4579 h 53554"/>
              <a:gd name="connsiteX17" fmla="*/ 22536 w 43256"/>
              <a:gd name="connsiteY17" fmla="*/ 3189 h 53554"/>
              <a:gd name="connsiteX18" fmla="*/ 14036 w 43256"/>
              <a:gd name="connsiteY18" fmla="*/ 5051 h 53554"/>
              <a:gd name="connsiteX19" fmla="*/ 15336 w 43256"/>
              <a:gd name="connsiteY19" fmla="*/ 6399 h 53554"/>
              <a:gd name="connsiteX20" fmla="*/ 4163 w 43256"/>
              <a:gd name="connsiteY20" fmla="*/ 15648 h 53554"/>
              <a:gd name="connsiteX21" fmla="*/ 3936 w 43256"/>
              <a:gd name="connsiteY21" fmla="*/ 14229 h 5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3554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957578" h="3556983">
                <a:moveTo>
                  <a:pt x="1427919" y="3477281"/>
                </a:moveTo>
                <a:cubicBezTo>
                  <a:pt x="1427919" y="3521299"/>
                  <a:pt x="1392235" y="3556983"/>
                  <a:pt x="1348217" y="3556983"/>
                </a:cubicBezTo>
                <a:cubicBezTo>
                  <a:pt x="1304199" y="3556983"/>
                  <a:pt x="1268515" y="3521299"/>
                  <a:pt x="1268515" y="3477281"/>
                </a:cubicBezTo>
                <a:cubicBezTo>
                  <a:pt x="1268515" y="3433263"/>
                  <a:pt x="1304199" y="3397579"/>
                  <a:pt x="1348217" y="3397579"/>
                </a:cubicBezTo>
                <a:cubicBezTo>
                  <a:pt x="1392235" y="3397579"/>
                  <a:pt x="1427919" y="3433263"/>
                  <a:pt x="1427919" y="3477281"/>
                </a:cubicBezTo>
                <a:close/>
              </a:path>
              <a:path w="4957578" h="3556983">
                <a:moveTo>
                  <a:pt x="1607952" y="3295326"/>
                </a:moveTo>
                <a:cubicBezTo>
                  <a:pt x="1607952" y="3383362"/>
                  <a:pt x="1536584" y="3454730"/>
                  <a:pt x="1448548" y="3454730"/>
                </a:cubicBezTo>
                <a:cubicBezTo>
                  <a:pt x="1360512" y="3454730"/>
                  <a:pt x="1289144" y="3383362"/>
                  <a:pt x="1289144" y="3295326"/>
                </a:cubicBezTo>
                <a:cubicBezTo>
                  <a:pt x="1289144" y="3207290"/>
                  <a:pt x="1360512" y="3135922"/>
                  <a:pt x="1448548" y="3135922"/>
                </a:cubicBezTo>
                <a:cubicBezTo>
                  <a:pt x="1536584" y="3135922"/>
                  <a:pt x="1607952" y="3207290"/>
                  <a:pt x="1607952" y="3295326"/>
                </a:cubicBezTo>
                <a:close/>
              </a:path>
              <a:path w="4957578" h="3556983">
                <a:moveTo>
                  <a:pt x="1864954" y="2973782"/>
                </a:moveTo>
                <a:cubicBezTo>
                  <a:pt x="1864954" y="3105837"/>
                  <a:pt x="1757903" y="3212888"/>
                  <a:pt x="1625848" y="3212888"/>
                </a:cubicBezTo>
                <a:cubicBezTo>
                  <a:pt x="1493793" y="3212888"/>
                  <a:pt x="1386742" y="3105837"/>
                  <a:pt x="1386742" y="2973782"/>
                </a:cubicBezTo>
                <a:cubicBezTo>
                  <a:pt x="1386742" y="2841727"/>
                  <a:pt x="1493793" y="2734676"/>
                  <a:pt x="1625848" y="2734676"/>
                </a:cubicBezTo>
                <a:cubicBezTo>
                  <a:pt x="1757903" y="2734676"/>
                  <a:pt x="1864954" y="2841727"/>
                  <a:pt x="1864954" y="2973782"/>
                </a:cubicBezTo>
                <a:close/>
              </a:path>
              <a:path w="43256" h="53554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895" y="27545"/>
                </a:moveTo>
                <a:cubicBezTo>
                  <a:pt x="37031" y="27776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843" y="16267"/>
                  <a:pt x="41215" y="16995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слетает белой стаей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сверкает на лету.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звездой прохладной тает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ладони и во рту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167" y="4979035"/>
            <a:ext cx="681870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15" y="44624"/>
            <a:ext cx="7382570" cy="417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4226312"/>
            <a:ext cx="903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Разместить на слайде картинки, добавить анимацию «Вход». Вставить выноску облако, добавить текст. Добавить анимацию «Вход» и «Выход». Скопировать. Вставить 2 раза и заменить в новых «облаках» текст. Настроить триггеры: 1 – облако1 </a:t>
            </a:r>
            <a:r>
              <a:rPr lang="ru-RU" sz="2400" dirty="0"/>
              <a:t>вход – </a:t>
            </a:r>
            <a:r>
              <a:rPr lang="ru-RU" sz="2400" dirty="0" smtClean="0"/>
              <a:t>щелчок на снеговике; 2 - выход облака1, вход елки, вход облака2 – щелчок по облаку1…  Совместить облака</a:t>
            </a:r>
            <a:endParaRPr lang="ru-RU" sz="2400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012160" y="476672"/>
            <a:ext cx="1080120" cy="5040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275856" y="980728"/>
            <a:ext cx="3888432" cy="4824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955" y="2538589"/>
            <a:ext cx="842618" cy="1923597"/>
          </a:xfrm>
          <a:prstGeom prst="rect">
            <a:avLst/>
          </a:prstGeom>
        </p:spPr>
      </p:pic>
      <p:sp>
        <p:nvSpPr>
          <p:cNvPr id="15" name="Капля 14"/>
          <p:cNvSpPr/>
          <p:nvPr/>
        </p:nvSpPr>
        <p:spPr>
          <a:xfrm>
            <a:off x="4716789" y="476672"/>
            <a:ext cx="1008112" cy="86409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Капля 16"/>
          <p:cNvSpPr/>
          <p:nvPr/>
        </p:nvSpPr>
        <p:spPr>
          <a:xfrm>
            <a:off x="7236296" y="476672"/>
            <a:ext cx="1008112" cy="86409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апля 18"/>
          <p:cNvSpPr/>
          <p:nvPr/>
        </p:nvSpPr>
        <p:spPr>
          <a:xfrm>
            <a:off x="795271" y="476672"/>
            <a:ext cx="1008112" cy="86409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Капля 19"/>
          <p:cNvSpPr/>
          <p:nvPr/>
        </p:nvSpPr>
        <p:spPr>
          <a:xfrm>
            <a:off x="2121238" y="476672"/>
            <a:ext cx="1008112" cy="86409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Капля 20"/>
          <p:cNvSpPr/>
          <p:nvPr/>
        </p:nvSpPr>
        <p:spPr>
          <a:xfrm>
            <a:off x="3437497" y="476672"/>
            <a:ext cx="1008112" cy="86409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5986962" y="476672"/>
            <a:ext cx="1008112" cy="864096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571" y="3140968"/>
            <a:ext cx="1458983" cy="16834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84540" y="4824409"/>
            <a:ext cx="1709263" cy="19941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36981" y="3790548"/>
            <a:ext cx="913643" cy="12946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8794" y="4375089"/>
            <a:ext cx="2105017" cy="242886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30" y="3918720"/>
            <a:ext cx="1373793" cy="16027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429" y="4254616"/>
            <a:ext cx="1172287" cy="16611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047" y="3764194"/>
            <a:ext cx="1638695" cy="1911810"/>
          </a:xfrm>
          <a:prstGeom prst="rect">
            <a:avLst/>
          </a:prstGeom>
        </p:spPr>
      </p:pic>
      <p:pic>
        <p:nvPicPr>
          <p:cNvPr id="29" name="Рисунок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589522"/>
            <a:ext cx="895350" cy="11620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637" y="4178146"/>
            <a:ext cx="3461381" cy="257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476672"/>
            <a:ext cx="86423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Использование во внеклассной деятельности интерактивных игр значительно разнообразит методические средства и позволяет включить новые формы </a:t>
            </a:r>
            <a:r>
              <a:rPr lang="ru-RU" sz="2800" dirty="0" smtClean="0">
                <a:latin typeface="+mn-lt"/>
              </a:rPr>
              <a:t>организации и проведения </a:t>
            </a:r>
            <a:r>
              <a:rPr lang="ru-RU" sz="2800" dirty="0">
                <a:latin typeface="+mn-lt"/>
              </a:rPr>
              <a:t>мероприятий, сделать их интересными и запоминающимися.</a:t>
            </a:r>
            <a:endParaRPr lang="ru-RU" sz="2800" dirty="0" smtClean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814453"/>
            <a:ext cx="4464496" cy="346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4293096"/>
            <a:ext cx="9036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Разместить на слайде зайцев, елочку и шарики. Вставить фигуру «Капля», добавить текст. Размножить, выровнять и заменить цифры. Добавить анимацию  выделение «Изменение размера» на правильный ответ и «Цветовая пульсация на остальные». </a:t>
            </a:r>
            <a:r>
              <a:rPr lang="ru-RU" sz="2400" dirty="0"/>
              <a:t>Настроить триггеры и </a:t>
            </a:r>
            <a:r>
              <a:rPr lang="ru-RU" sz="2400" dirty="0" smtClean="0"/>
              <a:t>гиперссылку на елочку. В триггер правильного ответа добавить вход рисунка шариков и елочки.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00" y="188640"/>
            <a:ext cx="7740000" cy="416665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7524328" y="980728"/>
            <a:ext cx="432048" cy="5256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0797">
            <a:off x="2576081" y="5948632"/>
            <a:ext cx="3359711" cy="627146"/>
          </a:xfrm>
          <a:prstGeom prst="rect">
            <a:avLst/>
          </a:prstGeom>
        </p:spPr>
      </p:pic>
      <p:pic>
        <p:nvPicPr>
          <p:cNvPr id="9" name="Рисунок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5589522"/>
            <a:ext cx="895350" cy="1162050"/>
          </a:xfrm>
          <a:prstGeom prst="rect">
            <a:avLst/>
          </a:prstGeom>
        </p:spPr>
      </p:pic>
      <p:sp>
        <p:nvSpPr>
          <p:cNvPr id="10" name="Заголовок 14"/>
          <p:cNvSpPr txBox="1">
            <a:spLocks/>
          </p:cNvSpPr>
          <p:nvPr/>
        </p:nvSpPr>
        <p:spPr>
          <a:xfrm>
            <a:off x="3131840" y="260648"/>
            <a:ext cx="453650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 smtClean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Чьи следы в лесу?</a:t>
            </a:r>
            <a:endParaRPr lang="ru-RU" sz="3200" dirty="0">
              <a:solidFill>
                <a:srgbClr val="5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69796">
            <a:off x="-1244824" y="6181128"/>
            <a:ext cx="3573807" cy="35738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2162952" cy="60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0.01337 -0.02662 0.01024 -0.06158 0.01684 -0.09121 C 0.01875 -0.09977 0.0316 -0.10834 0.0316 -0.10811 C 0.03785 -0.12084 0.04497 -0.13149 0.05399 -0.14028 C 0.06511 -0.15139 0.0599 -0.13727 0.07274 -0.1551 C 0.07934 -0.16436 0.08733 -0.17037 0.09514 -0.17732 C 0.10243 -0.18357 0.11163 -0.19746 0.12136 -0.19931 C 0.13229 -0.20116 0.14358 -0.20093 0.15486 -0.20186 C 0.16823 -0.20417 0.17934 -0.2095 0.19202 -0.21412 C 0.20938 -0.22037 0.21424 -0.21875 0.22761 -0.23612 C 0.22969 -0.2419 0.23056 -0.24838 0.23316 -0.25348 C 0.23889 -0.26505 0.23715 -0.25834 0.24427 -0.26343 C 0.26146 -0.2757 0.27847 -0.29075 0.29844 -0.29283 C 0.31389 -0.29468 0.32934 -0.29468 0.34497 -0.29537 C 0.35729 -0.29931 0.35573 -0.31042 0.36945 -0.31737 C 0.38889 -0.32709 0.41059 -0.32732 0.4309 -0.32987 C 0.43785 -0.33287 0.4434 -0.33426 0.44965 -0.33982 C 0.45434 -0.36968 0.44705 -0.34098 0.45695 -0.3544 C 0.475 -0.37871 0.44774 -0.35278 0.46632 -0.36922 C 0.47431 -0.38473 0.48056 -0.39075 0.49254 -0.40116 C 0.49479 -0.40325 0.49601 -0.40649 0.49809 -0.40857 C 0.50556 -0.41621 0.51337 -0.42176 0.5224 -0.4257 C 0.54115 -0.45047 0.51667 -0.42061 0.53368 -0.43565 C 0.5507 -0.4507 0.51823 -0.44075 0.56146 -0.44561 C 0.5691 -0.45186 0.56476 -0.45024 0.57465 -0.45024 " pathEditMode="relative" rAng="0" ptsTypes="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-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av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496" y="4184610"/>
            <a:ext cx="9036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Разместить на слайде следы, елочку и игрушки. </a:t>
            </a:r>
            <a:r>
              <a:rPr lang="ru-RU" sz="2400" dirty="0"/>
              <a:t>Добавить </a:t>
            </a:r>
            <a:r>
              <a:rPr lang="ru-RU" sz="2400" dirty="0" smtClean="0"/>
              <a:t>анимацию на игрушки. Ввести текст</a:t>
            </a:r>
            <a:r>
              <a:rPr lang="ru-RU" sz="2400" dirty="0"/>
              <a:t>. </a:t>
            </a:r>
            <a:r>
              <a:rPr lang="ru-RU" sz="2400" dirty="0" smtClean="0"/>
              <a:t>Вставить медведя за слайд. Добавить ему анимацию «Пути перемещения</a:t>
            </a:r>
            <a:r>
              <a:rPr lang="ru-RU" sz="2400" dirty="0"/>
              <a:t>» </a:t>
            </a:r>
            <a:r>
              <a:rPr lang="ru-RU" sz="2400" dirty="0" smtClean="0"/>
              <a:t>- нарисовать «Пользовательский путь». Настроить триггер (медведь, игрушки и елочка) – щелчок по «Чьи следы в лесу?». Вставить гиперссылку на елочку. Добавить звук на анимационный эффект для игрушек.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74" y="8610"/>
            <a:ext cx="7354253" cy="417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9" y="1614156"/>
            <a:ext cx="5328592" cy="25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044" y="548680"/>
            <a:ext cx="87179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latin typeface="+mn-lt"/>
              </a:rPr>
              <a:t>Презентация предназначена для проведения любого праздника или занятия. Задача – найти сундук с сокровищами и ключи, которые спрятаны в комнатах замка.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Слайд «Замок»: </a:t>
            </a:r>
            <a:r>
              <a:rPr lang="ru-RU" sz="2600" dirty="0">
                <a:latin typeface="+mn-lt"/>
              </a:rPr>
              <a:t>Выбор комнаты на слайде с замком. Последовательность посещения – произвольная. </a:t>
            </a:r>
            <a:r>
              <a:rPr lang="ru-RU" sz="2600" dirty="0" smtClean="0">
                <a:latin typeface="+mn-lt"/>
              </a:rPr>
              <a:t>На окнах замка установлены гиперссылки на слайд с комнатой.</a:t>
            </a:r>
            <a:endParaRPr lang="ru-RU" sz="2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Слайды «Комнаты»: </a:t>
            </a:r>
            <a:r>
              <a:rPr lang="ru-RU" sz="2600" dirty="0"/>
              <a:t>Поиск </a:t>
            </a:r>
            <a:r>
              <a:rPr lang="ru-RU" sz="2600" dirty="0" smtClean="0">
                <a:latin typeface="+mn-lt"/>
              </a:rPr>
              <a:t>ключа. Во всех комнатах надо найти тайник. При клике на правильное место – переход на слайд с заданием, на неправильное – звуковой сигнал.</a:t>
            </a:r>
            <a:endParaRPr lang="ru-RU" sz="26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Слайд «Найди отличия»: </a:t>
            </a:r>
            <a:r>
              <a:rPr lang="ru-RU" sz="2600" dirty="0" smtClean="0">
                <a:latin typeface="+mn-lt"/>
              </a:rPr>
              <a:t>При щелчке на область рисунка с отличием появляется рамка, а на этом же месте на другом рисунке -крестик.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</a:t>
            </a: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600" dirty="0" err="1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Зельеварение</a:t>
            </a:r>
            <a:r>
              <a:rPr lang="ru-RU" sz="26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  <a:r>
              <a:rPr lang="ru-RU" sz="2600" dirty="0" smtClean="0"/>
              <a:t>Выбрать ингредиент, который окрасит зелье в заданный цвет.</a:t>
            </a:r>
            <a:endParaRPr lang="ru-RU" sz="2600" dirty="0" smtClean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624"/>
            <a:ext cx="7996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«Сокровища старого замка</a:t>
            </a:r>
            <a:r>
              <a:rPr 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8320644" y="3789040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320644" y="2564904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8320644" y="4944469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320644" y="5810498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518" y="116632"/>
            <a:ext cx="6525550" cy="48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355" y="116632"/>
            <a:ext cx="6407876" cy="48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97" y="4941168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Рисуем прямоугольники поверх окон в замке.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 каждый прямоугольник вставляем  гиперссылки на соответствующие слайды.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Выделяем все прямоугольники и убираем заливку и контур.</a:t>
            </a:r>
            <a:endParaRPr lang="ru-RU" sz="2400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393" y="116632"/>
            <a:ext cx="6457801" cy="48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98" y="116632"/>
            <a:ext cx="8264391" cy="48600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635896" y="908720"/>
            <a:ext cx="3816424" cy="3456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084168" y="1244379"/>
            <a:ext cx="1800200" cy="2808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44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" action="ppaction://noaction">
              <a:snd r:embed="rId3" name="no.WAV"/>
            </a:hlinkClick>
          </p:cNvPr>
          <p:cNvSpPr/>
          <p:nvPr/>
        </p:nvSpPr>
        <p:spPr>
          <a:xfrm>
            <a:off x="0" y="-39779"/>
            <a:ext cx="9144000" cy="3540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hlinkClick r:id="" action="ppaction://noaction">
              <a:snd r:embed="rId3" name="no.WAV"/>
            </a:hlinkClick>
          </p:cNvPr>
          <p:cNvSpPr/>
          <p:nvPr/>
        </p:nvSpPr>
        <p:spPr>
          <a:xfrm>
            <a:off x="3995936" y="3501008"/>
            <a:ext cx="5148064" cy="335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hlinkClick r:id="" action="ppaction://noaction">
              <a:snd r:embed="rId3" name="no.WAV"/>
            </a:hlinkClick>
          </p:cNvPr>
          <p:cNvSpPr/>
          <p:nvPr/>
        </p:nvSpPr>
        <p:spPr>
          <a:xfrm>
            <a:off x="0" y="3501008"/>
            <a:ext cx="3203848" cy="3356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8388424" y="6054425"/>
            <a:ext cx="576064" cy="576064"/>
          </a:xfrm>
          <a:prstGeom prst="actionButtonRetur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Picture 6" descr="key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839404"/>
            <a:ext cx="161925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hlinkClick r:id="" action="ppaction://noaction">
              <a:snd r:embed="rId3" name="no.WAV"/>
            </a:hlinkClick>
          </p:cNvPr>
          <p:cNvSpPr/>
          <p:nvPr/>
        </p:nvSpPr>
        <p:spPr>
          <a:xfrm>
            <a:off x="3203848" y="5179504"/>
            <a:ext cx="792088" cy="170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727" y="-171400"/>
            <a:ext cx="5594147" cy="3811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356" y="3573016"/>
            <a:ext cx="9053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Рисуем прямоугольники поверх всего слайда, кроме области с «тайником». На каждый вставляем  Действие - Звук.</a:t>
            </a:r>
          </a:p>
          <a:p>
            <a:pPr marL="342900" indent="-342900">
              <a:buAutoNum type="arabicPeriod"/>
            </a:pPr>
            <a:r>
              <a:rPr lang="ru-RU" sz="2400" dirty="0"/>
              <a:t>Рисуем прямоугольники </a:t>
            </a:r>
            <a:r>
              <a:rPr lang="ru-RU" sz="2400" dirty="0" smtClean="0"/>
              <a:t>поверх «тайной» области и добавляем гиперссылку на слайд с заданиями.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Выделяем все прямоугольники и убираем заливку и контур.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Вставляем рисунок ключа и кнопку перехода, добавляем на них анимацию «Вход» и </a:t>
            </a:r>
            <a:r>
              <a:rPr lang="ru-RU" sz="2400" dirty="0"/>
              <a:t>н</a:t>
            </a:r>
            <a:r>
              <a:rPr lang="ru-RU" sz="2400" dirty="0" smtClean="0"/>
              <a:t>астраиваем триггер: по щелчку </a:t>
            </a:r>
            <a:r>
              <a:rPr lang="ru-RU" sz="2400" dirty="0"/>
              <a:t>на прямоугольнику «тайной» </a:t>
            </a:r>
            <a:r>
              <a:rPr lang="ru-RU" sz="2400" dirty="0" smtClean="0"/>
              <a:t>области.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522" y="277379"/>
            <a:ext cx="4310556" cy="3362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69772"/>
            <a:ext cx="6114256" cy="346984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691680" y="277379"/>
            <a:ext cx="4608512" cy="3362233"/>
            <a:chOff x="1691680" y="277379"/>
            <a:chExt cx="4608512" cy="336223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91680" y="277379"/>
              <a:ext cx="4608512" cy="33622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Действие – Звук</a:t>
              </a:r>
            </a:p>
            <a:p>
              <a:pPr algn="ctr"/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Гиперссылка на слайд с заданиями</a:t>
              </a:r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563888" y="1556792"/>
              <a:ext cx="576064" cy="10081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4139952" y="2276872"/>
              <a:ext cx="1224136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9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52475"/>
            <a:ext cx="3714750" cy="6105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02" y="752475"/>
            <a:ext cx="3714750" cy="6105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7384"/>
            <a:ext cx="7772400" cy="100811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5 отличий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" action="ppaction://noaction" highlightClick="1">
              <a:snd r:embed="rId5" name="chimes.wav"/>
            </a:hlinkClick>
            <a:hlinkHover r:id="" action="ppaction://noaction" highlightClick="1"/>
          </p:cNvPr>
          <p:cNvSpPr/>
          <p:nvPr/>
        </p:nvSpPr>
        <p:spPr>
          <a:xfrm>
            <a:off x="1935791" y="6281936"/>
            <a:ext cx="693572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6821259" y="3284984"/>
            <a:ext cx="1207125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2032727" y="2708920"/>
            <a:ext cx="595057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7668344" y="1340768"/>
            <a:ext cx="546398" cy="6120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>
            <a:hlinkClick r:id="" action="ppaction://noaction" highlightClick="1">
              <a:snd r:embed="rId5" name="chimes.wav"/>
            </a:hlinkClick>
          </p:cNvPr>
          <p:cNvSpPr/>
          <p:nvPr/>
        </p:nvSpPr>
        <p:spPr>
          <a:xfrm>
            <a:off x="6074671" y="4941168"/>
            <a:ext cx="494559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6074671" y="5904656"/>
            <a:ext cx="576064" cy="836712"/>
          </a:xfrm>
          <a:prstGeom prst="mathMultiply">
            <a:avLst/>
          </a:prstGeom>
          <a:solidFill>
            <a:srgbClr val="FF55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spc="5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множение 11"/>
          <p:cNvSpPr/>
          <p:nvPr/>
        </p:nvSpPr>
        <p:spPr>
          <a:xfrm>
            <a:off x="3096126" y="3096344"/>
            <a:ext cx="576064" cy="836712"/>
          </a:xfrm>
          <a:prstGeom prst="mathMultiply">
            <a:avLst/>
          </a:prstGeom>
          <a:solidFill>
            <a:srgbClr val="FF55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spc="5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Умножение 12"/>
          <p:cNvSpPr/>
          <p:nvPr/>
        </p:nvSpPr>
        <p:spPr>
          <a:xfrm>
            <a:off x="6193913" y="2600908"/>
            <a:ext cx="576064" cy="836712"/>
          </a:xfrm>
          <a:prstGeom prst="mathMultiply">
            <a:avLst/>
          </a:prstGeom>
          <a:solidFill>
            <a:srgbClr val="FF55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spc="5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Умножение 13"/>
          <p:cNvSpPr/>
          <p:nvPr/>
        </p:nvSpPr>
        <p:spPr>
          <a:xfrm>
            <a:off x="3563888" y="1076017"/>
            <a:ext cx="576064" cy="836712"/>
          </a:xfrm>
          <a:prstGeom prst="mathMultiply">
            <a:avLst/>
          </a:prstGeom>
          <a:solidFill>
            <a:srgbClr val="FF55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spc="5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Умножение 14"/>
          <p:cNvSpPr/>
          <p:nvPr/>
        </p:nvSpPr>
        <p:spPr>
          <a:xfrm>
            <a:off x="1935791" y="4913684"/>
            <a:ext cx="576064" cy="836712"/>
          </a:xfrm>
          <a:prstGeom prst="mathMultiply">
            <a:avLst/>
          </a:prstGeom>
          <a:solidFill>
            <a:srgbClr val="FF55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 spc="5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8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668" y="116633"/>
            <a:ext cx="5976664" cy="3473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356" y="3573016"/>
            <a:ext cx="9053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Вставляем два рисунка (щиты).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Рисуем объекты поверх области с отличием. На каждый вставляем  Действие – Выделить - Звук.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Рисуем крестики. </a:t>
            </a:r>
            <a:r>
              <a:rPr lang="ru-RU" sz="2400" dirty="0"/>
              <a:t>Добавляем </a:t>
            </a:r>
            <a:r>
              <a:rPr lang="ru-RU" sz="2400" dirty="0" smtClean="0"/>
              <a:t>на них анимацию «Вход».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Настраиваем триггеры на крестики: </a:t>
            </a:r>
            <a:r>
              <a:rPr lang="ru-RU" sz="2400" dirty="0"/>
              <a:t>по щелчку </a:t>
            </a:r>
            <a:r>
              <a:rPr lang="ru-RU" sz="2400" dirty="0" smtClean="0"/>
              <a:t>на соответствующую область.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Выделяем все </a:t>
            </a:r>
            <a:r>
              <a:rPr lang="ru-RU" sz="2400" dirty="0"/>
              <a:t>области </a:t>
            </a:r>
            <a:r>
              <a:rPr lang="ru-RU" sz="2400" dirty="0" smtClean="0"/>
              <a:t>и убираем заливку и контур.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Вставляем кнопку перехода.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52" y="273885"/>
            <a:ext cx="2971880" cy="331668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893152" y="2486147"/>
            <a:ext cx="1008112" cy="936104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747211"/>
            <a:ext cx="8493385" cy="20161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Выноска-облако 22"/>
          <p:cNvSpPr/>
          <p:nvPr/>
        </p:nvSpPr>
        <p:spPr>
          <a:xfrm>
            <a:off x="946103" y="88018"/>
            <a:ext cx="1614634" cy="954276"/>
          </a:xfrm>
          <a:prstGeom prst="cloudCallout">
            <a:avLst>
              <a:gd name="adj1" fmla="val -5563"/>
              <a:gd name="adj2" fmla="val 6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42294"/>
            <a:ext cx="1905000" cy="2486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7384"/>
            <a:ext cx="7772400" cy="1008111"/>
          </a:xfrm>
        </p:spPr>
        <p:txBody>
          <a:bodyPr/>
          <a:lstStyle/>
          <a:p>
            <a:r>
              <a:rPr lang="ru-RU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Зельеварение</a:t>
            </a:r>
            <a:endParaRPr lang="ru-RU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88424" y="6118980"/>
            <a:ext cx="576064" cy="576064"/>
          </a:xfrm>
          <a:prstGeom prst="actionButtonForwardNext">
            <a:avLst/>
          </a:prstGeom>
          <a:solidFill>
            <a:srgbClr val="CCFF99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963355"/>
            <a:ext cx="1008112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+</a:t>
            </a:r>
            <a:endParaRPr lang="ru-RU" sz="12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603355"/>
            <a:ext cx="1008112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963355"/>
            <a:ext cx="1008112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=</a:t>
            </a:r>
            <a:endParaRPr lang="ru-RU" sz="120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9134" y="4123394"/>
            <a:ext cx="7488832" cy="201369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42294"/>
            <a:ext cx="1905000" cy="2486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443" y="1042294"/>
            <a:ext cx="1905000" cy="2486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518955"/>
            <a:ext cx="1492600" cy="1196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79" y="4223396"/>
            <a:ext cx="1813689" cy="181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120" y="4282054"/>
            <a:ext cx="1268864" cy="1755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296" y="4432018"/>
            <a:ext cx="1506408" cy="137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5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4.07956E-6 C 0.01094 -0.00278 0.01667 -0.01087 0.025 -0.01504 C 0.02882 -0.02082 0.03004 -0.02567 0.03507 -0.02799 C 0.03785 -0.03423 0.04514 -0.04487 0.04514 -0.04464 C 0.04653 -0.05111 0.04861 -0.05528 0.05 -0.06152 C 0.04965 -0.06453 0.04983 -0.068 0.04879 -0.07077 C 0.04722 -0.0754 0.04271 -0.07655 0.04011 -0.08002 C 0.0349 -0.0865 0.03021 -0.09367 0.02361 -0.09667 C 0.00278 -0.11795 -0.02639 -0.10153 -0.05069 -0.09667 C -0.06285 -0.09737 -0.08437 -0.08604 -0.08958 -0.10801 C -0.08837 -0.11171 -0.08628 -0.11541 -0.08455 -0.11911 C -0.08264 -0.12373 -0.07795 -0.12396 -0.07448 -0.12651 C -0.06667 -0.13229 -0.05903 -0.13668 -0.05069 -0.14154 C -0.04288 -0.14593 -0.03733 -0.15495 -0.02917 -0.15819 C -0.02795 -0.15981 -0.02691 -0.16212 -0.02535 -0.16351 C -0.0243 -0.16444 -0.02274 -0.1642 -0.0217 -0.16559 C -0.02049 -0.16698 -0.02014 -0.16952 -0.0191 -0.17091 C -0.00764 -0.18779 -0.02066 -0.1642 -0.00903 -0.18409 C -0.00451 -0.19196 -0.00104 -0.20051 0.00469 -0.20629 C 0.00729 -0.2137 0.01059 -0.21786 0.01372 -0.2248 C 0.01424 -0.22618 0.01771 -0.23497 0.01858 -0.23613 C 0.02083 -0.23913 0.02604 -0.24353 0.02604 -0.2433 C 0.02795 -0.24746 0.03073 -0.2507 0.03247 -0.25463 C 0.03316 -0.25625 0.03299 -0.25833 0.03368 -0.26018 C 0.03733 -0.27012 0.04219 -0.2803 0.04774 -0.28839 C 0.05 -0.2988 0.05486 -0.3069 0.05903 -0.31615 C 0.06076 -0.32424 0.06354 -0.33072 0.06649 -0.33812 C 0.07431 -0.4001 0.07552 -0.49445 0.05 -0.55204 C 0.04688 -0.56684 0.05243 -0.54394 0.04132 -0.56869 C 0.03524 -0.5821 0.03889 -0.57794 0.03125 -0.58349 C 0.02587 -0.59552 0.03195 -0.58395 0.025 -0.59089 C 0.0191 -0.59691 0.0224 -0.59945 0.01372 -0.60384 C 0.00712 -0.60731 0.00035 -0.60986 -0.0066 -0.61124 C -0.02344 -0.61078 -0.0401 -0.61101 -0.05677 -0.60962 C -0.06111 -0.60916 -0.07153 -0.59829 -0.07326 -0.59644 C -0.08403 -0.5865 -0.09496 -0.56337 -0.10399 -0.54996 C -0.1066 -0.53793 -0.11302 -0.52752 -0.11858 -0.51851 C -0.12153 -0.50555 -0.11788 -0.52174 -0.12361 -0.50555 C -0.12483 -0.5037 -0.12378 -0.50139 -0.12483 -0.49977 C -0.12621 -0.49792 -0.12812 -0.49746 -0.12986 -0.49607 C -0.13385 -0.48752 -0.13819 -0.47896 -0.14132 -0.47017 C -0.14444 -0.463 -0.14549 -0.45514 -0.14878 -0.44797 C -0.15035 -0.43872 -0.15035 -0.43432 -0.15521 -0.42762 C -0.16042 -0.40796 -0.16111 -0.40287 -0.15764 -0.37535 C -0.1566 -0.36772 -0.15208 -0.36402 -0.14878 -0.3587 C -0.14514 -0.35176 -0.14358 -0.34667 -0.1375 -0.3439 C -0.13055 -0.33696 -0.12465 -0.3358 -0.11614 -0.3328 C -0.10937 -0.33442 -0.10208 -0.33395 -0.09583 -0.33812 C -0.09427 -0.33904 -0.09045 -0.36471 -0.08958 -0.36795 C -0.08854 -0.39293 -0.08437 -0.42392 -0.09496 -0.44589 C -0.09635 -0.45629 -0.10174 -0.46208 -0.10642 -0.47017 C -0.1158 -0.48659 -0.13437 -0.50949 -0.14878 -0.51481 C -0.15208 -0.51712 -0.1566 -0.51851 -0.15903 -0.52221 C -0.16024 -0.52382 -0.16111 -0.52637 -0.16319 -0.52776 C -0.16632 -0.5303 -0.17031 -0.53146 -0.17396 -0.53331 C -0.17726 -0.53493 -0.17917 -0.53955 -0.18177 -0.54071 C -0.18281 -0.5414 -0.18403 -0.54209 -0.18524 -0.54256 C -0.22031 -0.57563 -0.26805 -0.54695 -0.30868 -0.54626 C -0.35208 -0.54487 -0.39514 -0.54048 -0.43837 -0.53701 C -0.45851 -0.53284 -0.47934 -0.53516 -0.49878 -0.52591 C -0.50573 -0.51897 -0.51458 -0.51943 -0.52274 -0.51666 C -0.53021 -0.5081 -0.53715 -0.50278 -0.54653 -0.49977 C -0.5526 -0.49399 -0.55851 -0.49237 -0.56562 -0.49075 C -0.57292 -0.48497 -0.57413 -0.48173 -0.57934 -0.4741 C -0.58299 -0.46878 -0.58646 -0.46555 -0.58958 -0.45907 C -0.59097 -0.45144 -0.59323 -0.44797 -0.59705 -0.44219 C -0.60035 -0.4223 -0.59531 -0.44936 -0.60191 -0.42554 C -0.60399 -0.4179 -0.60451 -0.40935 -0.6059 -0.40148 C -0.60625 -0.38414 -0.60608 -0.36679 -0.60694 -0.34922 C -0.60712 -0.34667 -0.60868 -0.34436 -0.60955 -0.34182 C -0.61198 -0.33349 -0.61007 -0.33557 -0.61337 -0.32355 C -0.61389 -0.32147 -0.61719 -0.31869 -0.61597 -0.31777 C -0.61233 -0.31499 -0.6059 -0.32725 -0.6059 -0.32702 " pathEditMode="relative" rAng="0" ptsTypes="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9" y="-30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ga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1179" y="116632"/>
            <a:ext cx="3037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59470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83104"/>
                </a:solidFill>
              </a:rPr>
              <a:t>Создание интерактивной игры происходит в несколько этапов: </a:t>
            </a:r>
          </a:p>
          <a:p>
            <a:pPr marL="457200" indent="-457200">
              <a:buFontTx/>
              <a:buAutoNum type="arabicPeriod"/>
            </a:pPr>
            <a:r>
              <a:rPr lang="ru-RU" sz="2800" dirty="0" smtClean="0"/>
              <a:t>Определить возрастную группу, цели</a:t>
            </a:r>
            <a:r>
              <a:rPr lang="ru-RU" sz="2800" dirty="0"/>
              <a:t>, </a:t>
            </a:r>
            <a:r>
              <a:rPr lang="ru-RU" sz="2800" dirty="0" smtClean="0"/>
              <a:t>задачи.</a:t>
            </a:r>
          </a:p>
          <a:p>
            <a:pPr marL="457200" indent="-457200">
              <a:buFontTx/>
              <a:buAutoNum type="arabicPeriod"/>
            </a:pPr>
            <a:r>
              <a:rPr lang="ru-RU" sz="2800" dirty="0" smtClean="0"/>
              <a:t>Выбрать тематику,  определить сюжетную линию. </a:t>
            </a:r>
            <a:endParaRPr lang="ru-RU" sz="2800" dirty="0"/>
          </a:p>
          <a:p>
            <a:pPr marL="457200" indent="-457200">
              <a:buAutoNum type="arabicPeriod"/>
            </a:pPr>
            <a:r>
              <a:rPr lang="ru-RU" sz="2800" dirty="0" smtClean="0"/>
              <a:t>Разработать сценарий: правила игры, последовательность игровых действий, содержательное наполнение дидактических задач, итог.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Подобрать материал </a:t>
            </a:r>
            <a:r>
              <a:rPr lang="ru-RU" sz="2800" dirty="0"/>
              <a:t>(формулировка заданий, выбор фона и </a:t>
            </a:r>
            <a:r>
              <a:rPr lang="ru-RU" sz="2800" dirty="0" smtClean="0"/>
              <a:t>объектов, музыкально</a:t>
            </a:r>
            <a:r>
              <a:rPr lang="ru-RU" sz="2800" dirty="0"/>
              <a:t>е</a:t>
            </a:r>
            <a:r>
              <a:rPr lang="ru-RU" sz="2800" dirty="0" smtClean="0"/>
              <a:t> и звуковое сопровождение). 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Создать макет </a:t>
            </a:r>
            <a:r>
              <a:rPr lang="ru-RU" sz="2800" dirty="0"/>
              <a:t>презентации и </a:t>
            </a:r>
            <a:r>
              <a:rPr lang="ru-RU" sz="2800" dirty="0" smtClean="0"/>
              <a:t>наполнить ее содержанием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2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88424" y="6118980"/>
            <a:ext cx="576064" cy="576064"/>
          </a:xfrm>
          <a:prstGeom prst="actionButtonForwardNex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32" y="0"/>
            <a:ext cx="6113737" cy="31888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463" y="3140968"/>
            <a:ext cx="90536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/>
              <a:t>Рисуем стол и поднос. На столе размещаем колбы, поверх первой ставим колбу другого цвета. Добавляем « + ? =». Рисуем облако над колбой. На подносе размещаем рисунки ингредиентов.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Добавляем анимацию: «Пути перемещения» на ингредиент;  на </a:t>
            </a:r>
            <a:r>
              <a:rPr lang="ru-RU" sz="2200" dirty="0"/>
              <a:t>облако  - «Вход</a:t>
            </a:r>
            <a:r>
              <a:rPr lang="ru-RU" sz="2200" dirty="0" smtClean="0"/>
              <a:t>»; на желтую колбу, облако и ингредиент – «Выход»</a:t>
            </a:r>
            <a:r>
              <a:rPr lang="ru-RU" sz="2200" dirty="0"/>
              <a:t> «Растворение</a:t>
            </a:r>
            <a:r>
              <a:rPr lang="ru-RU" sz="2200" dirty="0" smtClean="0"/>
              <a:t>».</a:t>
            </a:r>
          </a:p>
          <a:p>
            <a:pPr marL="342900" indent="-342900">
              <a:buAutoNum type="arabicPeriod"/>
            </a:pPr>
            <a:r>
              <a:rPr lang="ru-RU" sz="2200" dirty="0" smtClean="0"/>
              <a:t>Настраиваем триггеры: </a:t>
            </a:r>
            <a:r>
              <a:rPr lang="ru-RU" sz="2200" dirty="0"/>
              <a:t>по щелчку </a:t>
            </a:r>
            <a:r>
              <a:rPr lang="ru-RU" sz="2200" dirty="0" smtClean="0"/>
              <a:t>на ингредиент, он перемещается в колбу и растворяется, появляется облако со звуком шипения, желтая колба и облако исчезает. </a:t>
            </a:r>
            <a:r>
              <a:rPr lang="ru-RU" sz="2200" dirty="0"/>
              <a:t> </a:t>
            </a:r>
            <a:r>
              <a:rPr lang="ru-RU" sz="2200" smtClean="0"/>
              <a:t>Настраиваем время.</a:t>
            </a:r>
            <a:endParaRPr lang="ru-RU" sz="2200" dirty="0" smtClean="0"/>
          </a:p>
          <a:p>
            <a:pPr marL="342900" indent="-342900">
              <a:buAutoNum type="arabicPeriod"/>
            </a:pPr>
            <a:r>
              <a:rPr lang="ru-RU" sz="2200" dirty="0" smtClean="0"/>
              <a:t>Вставляем кнопку перехода.</a:t>
            </a:r>
          </a:p>
          <a:p>
            <a:pPr marL="342900" indent="-342900">
              <a:buAutoNum type="arabicPeriod"/>
            </a:pPr>
            <a:endParaRPr lang="ru-RU" sz="22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711003" y="1340445"/>
            <a:ext cx="962141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6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689100" y="260350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881063"/>
            <a:ext cx="8642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</a:t>
            </a:r>
            <a:r>
              <a:rPr lang="ru-RU" sz="2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игру на любую тему:  </a:t>
            </a:r>
            <a:endParaRPr lang="ru-RU" sz="24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0" hangingPunct="0">
              <a:defRPr/>
            </a:pPr>
            <a:r>
              <a:rPr lang="ru-RU" sz="2400" b="1" dirty="0">
                <a:latin typeface="+mn-lt"/>
              </a:rPr>
              <a:t>Требования: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Придумать название и сюжет.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На титульном слайде: название игры, информация об авторе.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На втором слайде – Правила игры.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Использовать не </a:t>
            </a:r>
            <a:r>
              <a:rPr lang="ru-RU" sz="2400" dirty="0">
                <a:latin typeface="+mn-lt"/>
              </a:rPr>
              <a:t>менее </a:t>
            </a:r>
            <a:r>
              <a:rPr lang="ru-RU" sz="2400" dirty="0" smtClean="0">
                <a:latin typeface="+mn-lt"/>
              </a:rPr>
              <a:t>3-х локаций.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В каждой локации не менее 3- заданий.</a:t>
            </a:r>
            <a:endParaRPr lang="ru-RU" sz="2400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Готовую </a:t>
            </a:r>
            <a:r>
              <a:rPr lang="ru-RU" sz="2400" dirty="0">
                <a:latin typeface="+mn-lt"/>
              </a:rPr>
              <a:t>работу выслать на адрес: </a:t>
            </a:r>
            <a:r>
              <a:rPr lang="en-US" sz="2400" dirty="0">
                <a:latin typeface="+mn-lt"/>
                <a:hlinkClick r:id="rId2"/>
              </a:rPr>
              <a:t>tvkum@yandex.ru</a:t>
            </a:r>
            <a:r>
              <a:rPr lang="ru-RU" sz="2400" dirty="0">
                <a:latin typeface="+mn-lt"/>
              </a:rPr>
              <a:t> , указав в теме сообщения – </a:t>
            </a:r>
            <a:r>
              <a:rPr lang="ru-RU" sz="2400" b="1" dirty="0">
                <a:latin typeface="+mn-lt"/>
              </a:rPr>
              <a:t>Школа </a:t>
            </a:r>
            <a:r>
              <a:rPr lang="en-US" sz="2400" b="1" dirty="0">
                <a:latin typeface="+mn-lt"/>
              </a:rPr>
              <a:t>IT</a:t>
            </a:r>
            <a:r>
              <a:rPr lang="ru-RU" sz="2400" b="1" dirty="0">
                <a:latin typeface="+mn-lt"/>
              </a:rPr>
              <a:t>-2год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</a:rPr>
              <a:t>* </a:t>
            </a:r>
            <a:r>
              <a:rPr lang="ru-RU" sz="2400" i="1" dirty="0"/>
              <a:t>тот, кто пришлет ДЗ  до следующего семинара, получит дополнительно 1 балл</a:t>
            </a:r>
            <a:r>
              <a:rPr lang="ru-RU" sz="2400" i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052736"/>
            <a:ext cx="8445624" cy="4977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Разработка интерактивной игры (1 этап), Васькина Н.В.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dirty="0">
                <a:hlinkClick r:id="rId2"/>
              </a:rPr>
              <a:t>https://</a:t>
            </a:r>
            <a:r>
              <a:rPr lang="ru-RU" sz="2400" dirty="0" smtClean="0">
                <a:hlinkClick r:id="rId2"/>
              </a:rPr>
              <a:t>nsportal.ru/npo-spo/informatika-i-vychislitelnaya-tekhnika/library/2017/09/11/razrabotka-interaktivnoy-igry-dlya</a:t>
            </a:r>
            <a:r>
              <a:rPr lang="ru-RU" sz="24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Интерактивная игра с помощью программы </a:t>
            </a:r>
            <a:r>
              <a:rPr lang="ru-RU" sz="2400" dirty="0" err="1"/>
              <a:t>Microsoft</a:t>
            </a:r>
            <a:r>
              <a:rPr lang="ru-RU" sz="2400" dirty="0"/>
              <a:t> </a:t>
            </a:r>
            <a:r>
              <a:rPr lang="ru-RU" sz="2400" dirty="0" err="1"/>
              <a:t>Power</a:t>
            </a:r>
            <a:r>
              <a:rPr lang="ru-RU" sz="2400" dirty="0"/>
              <a:t> </a:t>
            </a:r>
            <a:r>
              <a:rPr lang="ru-RU" sz="2400" dirty="0" err="1"/>
              <a:t>Point</a:t>
            </a:r>
            <a:r>
              <a:rPr lang="ru-RU" sz="2400" dirty="0"/>
              <a:t> своими руками. Мастер-класс с пошаговыми фото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ped-kopilka.ru/blogs/anastasija-valerevna-chikunova/master-klas-27720.html</a:t>
            </a:r>
            <a:r>
              <a:rPr lang="ru-RU" sz="2400" dirty="0" smtClean="0"/>
              <a:t> </a:t>
            </a:r>
            <a:endParaRPr lang="en-US" sz="2400" dirty="0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323273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102" y="44624"/>
            <a:ext cx="6427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игры «Викторина»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 smtClean="0"/>
              <a:t>Разработка сценария: </a:t>
            </a:r>
            <a:r>
              <a:rPr lang="ru-RU" sz="2400" dirty="0"/>
              <a:t>правила игры, </a:t>
            </a:r>
            <a:r>
              <a:rPr lang="ru-RU" sz="2400" dirty="0" smtClean="0"/>
              <a:t>вопросы, </a:t>
            </a:r>
            <a:r>
              <a:rPr lang="ru-RU" sz="2400" dirty="0"/>
              <a:t>итог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Подбор материала: выбор </a:t>
            </a:r>
            <a:r>
              <a:rPr lang="ru-RU" sz="2400" dirty="0"/>
              <a:t>фона </a:t>
            </a:r>
            <a:r>
              <a:rPr lang="ru-RU" sz="2400" dirty="0" smtClean="0"/>
              <a:t>иллюстраций, музыкального </a:t>
            </a:r>
            <a:r>
              <a:rPr lang="ru-RU" sz="2400" dirty="0"/>
              <a:t>и </a:t>
            </a:r>
            <a:r>
              <a:rPr lang="ru-RU" sz="2400" dirty="0" smtClean="0"/>
              <a:t>звукового сопровождения.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Создание презентации: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Титульный слайд (название викторины, оформление в соответствии с тематикой).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Слайд с правилами проведения викторины (последовательность ходов, призовые/штрафные баллы) – если это необходимо.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Слайд с игровым полем (категории вопросов, варианты/номера вопросов).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Слайды с вопросами в соответствии с категориями.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Настройка управления презентацией (управляющие кнопки, переходы, анимационные эффекты, триггеры на вопросы, звуковые эффекты).</a:t>
            </a:r>
          </a:p>
          <a:p>
            <a:pPr marL="450850" indent="-450850">
              <a:buFont typeface="+mj-lt"/>
              <a:buAutoNum type="arabicPeriod" startAt="3"/>
            </a:pPr>
            <a:r>
              <a:rPr lang="ru-RU" sz="2400" dirty="0" smtClean="0"/>
              <a:t>Тестирование готовой презентации и устранение ошибок.</a:t>
            </a:r>
            <a:endParaRPr lang="ru-RU" sz="2400" dirty="0"/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8331860" y="2420888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331860" y="4005064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331860" y="4765583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331860" y="5949280"/>
            <a:ext cx="645139" cy="4320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95861"/>
            <a:ext cx="7772400" cy="1470025"/>
          </a:xfrm>
        </p:spPr>
        <p:txBody>
          <a:bodyPr/>
          <a:lstStyle/>
          <a:p>
            <a:r>
              <a:rPr lang="ru-RU" altLang="ru-RU" sz="5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«Новогодняя викторина»</a:t>
            </a:r>
            <a:endParaRPr lang="ru-RU" altLang="ru-RU" sz="5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7080230" cy="2065067"/>
          </a:xfrm>
          <a:prstGeom prst="rect">
            <a:avLst/>
          </a:prstGeom>
        </p:spPr>
      </p:pic>
      <p:sp>
        <p:nvSpPr>
          <p:cNvPr id="2" name="Управляющая кнопка: возврат 1">
            <a:hlinkClick r:id="rId4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0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9411" y="236235"/>
            <a:ext cx="3023890" cy="1052513"/>
          </a:xfrm>
          <a:prstGeom prst="rect">
            <a:avLst/>
          </a:prstGeom>
          <a:solidFill>
            <a:srgbClr val="FFC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</a:rPr>
              <a:t>Загадки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9411" y="1537973"/>
            <a:ext cx="3023890" cy="10525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Новогодние</a:t>
            </a: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традиции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9411" y="2858210"/>
            <a:ext cx="3023890" cy="1052513"/>
          </a:xfrm>
          <a:prstGeom prst="rect">
            <a:avLst/>
          </a:prstGeom>
          <a:solidFill>
            <a:srgbClr val="FAC8BE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Год петуха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9411" y="4196675"/>
            <a:ext cx="3023890" cy="10525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+mn-lt"/>
              </a:rPr>
              <a:t>Искусство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62743" y="405535"/>
            <a:ext cx="743384" cy="71391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1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8849" y="405535"/>
            <a:ext cx="743382" cy="71391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2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8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6959" y="405535"/>
            <a:ext cx="743384" cy="713915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3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85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3" y="405534"/>
            <a:ext cx="743382" cy="713916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4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3183" y="405534"/>
            <a:ext cx="743384" cy="713916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5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87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80617" y="405534"/>
            <a:ext cx="743384" cy="713916"/>
          </a:xfrm>
          <a:prstGeom prst="actionButtonBlank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6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13" name="AutoShape 1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62743" y="1716070"/>
            <a:ext cx="743382" cy="713916"/>
          </a:xfrm>
          <a:prstGeom prst="actionButtonBlank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1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14" name="AutoShape 1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8847" y="1716070"/>
            <a:ext cx="743384" cy="713916"/>
          </a:xfrm>
          <a:prstGeom prst="actionButtonBlank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2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15" name="AutoShape 1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6959" y="1707269"/>
            <a:ext cx="743382" cy="713916"/>
          </a:xfrm>
          <a:prstGeom prst="actionButtonBlank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3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16" name="AutoShape 1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1" y="1707270"/>
            <a:ext cx="743384" cy="713915"/>
          </a:xfrm>
          <a:prstGeom prst="actionButtonBlank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4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17" name="AutoShape 1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3183" y="1716070"/>
            <a:ext cx="743382" cy="713915"/>
          </a:xfrm>
          <a:prstGeom prst="actionButtonBlank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5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18" name="AutoShape 1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40122" y="1707271"/>
            <a:ext cx="743382" cy="713915"/>
          </a:xfrm>
          <a:prstGeom prst="actionButtonBlank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6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23" name="AutoShape 1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62745" y="3027509"/>
            <a:ext cx="743382" cy="713915"/>
          </a:xfrm>
          <a:prstGeom prst="actionButtonBlank">
            <a:avLst/>
          </a:prstGeom>
          <a:solidFill>
            <a:srgbClr val="FAC8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1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24" name="AutoShape 1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8849" y="3027509"/>
            <a:ext cx="743384" cy="713915"/>
          </a:xfrm>
          <a:prstGeom prst="actionButtonBlank">
            <a:avLst/>
          </a:prstGeom>
          <a:solidFill>
            <a:srgbClr val="FAC8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2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25" name="AutoShape 1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6959" y="3027509"/>
            <a:ext cx="743382" cy="713915"/>
          </a:xfrm>
          <a:prstGeom prst="actionButtonBlank">
            <a:avLst/>
          </a:prstGeom>
          <a:solidFill>
            <a:srgbClr val="FAC8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3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26" name="AutoShape 1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3" y="3027508"/>
            <a:ext cx="743384" cy="713916"/>
          </a:xfrm>
          <a:prstGeom prst="actionButtonBlank">
            <a:avLst/>
          </a:prstGeom>
          <a:solidFill>
            <a:srgbClr val="FAC8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4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27" name="AutoShape 1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3183" y="3027508"/>
            <a:ext cx="743382" cy="713916"/>
          </a:xfrm>
          <a:prstGeom prst="actionButtonBlank">
            <a:avLst/>
          </a:prstGeom>
          <a:solidFill>
            <a:srgbClr val="FAC8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5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28" name="AutoShape 1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44567" y="3027508"/>
            <a:ext cx="743382" cy="713916"/>
          </a:xfrm>
          <a:prstGeom prst="actionButtonBlank">
            <a:avLst/>
          </a:prstGeom>
          <a:solidFill>
            <a:srgbClr val="FAC8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6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33" name="AutoShape 1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62745" y="4365973"/>
            <a:ext cx="743382" cy="713916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1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34" name="AutoShape 1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8849" y="4365973"/>
            <a:ext cx="743384" cy="713916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2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35" name="AutoShape 1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6961" y="4365973"/>
            <a:ext cx="743382" cy="71391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3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36" name="AutoShape 1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1" y="4365974"/>
            <a:ext cx="743384" cy="71391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4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37" name="AutoShape 1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3183" y="4365974"/>
            <a:ext cx="743382" cy="71391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5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238" name="AutoShape 1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80617" y="4365974"/>
            <a:ext cx="743382" cy="713915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ru-RU" sz="2800" b="1" dirty="0" smtClean="0">
                <a:solidFill>
                  <a:srgbClr val="002060"/>
                </a:solidFill>
                <a:latin typeface="+mn-lt"/>
              </a:rPr>
              <a:t>6</a:t>
            </a:r>
            <a:endParaRPr lang="ru-RU" alt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653" y="5157192"/>
            <a:ext cx="9000762" cy="1813564"/>
          </a:xfrm>
          <a:prstGeom prst="rect">
            <a:avLst/>
          </a:prstGeom>
        </p:spPr>
      </p:pic>
      <p:pic>
        <p:nvPicPr>
          <p:cNvPr id="39" name="Picture 11" descr="кружочки">
            <a:hlinkClick r:id="rId5" action="ppaction://hlinksldjump" tooltip="Старт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" b="32"/>
          <a:stretch>
            <a:fillRect/>
          </a:stretch>
        </p:blipFill>
        <p:spPr bwMode="auto">
          <a:xfrm rot="14901059">
            <a:off x="8345206" y="6068326"/>
            <a:ext cx="798512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8"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213" grpId="0" animBg="1"/>
      <p:bldP spid="3214" grpId="0" animBg="1"/>
      <p:bldP spid="3215" grpId="0" animBg="1"/>
      <p:bldP spid="3216" grpId="0" animBg="1"/>
      <p:bldP spid="3217" grpId="0" animBg="1"/>
      <p:bldP spid="3218" grpId="0" animBg="1"/>
      <p:bldP spid="3223" grpId="0" animBg="1"/>
      <p:bldP spid="3224" grpId="0" animBg="1"/>
      <p:bldP spid="3225" grpId="0" animBg="1"/>
      <p:bldP spid="3226" grpId="0" animBg="1"/>
      <p:bldP spid="3227" grpId="0" animBg="1"/>
      <p:bldP spid="3228" grpId="0" animBg="1"/>
      <p:bldP spid="3233" grpId="0" animBg="1"/>
      <p:bldP spid="3234" grpId="0" animBg="1"/>
      <p:bldP spid="3235" grpId="0" animBg="1"/>
      <p:bldP spid="3236" grpId="0" animBg="1"/>
      <p:bldP spid="3237" grpId="0" animBg="1"/>
      <p:bldP spid="32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07921"/>
            <a:ext cx="2620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Игровое поле</a:t>
            </a:r>
            <a:endParaRPr 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009" y="830815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 smtClean="0"/>
              <a:t>Установка фона: Формат фона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&gt; </a:t>
            </a:r>
            <a:r>
              <a:rPr lang="ru-RU" sz="2400" dirty="0" smtClean="0"/>
              <a:t> Рисунок или текстура  </a:t>
            </a:r>
            <a:r>
              <a:rPr lang="en-US" sz="2400" dirty="0" smtClean="0"/>
              <a:t>&gt;</a:t>
            </a:r>
            <a:r>
              <a:rPr lang="ru-RU" sz="2400" dirty="0" smtClean="0"/>
              <a:t> Файл </a:t>
            </a:r>
            <a:r>
              <a:rPr lang="en-US" sz="2400" dirty="0" smtClean="0"/>
              <a:t>&gt; </a:t>
            </a:r>
            <a:r>
              <a:rPr lang="ru-RU" sz="2400" dirty="0" smtClean="0"/>
              <a:t>Вставить. Дизайн оформления в </a:t>
            </a:r>
            <a:r>
              <a:rPr lang="ru-RU" sz="2400" dirty="0"/>
              <a:t>соответствии </a:t>
            </a:r>
            <a:r>
              <a:rPr lang="ru-RU" sz="2400" dirty="0" smtClean="0"/>
              <a:t>с титульным слайдом или тематикой викторины.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Создание категории и кнопок выбора вопросов: 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Вставка </a:t>
            </a:r>
            <a:r>
              <a:rPr lang="en-US" sz="2400" dirty="0" smtClean="0"/>
              <a:t>&gt; </a:t>
            </a:r>
            <a:r>
              <a:rPr lang="ru-RU" sz="2400" dirty="0" smtClean="0"/>
              <a:t>Фигуры</a:t>
            </a:r>
            <a:r>
              <a:rPr lang="en-US" sz="2400" dirty="0" smtClean="0"/>
              <a:t> &gt;</a:t>
            </a:r>
            <a:r>
              <a:rPr lang="ru-RU" sz="2400" dirty="0" smtClean="0"/>
              <a:t> Прямоугольник. Изменить текст  (напечатать категорию вопросов, </a:t>
            </a:r>
            <a:r>
              <a:rPr lang="ru-RU" sz="2400" dirty="0"/>
              <a:t>номер  или стоимость вопроса).</a:t>
            </a:r>
            <a:endParaRPr lang="ru-RU" sz="2400" dirty="0" smtClean="0"/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Форматирование: выбор стиля заливки фигуры, цвета и размера шрифта.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Настройка </a:t>
            </a:r>
            <a:r>
              <a:rPr lang="ru-RU" sz="2400" dirty="0"/>
              <a:t>кнопок выбора </a:t>
            </a:r>
            <a:r>
              <a:rPr lang="ru-RU" sz="2400" dirty="0" smtClean="0"/>
              <a:t>вопросов: вставка гиперссылки на слайд соответствующего вопроса, анимационный эффекты (выход), настройка триггера.</a:t>
            </a:r>
          </a:p>
          <a:p>
            <a:pPr marL="712788" indent="-261938">
              <a:buFont typeface="Arial" panose="020B0604020202020204" pitchFamily="34" charset="0"/>
              <a:buChar char="•"/>
            </a:pPr>
            <a:r>
              <a:rPr lang="ru-RU" sz="2400" dirty="0" smtClean="0"/>
              <a:t>Скопировать и размножить кнопку вопроса, разместить на слайде и выровнять</a:t>
            </a:r>
          </a:p>
        </p:txBody>
      </p:sp>
    </p:spTree>
    <p:extLst>
      <p:ext uri="{BB962C8B-B14F-4D97-AF65-F5344CB8AC3E}">
        <p14:creationId xmlns:p14="http://schemas.microsoft.com/office/powerpoint/2010/main" val="3520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725144"/>
            <a:ext cx="9108504" cy="166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Поменять (если надо) стиль, выделив все объекты в строке; изменить текст категории, настроить гиперссылки. Повторить все для следующей категории вопросов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342275"/>
            <a:ext cx="9144000" cy="43108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4725144"/>
            <a:ext cx="9108504" cy="166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Скопировать и вставить всю строку с категорией и кнопками вопросов.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342275"/>
            <a:ext cx="9144000" cy="4310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342275"/>
            <a:ext cx="9144000" cy="43108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496" y="4725144"/>
            <a:ext cx="9108504" cy="166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Разместить кнопки в строку. Выделить все объекты в строке и выровнять по середине.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4725144"/>
            <a:ext cx="9108504" cy="166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Скопировать и размножить (вставить 5 раз) кнопку вопроса.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342275"/>
            <a:ext cx="9144000" cy="43108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342275"/>
            <a:ext cx="9144000" cy="4310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496" y="4725144"/>
            <a:ext cx="9108504" cy="166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кнопку вопроса, вставить гиперссылку на соответствующий слайд, добавить анимационный эффект «Выход», настроить триггер (при щелчке на этот же объект).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возврат 12">
            <a:hlinkClick r:id="rId7" action="ppaction://hlinksldjump" highlightClick="1"/>
          </p:cNvPr>
          <p:cNvSpPr/>
          <p:nvPr/>
        </p:nvSpPr>
        <p:spPr>
          <a:xfrm>
            <a:off x="8388424" y="6093296"/>
            <a:ext cx="648072" cy="64807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765" y="2283924"/>
            <a:ext cx="3494542" cy="3161300"/>
          </a:xfrm>
          <a:prstGeom prst="rect">
            <a:avLst/>
          </a:prstGeom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96799" y="188640"/>
            <a:ext cx="1007666" cy="936179"/>
          </a:xfrm>
          <a:prstGeom prst="star16">
            <a:avLst>
              <a:gd name="adj" fmla="val 375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</a:rPr>
              <a:t>2</a:t>
            </a:r>
            <a:endParaRPr lang="ru-RU" altLang="ru-RU" sz="3200" b="1" dirty="0">
              <a:solidFill>
                <a:srgbClr val="002060"/>
              </a:solidFill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028758" y="5398942"/>
            <a:ext cx="1734557" cy="1314449"/>
          </a:xfrm>
          <a:prstGeom prst="upArrowCallout">
            <a:avLst>
              <a:gd name="adj1" fmla="val 14776"/>
              <a:gd name="adj2" fmla="val 25094"/>
              <a:gd name="adj3" fmla="val 20630"/>
              <a:gd name="adj4" fmla="val 65356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260648"/>
            <a:ext cx="5400601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Он трескучий и колючий.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Любит он зимой помучить.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 зато, одним лишь взором,</a:t>
            </a:r>
            <a:b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окне создаст узоры.</a:t>
            </a:r>
            <a:endParaRPr lang="ru-RU" altLang="ru-RU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80400" y="6092825"/>
            <a:ext cx="684088" cy="648543"/>
          </a:xfrm>
          <a:prstGeom prst="actionButtonHom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endParaRPr lang="ru-RU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99" y="5588795"/>
            <a:ext cx="1167850" cy="1124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951" y="2509189"/>
            <a:ext cx="2874170" cy="287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38451682</TotalTime>
  <Words>1416</Words>
  <Application>Microsoft Office PowerPoint</Application>
  <PresentationFormat>Экран (4:3)</PresentationFormat>
  <Paragraphs>154</Paragraphs>
  <Slides>32</Slides>
  <Notes>3</Notes>
  <HiddenSlides>11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Тема Office</vt:lpstr>
      <vt:lpstr>1_Тема Office</vt:lpstr>
      <vt:lpstr>2_Тема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«Новогодняя викторина»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здесь прячется?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5 отличий</vt:lpstr>
      <vt:lpstr>Презентация PowerPoint</vt:lpstr>
      <vt:lpstr>Зельеварение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деятельности  городского методического объединения  учителей  информатики за 2016-17 уч. год. </dc:title>
  <dc:creator>Татьяна Копылова</dc:creator>
  <cp:lastModifiedBy>Татьяна Копылова</cp:lastModifiedBy>
  <cp:revision>317</cp:revision>
  <dcterms:created xsi:type="dcterms:W3CDTF">2017-08-18T03:59:39Z</dcterms:created>
  <dcterms:modified xsi:type="dcterms:W3CDTF">2017-12-25T03:06:35Z</dcterms:modified>
</cp:coreProperties>
</file>