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6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3300"/>
    <a:srgbClr val="0099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338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25899-4B0F-437B-AFA1-2153043DFDF5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4A201-FF26-4163-BDF9-3AA23E300B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925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4A201-FF26-4163-BDF9-3AA23E300BD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598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42876-8AB2-480F-A01B-6B4B8F429956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D0BC-7D2C-4394-AC2D-2541869EC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240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42876-8AB2-480F-A01B-6B4B8F429956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D0BC-7D2C-4394-AC2D-2541869EC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383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42876-8AB2-480F-A01B-6B4B8F429956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D0BC-7D2C-4394-AC2D-2541869EC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735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42876-8AB2-480F-A01B-6B4B8F429956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D0BC-7D2C-4394-AC2D-2541869EC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067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42876-8AB2-480F-A01B-6B4B8F429956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D0BC-7D2C-4394-AC2D-2541869EC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044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42876-8AB2-480F-A01B-6B4B8F429956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D0BC-7D2C-4394-AC2D-2541869EC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043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42876-8AB2-480F-A01B-6B4B8F429956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D0BC-7D2C-4394-AC2D-2541869EC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771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42876-8AB2-480F-A01B-6B4B8F429956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D0BC-7D2C-4394-AC2D-2541869EC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906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42876-8AB2-480F-A01B-6B4B8F429956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D0BC-7D2C-4394-AC2D-2541869EC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567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42876-8AB2-480F-A01B-6B4B8F429956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D0BC-7D2C-4394-AC2D-2541869EC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985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42876-8AB2-480F-A01B-6B4B8F429956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D0BC-7D2C-4394-AC2D-2541869EC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390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42876-8AB2-480F-A01B-6B4B8F429956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3D0BC-7D2C-4394-AC2D-2541869EC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342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deti-online.com/zagadki/zagadki-pro-nasekomyh/zagadki-pro-pauka/" TargetMode="External"/><Relationship Id="rId13" Type="http://schemas.openxmlformats.org/officeDocument/2006/relationships/hyperlink" Target="https://bumper-stickers.ru/multfilmy/32048-multjashnaja-gusenica.html" TargetMode="External"/><Relationship Id="rId18" Type="http://schemas.openxmlformats.org/officeDocument/2006/relationships/hyperlink" Target="http://www.stihi.ru/2016/12/21/1878" TargetMode="External"/><Relationship Id="rId3" Type="http://schemas.openxmlformats.org/officeDocument/2006/relationships/hyperlink" Target="https://mama-pomogi.ru/sposobnosti/myshlenie/detskie-krossvordy-s-kartinkami" TargetMode="External"/><Relationship Id="rId21" Type="http://schemas.openxmlformats.org/officeDocument/2006/relationships/hyperlink" Target="http://chto-takoe-lyubov.net/stikhi-o-lyubvi/kollektsii-stikhov/8653-stixi-pro-korovu-kuznechikov" TargetMode="External"/><Relationship Id="rId7" Type="http://schemas.openxmlformats.org/officeDocument/2006/relationships/hyperlink" Target="http://&#1087;&#1077;&#1095;&#1072;&#1090;&#1100;&#1091;&#1092;.&#1088;&#1092;/katalogi-izobrazhenij/tematicheskie/zhivotnye.html?page=11" TargetMode="External"/><Relationship Id="rId12" Type="http://schemas.openxmlformats.org/officeDocument/2006/relationships/hyperlink" Target="https://afez.ru/zagadki-dlya-detej-s-otvetami/nasekomye/gusenica" TargetMode="External"/><Relationship Id="rId17" Type="http://schemas.openxmlformats.org/officeDocument/2006/relationships/hyperlink" Target="http://zagadka.pro/slovo-141.html" TargetMode="External"/><Relationship Id="rId2" Type="http://schemas.openxmlformats.org/officeDocument/2006/relationships/image" Target="../media/image13.jpg"/><Relationship Id="rId16" Type="http://schemas.openxmlformats.org/officeDocument/2006/relationships/hyperlink" Target="https://deti-online.com/zagadki/zagadki-pro-nasekomyh/zagadki-pro-pchelu/" TargetMode="External"/><Relationship Id="rId20" Type="http://schemas.openxmlformats.org/officeDocument/2006/relationships/hyperlink" Target="http://www.szcdr.com/insect-crawl-drawing-vector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irdetstva5.ru/zagadki-pro-babochku" TargetMode="External"/><Relationship Id="rId11" Type="http://schemas.openxmlformats.org/officeDocument/2006/relationships/hyperlink" Target="http://maya-rozova.com/forum/viewtopic.php?p=230" TargetMode="External"/><Relationship Id="rId5" Type="http://schemas.openxmlformats.org/officeDocument/2006/relationships/hyperlink" Target="http://imagesthai.com/index.php?str=1548&amp;search=butterfly%20background&amp;stock=depositphotos" TargetMode="External"/><Relationship Id="rId15" Type="http://schemas.openxmlformats.org/officeDocument/2006/relationships/hyperlink" Target="http://nachalo4ka.ru/detskie-kartinki-assorti-dlya-prezentatsiy/attachment/09/" TargetMode="External"/><Relationship Id="rId10" Type="http://schemas.openxmlformats.org/officeDocument/2006/relationships/hyperlink" Target="https://deti-online.com/zagadki/zagadki-pro-nasekomyh/zagadki-pro-strekozu/" TargetMode="External"/><Relationship Id="rId19" Type="http://schemas.openxmlformats.org/officeDocument/2006/relationships/hyperlink" Target="https://deti-online.com/zagadki/zagadki-pro-nasekomyh/zagadki-pro-zhuka/" TargetMode="External"/><Relationship Id="rId4" Type="http://schemas.openxmlformats.org/officeDocument/2006/relationships/hyperlink" Target="http://www.staceylawson.info/nature-powerpoint-template.html" TargetMode="External"/><Relationship Id="rId9" Type="http://schemas.openxmlformats.org/officeDocument/2006/relationships/hyperlink" Target="https://www.shareicon.net/tag/spider?p=5" TargetMode="External"/><Relationship Id="rId14" Type="http://schemas.openxmlformats.org/officeDocument/2006/relationships/hyperlink" Target="https://deti-online.com/zagadki/zagadki-pro-nasekomyh/zagadki-pro-muravja/" TargetMode="External"/><Relationship Id="rId22" Type="http://schemas.openxmlformats.org/officeDocument/2006/relationships/hyperlink" Target="http://nachalo4ka.ru/detskie-kartinki-assorti-dlya-prezentatsiy/08-2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31640" y="378959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Bookman Old Style" pitchFamily="18" charset="0"/>
              </a:rPr>
              <a:t>Интерактивный кроссворд</a:t>
            </a:r>
          </a:p>
          <a:p>
            <a:pPr algn="ctr"/>
            <a:r>
              <a:rPr lang="ru-RU" sz="2800" b="1" dirty="0">
                <a:solidFill>
                  <a:srgbClr val="003300"/>
                </a:solidFill>
                <a:latin typeface="Bookman Old Style" pitchFamily="18" charset="0"/>
              </a:rPr>
              <a:t>д</a:t>
            </a:r>
            <a:r>
              <a:rPr lang="ru-RU" sz="2800" b="1" dirty="0" smtClean="0">
                <a:solidFill>
                  <a:srgbClr val="003300"/>
                </a:solidFill>
                <a:latin typeface="Bookman Old Style" pitchFamily="18" charset="0"/>
              </a:rPr>
              <a:t>ля дошкольников</a:t>
            </a:r>
            <a:endParaRPr lang="ru-RU" sz="2800" b="1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917" y="1811279"/>
            <a:ext cx="8965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99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«Насекомые и их знакомые»</a:t>
            </a:r>
            <a:endParaRPr lang="ru-RU" sz="5400" b="1" i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99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39627" y="3973705"/>
            <a:ext cx="4608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Bookman Old Style" pitchFamily="18" charset="0"/>
              </a:rPr>
              <a:t>Выполнила: </a:t>
            </a:r>
          </a:p>
          <a:p>
            <a:r>
              <a:rPr lang="ru-RU" b="1" dirty="0" smtClean="0">
                <a:latin typeface="Bookman Old Style" pitchFamily="18" charset="0"/>
              </a:rPr>
              <a:t>воспитатель МБДОУ №52</a:t>
            </a:r>
          </a:p>
          <a:p>
            <a:r>
              <a:rPr lang="ru-RU" b="1" dirty="0" smtClean="0">
                <a:latin typeface="Bookman Old Style" pitchFamily="18" charset="0"/>
              </a:rPr>
              <a:t>Чеховская Валентина Викторовна</a:t>
            </a:r>
            <a:endParaRPr lang="ru-RU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65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верх 1"/>
          <p:cNvSpPr/>
          <p:nvPr/>
        </p:nvSpPr>
        <p:spPr>
          <a:xfrm>
            <a:off x="6437646" y="6597352"/>
            <a:ext cx="432048" cy="260648"/>
          </a:xfrm>
          <a:prstGeom prst="upArrow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532125" y="1340768"/>
            <a:ext cx="504056" cy="50405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499992" y="1996933"/>
            <a:ext cx="504056" cy="50405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151352" y="3356992"/>
            <a:ext cx="504056" cy="50405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4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835696" y="2672730"/>
            <a:ext cx="504056" cy="50405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83768" y="4005064"/>
            <a:ext cx="504056" cy="50405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5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148064" y="4653136"/>
            <a:ext cx="504056" cy="50405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6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499992" y="5373216"/>
            <a:ext cx="504056" cy="50405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7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499992" y="5944096"/>
            <a:ext cx="504056" cy="50405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8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2051720" y="1390727"/>
            <a:ext cx="432048" cy="404137"/>
          </a:xfrm>
          <a:prstGeom prst="rightArrow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4067944" y="2046892"/>
            <a:ext cx="432048" cy="404137"/>
          </a:xfrm>
          <a:prstGeom prst="rightArrow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067944" y="6044015"/>
            <a:ext cx="432048" cy="404137"/>
          </a:xfrm>
          <a:prstGeom prst="rightArrow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067944" y="5473135"/>
            <a:ext cx="432048" cy="404137"/>
          </a:xfrm>
          <a:prstGeom prst="rightArrow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4752020" y="4753055"/>
            <a:ext cx="432048" cy="404137"/>
          </a:xfrm>
          <a:prstGeom prst="rightArrow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2771800" y="3440040"/>
            <a:ext cx="432048" cy="404137"/>
          </a:xfrm>
          <a:prstGeom prst="rightArrow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2123728" y="4055023"/>
            <a:ext cx="432048" cy="404137"/>
          </a:xfrm>
          <a:prstGeom prst="rightArrow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78245" y="4750418"/>
            <a:ext cx="36416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Шевелились у цветка </a:t>
            </a:r>
            <a:b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Все четыре лепестка. </a:t>
            </a:r>
            <a:b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 сорвать его хотел - </a:t>
            </a:r>
            <a:b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Он вспорхнул и улетел…</a:t>
            </a:r>
          </a:p>
        </p:txBody>
      </p:sp>
      <p:sp>
        <p:nvSpPr>
          <p:cNvPr id="19" name="Стрелка вправо 18"/>
          <p:cNvSpPr/>
          <p:nvPr/>
        </p:nvSpPr>
        <p:spPr>
          <a:xfrm>
            <a:off x="1403648" y="2722689"/>
            <a:ext cx="432048" cy="404137"/>
          </a:xfrm>
          <a:prstGeom prst="rightArrow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86097"/>
            <a:ext cx="1723508" cy="172350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grpSp>
        <p:nvGrpSpPr>
          <p:cNvPr id="32" name="Группа 31"/>
          <p:cNvGrpSpPr/>
          <p:nvPr/>
        </p:nvGrpSpPr>
        <p:grpSpPr>
          <a:xfrm>
            <a:off x="3046066" y="1178568"/>
            <a:ext cx="4548420" cy="648000"/>
            <a:chOff x="3046066" y="1196824"/>
            <a:chExt cx="4548420" cy="648000"/>
          </a:xfrm>
          <a:noFill/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304606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б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369406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а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34206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б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499006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о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565048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ч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629848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к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694648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а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4983856" y="1821412"/>
            <a:ext cx="2604420" cy="648000"/>
            <a:chOff x="4990066" y="1196824"/>
            <a:chExt cx="2604420" cy="648000"/>
          </a:xfrm>
          <a:noFill/>
        </p:grpSpPr>
        <p:sp>
          <p:nvSpPr>
            <p:cNvPr id="37" name="Скругленный прямоугольник 36"/>
            <p:cNvSpPr/>
            <p:nvPr/>
          </p:nvSpPr>
          <p:spPr>
            <a:xfrm>
              <a:off x="499006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п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565048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а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6345212" y="1196824"/>
              <a:ext cx="601274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у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694648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к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08041" y="4740284"/>
            <a:ext cx="38522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тёмном уголке живёт,</a:t>
            </a:r>
            <a:b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Шёлковую нить плетёт,</a:t>
            </a:r>
            <a:b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Он тайком сюда забрался,</a:t>
            </a:r>
            <a:b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Строить новый дом собрался.</a:t>
            </a: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520" y="901851"/>
            <a:ext cx="1680488" cy="1692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42" name="TextBox 41"/>
          <p:cNvSpPr txBox="1"/>
          <p:nvPr/>
        </p:nvSpPr>
        <p:spPr>
          <a:xfrm>
            <a:off x="159600" y="4739809"/>
            <a:ext cx="38006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Целый день она стрекочет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молчать она не хочет: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Все расскажет, все обсудит,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Всех рассердит, всех разбудит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.</a:t>
            </a:r>
            <a:endParaRPr lang="ru-RU" sz="2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2438582" y="2517986"/>
            <a:ext cx="5206319" cy="648000"/>
            <a:chOff x="2398066" y="2528786"/>
            <a:chExt cx="5206319" cy="648000"/>
          </a:xfrm>
        </p:grpSpPr>
        <p:grpSp>
          <p:nvGrpSpPr>
            <p:cNvPr id="43" name="Группа 42"/>
            <p:cNvGrpSpPr/>
            <p:nvPr/>
          </p:nvGrpSpPr>
          <p:grpSpPr>
            <a:xfrm>
              <a:off x="2398066" y="2528786"/>
              <a:ext cx="4548420" cy="648000"/>
              <a:chOff x="3046066" y="1196824"/>
              <a:chExt cx="4548420" cy="648000"/>
            </a:xfrm>
            <a:noFill/>
          </p:grpSpPr>
          <p:sp>
            <p:nvSpPr>
              <p:cNvPr id="44" name="Скругленный прямоугольник 43"/>
              <p:cNvSpPr/>
              <p:nvPr/>
            </p:nvSpPr>
            <p:spPr>
              <a:xfrm>
                <a:off x="304606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с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45" name="Скругленный прямоугольник 44"/>
              <p:cNvSpPr/>
              <p:nvPr/>
            </p:nvSpPr>
            <p:spPr>
              <a:xfrm>
                <a:off x="369406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т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46" name="Скругленный прямоугольник 45"/>
              <p:cNvSpPr/>
              <p:nvPr/>
            </p:nvSpPr>
            <p:spPr>
              <a:xfrm>
                <a:off x="434206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р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47" name="Скругленный прямоугольник 46"/>
              <p:cNvSpPr/>
              <p:nvPr/>
            </p:nvSpPr>
            <p:spPr>
              <a:xfrm>
                <a:off x="499006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е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48" name="Скругленный прямоугольник 47"/>
              <p:cNvSpPr/>
              <p:nvPr/>
            </p:nvSpPr>
            <p:spPr>
              <a:xfrm>
                <a:off x="565048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к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49" name="Скругленный прямоугольник 48"/>
              <p:cNvSpPr/>
              <p:nvPr/>
            </p:nvSpPr>
            <p:spPr>
              <a:xfrm>
                <a:off x="629848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о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50" name="Скругленный прямоугольник 49"/>
              <p:cNvSpPr/>
              <p:nvPr/>
            </p:nvSpPr>
            <p:spPr>
              <a:xfrm>
                <a:off x="694648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з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</p:grpSp>
        <p:sp>
          <p:nvSpPr>
            <p:cNvPr id="51" name="Скругленный прямоугольник 50"/>
            <p:cNvSpPr/>
            <p:nvPr/>
          </p:nvSpPr>
          <p:spPr>
            <a:xfrm>
              <a:off x="6956385" y="2528786"/>
              <a:ext cx="648000" cy="64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а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</p:grpSp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5609" y="930628"/>
            <a:ext cx="1799419" cy="1692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53" name="TextBox 52"/>
          <p:cNvSpPr txBox="1"/>
          <p:nvPr/>
        </p:nvSpPr>
        <p:spPr>
          <a:xfrm>
            <a:off x="151732" y="4753055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Сорвал я яблоко однажды,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 там внутри незваный гость,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Взяла и яблоко проела,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Вот на другое уж ползет.</a:t>
            </a:r>
          </a:p>
        </p:txBody>
      </p:sp>
      <p:grpSp>
        <p:nvGrpSpPr>
          <p:cNvPr id="54" name="Группа 53"/>
          <p:cNvGrpSpPr/>
          <p:nvPr/>
        </p:nvGrpSpPr>
        <p:grpSpPr>
          <a:xfrm>
            <a:off x="3729604" y="3196177"/>
            <a:ext cx="5206319" cy="648000"/>
            <a:chOff x="2398066" y="2528786"/>
            <a:chExt cx="5206319" cy="648000"/>
          </a:xfrm>
        </p:grpSpPr>
        <p:grpSp>
          <p:nvGrpSpPr>
            <p:cNvPr id="55" name="Группа 54"/>
            <p:cNvGrpSpPr/>
            <p:nvPr/>
          </p:nvGrpSpPr>
          <p:grpSpPr>
            <a:xfrm>
              <a:off x="2398066" y="2528786"/>
              <a:ext cx="4548420" cy="648000"/>
              <a:chOff x="3046066" y="1196824"/>
              <a:chExt cx="4548420" cy="648000"/>
            </a:xfrm>
            <a:noFill/>
          </p:grpSpPr>
          <p:sp>
            <p:nvSpPr>
              <p:cNvPr id="57" name="Скругленный прямоугольник 56"/>
              <p:cNvSpPr/>
              <p:nvPr/>
            </p:nvSpPr>
            <p:spPr>
              <a:xfrm>
                <a:off x="304606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г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58" name="Скругленный прямоугольник 57"/>
              <p:cNvSpPr/>
              <p:nvPr/>
            </p:nvSpPr>
            <p:spPr>
              <a:xfrm>
                <a:off x="369406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у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59" name="Скругленный прямоугольник 58"/>
              <p:cNvSpPr/>
              <p:nvPr/>
            </p:nvSpPr>
            <p:spPr>
              <a:xfrm>
                <a:off x="434206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с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60" name="Скругленный прямоугольник 59"/>
              <p:cNvSpPr/>
              <p:nvPr/>
            </p:nvSpPr>
            <p:spPr>
              <a:xfrm>
                <a:off x="499006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е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61" name="Скругленный прямоугольник 60"/>
              <p:cNvSpPr/>
              <p:nvPr/>
            </p:nvSpPr>
            <p:spPr>
              <a:xfrm>
                <a:off x="565048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н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62" name="Скругленный прямоугольник 61"/>
              <p:cNvSpPr/>
              <p:nvPr/>
            </p:nvSpPr>
            <p:spPr>
              <a:xfrm>
                <a:off x="629848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и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63" name="Скругленный прямоугольник 62"/>
              <p:cNvSpPr/>
              <p:nvPr/>
            </p:nvSpPr>
            <p:spPr>
              <a:xfrm>
                <a:off x="694648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ц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</p:grpSp>
        <p:sp>
          <p:nvSpPr>
            <p:cNvPr id="56" name="Скругленный прямоугольник 55"/>
            <p:cNvSpPr/>
            <p:nvPr/>
          </p:nvSpPr>
          <p:spPr>
            <a:xfrm>
              <a:off x="6956385" y="2528786"/>
              <a:ext cx="648000" cy="64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а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</p:grpSp>
      <p:pic>
        <p:nvPicPr>
          <p:cNvPr id="64" name="Рисунок 6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9" y="886097"/>
            <a:ext cx="1692000" cy="1692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65" name="TextBox 64"/>
          <p:cNvSpPr txBox="1"/>
          <p:nvPr/>
        </p:nvSpPr>
        <p:spPr>
          <a:xfrm>
            <a:off x="138824" y="4755129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 работаю в артели</a:t>
            </a:r>
          </a:p>
          <a:p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 корней лохматой ели.</a:t>
            </a:r>
          </a:p>
          <a:p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 буграм тащу бревно -</a:t>
            </a:r>
          </a:p>
          <a:p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Больше плотника оно.</a:t>
            </a:r>
          </a:p>
        </p:txBody>
      </p:sp>
      <p:grpSp>
        <p:nvGrpSpPr>
          <p:cNvPr id="66" name="Группа 65"/>
          <p:cNvGrpSpPr/>
          <p:nvPr/>
        </p:nvGrpSpPr>
        <p:grpSpPr>
          <a:xfrm>
            <a:off x="3075394" y="3844177"/>
            <a:ext cx="4548420" cy="648000"/>
            <a:chOff x="3046066" y="1196824"/>
            <a:chExt cx="4548420" cy="648000"/>
          </a:xfrm>
          <a:noFill/>
        </p:grpSpPr>
        <p:sp>
          <p:nvSpPr>
            <p:cNvPr id="67" name="Скругленный прямоугольник 66"/>
            <p:cNvSpPr/>
            <p:nvPr/>
          </p:nvSpPr>
          <p:spPr>
            <a:xfrm>
              <a:off x="304606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м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369406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у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69" name="Скругленный прямоугольник 68"/>
            <p:cNvSpPr/>
            <p:nvPr/>
          </p:nvSpPr>
          <p:spPr>
            <a:xfrm>
              <a:off x="434206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р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70" name="Скругленный прямоугольник 69"/>
            <p:cNvSpPr/>
            <p:nvPr/>
          </p:nvSpPr>
          <p:spPr>
            <a:xfrm>
              <a:off x="499006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а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565048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в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629848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е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694648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й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</p:grpSp>
      <p:pic>
        <p:nvPicPr>
          <p:cNvPr id="74" name="Рисунок 7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1875" y="901851"/>
            <a:ext cx="1686885" cy="1692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75" name="TextBox 74"/>
          <p:cNvSpPr txBox="1"/>
          <p:nvPr/>
        </p:nvSpPr>
        <p:spPr>
          <a:xfrm>
            <a:off x="98214" y="4878492"/>
            <a:ext cx="33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Домовитая хозяйка</a:t>
            </a:r>
          </a:p>
          <a:p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Полетает над лужайкой,</a:t>
            </a:r>
          </a:p>
          <a:p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Похлопочет над цветком -</a:t>
            </a:r>
          </a:p>
          <a:p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Он поделится медком.</a:t>
            </a:r>
          </a:p>
        </p:txBody>
      </p:sp>
      <p:grpSp>
        <p:nvGrpSpPr>
          <p:cNvPr id="76" name="Группа 75"/>
          <p:cNvGrpSpPr/>
          <p:nvPr/>
        </p:nvGrpSpPr>
        <p:grpSpPr>
          <a:xfrm>
            <a:off x="5684792" y="4509120"/>
            <a:ext cx="3252420" cy="648000"/>
            <a:chOff x="4342066" y="1196824"/>
            <a:chExt cx="3252420" cy="648000"/>
          </a:xfrm>
          <a:noFill/>
        </p:grpSpPr>
        <p:sp>
          <p:nvSpPr>
            <p:cNvPr id="79" name="Скругленный прямоугольник 78"/>
            <p:cNvSpPr/>
            <p:nvPr/>
          </p:nvSpPr>
          <p:spPr>
            <a:xfrm>
              <a:off x="434206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п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499006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ч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565048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е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629848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л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694648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а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</p:grpSp>
      <p:pic>
        <p:nvPicPr>
          <p:cNvPr id="84" name="Рисунок 8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08" y="901851"/>
            <a:ext cx="1714866" cy="1692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78" name="TextBox 77"/>
          <p:cNvSpPr txBox="1"/>
          <p:nvPr/>
        </p:nvSpPr>
        <p:spPr>
          <a:xfrm>
            <a:off x="138824" y="4974600"/>
            <a:ext cx="35283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 дорожке лезут рожки —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 не будете бодать?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 потрогал их немножко —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Рожки спрятались опять.</a:t>
            </a:r>
          </a:p>
          <a:p>
            <a:endParaRPr lang="ru-RU" sz="24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5044317" y="5158121"/>
            <a:ext cx="3933164" cy="647071"/>
            <a:chOff x="5004048" y="5158121"/>
            <a:chExt cx="3933164" cy="647071"/>
          </a:xfrm>
        </p:grpSpPr>
        <p:grpSp>
          <p:nvGrpSpPr>
            <p:cNvPr id="85" name="Группа 84"/>
            <p:cNvGrpSpPr/>
            <p:nvPr/>
          </p:nvGrpSpPr>
          <p:grpSpPr>
            <a:xfrm>
              <a:off x="5004048" y="5158121"/>
              <a:ext cx="3252420" cy="646142"/>
              <a:chOff x="4342066" y="1196824"/>
              <a:chExt cx="3252420" cy="648000"/>
            </a:xfrm>
            <a:noFill/>
          </p:grpSpPr>
          <p:sp>
            <p:nvSpPr>
              <p:cNvPr id="86" name="Скругленный прямоугольник 85"/>
              <p:cNvSpPr/>
              <p:nvPr/>
            </p:nvSpPr>
            <p:spPr>
              <a:xfrm>
                <a:off x="434206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у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87" name="Скругленный прямоугольник 86"/>
              <p:cNvSpPr/>
              <p:nvPr/>
            </p:nvSpPr>
            <p:spPr>
              <a:xfrm>
                <a:off x="499006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л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88" name="Скругленный прямоугольник 87"/>
              <p:cNvSpPr/>
              <p:nvPr/>
            </p:nvSpPr>
            <p:spPr>
              <a:xfrm>
                <a:off x="565048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и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89" name="Скругленный прямоугольник 88"/>
              <p:cNvSpPr/>
              <p:nvPr/>
            </p:nvSpPr>
            <p:spPr>
              <a:xfrm>
                <a:off x="629848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т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  <p:sp>
            <p:nvSpPr>
              <p:cNvPr id="90" name="Скругленный прямоугольник 89"/>
              <p:cNvSpPr/>
              <p:nvPr/>
            </p:nvSpPr>
            <p:spPr>
              <a:xfrm>
                <a:off x="6946486" y="1196824"/>
                <a:ext cx="648000" cy="6480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dirty="0" smtClean="0">
                    <a:solidFill>
                      <a:srgbClr val="003300"/>
                    </a:solidFill>
                    <a:latin typeface="Bookman Old Style" pitchFamily="18" charset="0"/>
                  </a:rPr>
                  <a:t>к</a:t>
                </a:r>
                <a:endParaRPr lang="ru-RU" sz="4000" dirty="0">
                  <a:solidFill>
                    <a:srgbClr val="003300"/>
                  </a:solidFill>
                  <a:latin typeface="Bookman Old Style" pitchFamily="18" charset="0"/>
                </a:endParaRPr>
              </a:p>
            </p:txBody>
          </p:sp>
        </p:grpSp>
        <p:sp>
          <p:nvSpPr>
            <p:cNvPr id="91" name="Скругленный прямоугольник 90"/>
            <p:cNvSpPr/>
            <p:nvPr/>
          </p:nvSpPr>
          <p:spPr>
            <a:xfrm>
              <a:off x="8289212" y="5159050"/>
              <a:ext cx="648000" cy="64614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а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</p:grpSp>
      <p:pic>
        <p:nvPicPr>
          <p:cNvPr id="92" name="Рисунок 9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8" y="877504"/>
            <a:ext cx="1841564" cy="1692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93" name="TextBox 92"/>
          <p:cNvSpPr txBox="1"/>
          <p:nvPr/>
        </p:nvSpPr>
        <p:spPr>
          <a:xfrm>
            <a:off x="54688" y="4974600"/>
            <a:ext cx="38887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 жужжу, когда лежу,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 жужжу, когда хожу.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Если в воздухе кружусь,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Тут уж вдоволь </a:t>
            </a:r>
            <a:r>
              <a:rPr lang="ru-RU" sz="2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нажужжусь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pSp>
        <p:nvGrpSpPr>
          <p:cNvPr id="94" name="Группа 93"/>
          <p:cNvGrpSpPr/>
          <p:nvPr/>
        </p:nvGrpSpPr>
        <p:grpSpPr>
          <a:xfrm>
            <a:off x="5031814" y="5811866"/>
            <a:ext cx="1956420" cy="648000"/>
            <a:chOff x="4990066" y="1196824"/>
            <a:chExt cx="1956420" cy="648000"/>
          </a:xfrm>
          <a:noFill/>
        </p:grpSpPr>
        <p:sp>
          <p:nvSpPr>
            <p:cNvPr id="95" name="Скругленный прямоугольник 94"/>
            <p:cNvSpPr/>
            <p:nvPr/>
          </p:nvSpPr>
          <p:spPr>
            <a:xfrm>
              <a:off x="499006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ж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96" name="Скругленный прямоугольник 95"/>
            <p:cNvSpPr/>
            <p:nvPr/>
          </p:nvSpPr>
          <p:spPr>
            <a:xfrm>
              <a:off x="5650486" y="1196824"/>
              <a:ext cx="648000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у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  <p:sp>
          <p:nvSpPr>
            <p:cNvPr id="97" name="Скругленный прямоугольник 96"/>
            <p:cNvSpPr/>
            <p:nvPr/>
          </p:nvSpPr>
          <p:spPr>
            <a:xfrm>
              <a:off x="6345212" y="1196824"/>
              <a:ext cx="601274" cy="648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rgbClr val="003300"/>
                  </a:solidFill>
                  <a:latin typeface="Bookman Old Style" pitchFamily="18" charset="0"/>
                </a:rPr>
                <a:t>к</a:t>
              </a:r>
              <a:endParaRPr lang="ru-RU" sz="4000" dirty="0">
                <a:solidFill>
                  <a:srgbClr val="003300"/>
                </a:solidFill>
                <a:latin typeface="Bookman Old Style" pitchFamily="18" charset="0"/>
              </a:endParaRPr>
            </a:p>
          </p:txBody>
        </p:sp>
      </p:grpSp>
      <p:pic>
        <p:nvPicPr>
          <p:cNvPr id="99" name="Рисунок 9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96" y="893143"/>
            <a:ext cx="1692000" cy="1692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grpSp>
        <p:nvGrpSpPr>
          <p:cNvPr id="101" name="Группа 100"/>
          <p:cNvGrpSpPr/>
          <p:nvPr/>
        </p:nvGrpSpPr>
        <p:grpSpPr>
          <a:xfrm>
            <a:off x="6292276" y="1178568"/>
            <a:ext cx="722788" cy="5365692"/>
            <a:chOff x="4788024" y="620688"/>
            <a:chExt cx="648000" cy="5192632"/>
          </a:xfrm>
        </p:grpSpPr>
        <p:grpSp>
          <p:nvGrpSpPr>
            <p:cNvPr id="102" name="Группа 101"/>
            <p:cNvGrpSpPr/>
            <p:nvPr/>
          </p:nvGrpSpPr>
          <p:grpSpPr>
            <a:xfrm>
              <a:off x="4788024" y="620688"/>
              <a:ext cx="648000" cy="4544632"/>
              <a:chOff x="4788024" y="620688"/>
              <a:chExt cx="648000" cy="4544632"/>
            </a:xfrm>
          </p:grpSpPr>
          <p:sp>
            <p:nvSpPr>
              <p:cNvPr id="104" name="Скругленный прямоугольник 103"/>
              <p:cNvSpPr/>
              <p:nvPr/>
            </p:nvSpPr>
            <p:spPr>
              <a:xfrm>
                <a:off x="4788024" y="620688"/>
                <a:ext cx="648000" cy="648000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b="1" dirty="0" smtClean="0">
                    <a:solidFill>
                      <a:srgbClr val="FFFF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rPr>
                  <a:t>к</a:t>
                </a:r>
                <a:endParaRPr lang="ru-RU" sz="4000" b="1" dirty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man Old Style" pitchFamily="18" charset="0"/>
                </a:endParaRPr>
              </a:p>
            </p:txBody>
          </p:sp>
          <p:sp>
            <p:nvSpPr>
              <p:cNvPr id="105" name="Скругленный прямоугольник 104"/>
              <p:cNvSpPr/>
              <p:nvPr/>
            </p:nvSpPr>
            <p:spPr>
              <a:xfrm>
                <a:off x="4788024" y="1268688"/>
                <a:ext cx="648000" cy="648000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b="1" dirty="0" smtClean="0">
                    <a:solidFill>
                      <a:srgbClr val="FFFF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rPr>
                  <a:t>у</a:t>
                </a:r>
                <a:endParaRPr lang="ru-RU" sz="4000" b="1" dirty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man Old Style" pitchFamily="18" charset="0"/>
                </a:endParaRPr>
              </a:p>
            </p:txBody>
          </p:sp>
          <p:sp>
            <p:nvSpPr>
              <p:cNvPr id="106" name="Скругленный прямоугольник 105"/>
              <p:cNvSpPr/>
              <p:nvPr/>
            </p:nvSpPr>
            <p:spPr>
              <a:xfrm>
                <a:off x="4788024" y="1916688"/>
                <a:ext cx="648000" cy="648000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b="1" dirty="0" smtClean="0">
                    <a:solidFill>
                      <a:srgbClr val="FFFF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rPr>
                  <a:t>з</a:t>
                </a:r>
                <a:endParaRPr lang="ru-RU" sz="4000" b="1" dirty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man Old Style" pitchFamily="18" charset="0"/>
                </a:endParaRPr>
              </a:p>
            </p:txBody>
          </p:sp>
          <p:sp>
            <p:nvSpPr>
              <p:cNvPr id="107" name="Скругленный прямоугольник 106"/>
              <p:cNvSpPr/>
              <p:nvPr/>
            </p:nvSpPr>
            <p:spPr>
              <a:xfrm>
                <a:off x="4788024" y="2564688"/>
                <a:ext cx="648000" cy="648000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b="1" dirty="0" smtClean="0">
                    <a:solidFill>
                      <a:srgbClr val="FFFF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rPr>
                  <a:t>н</a:t>
                </a:r>
                <a:endParaRPr lang="ru-RU" sz="4000" b="1" dirty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man Old Style" pitchFamily="18" charset="0"/>
                </a:endParaRPr>
              </a:p>
            </p:txBody>
          </p:sp>
          <p:sp>
            <p:nvSpPr>
              <p:cNvPr id="108" name="Скругленный прямоугольник 107"/>
              <p:cNvSpPr/>
              <p:nvPr/>
            </p:nvSpPr>
            <p:spPr>
              <a:xfrm>
                <a:off x="4788024" y="3221320"/>
                <a:ext cx="648000" cy="648000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b="1" dirty="0" smtClean="0">
                    <a:solidFill>
                      <a:srgbClr val="FFFF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rPr>
                  <a:t>е</a:t>
                </a:r>
                <a:endParaRPr lang="ru-RU" sz="4000" b="1" dirty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man Old Style" pitchFamily="18" charset="0"/>
                </a:endParaRPr>
              </a:p>
            </p:txBody>
          </p:sp>
          <p:sp>
            <p:nvSpPr>
              <p:cNvPr id="109" name="Скругленный прямоугольник 108"/>
              <p:cNvSpPr/>
              <p:nvPr/>
            </p:nvSpPr>
            <p:spPr>
              <a:xfrm>
                <a:off x="4788024" y="3869320"/>
                <a:ext cx="648000" cy="648000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b="1" dirty="0" smtClean="0">
                    <a:solidFill>
                      <a:srgbClr val="FFFF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rPr>
                  <a:t>ч</a:t>
                </a:r>
                <a:endParaRPr lang="ru-RU" sz="4000" b="1" dirty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man Old Style" pitchFamily="18" charset="0"/>
                </a:endParaRPr>
              </a:p>
            </p:txBody>
          </p:sp>
          <p:sp>
            <p:nvSpPr>
              <p:cNvPr id="110" name="Скругленный прямоугольник 109"/>
              <p:cNvSpPr/>
              <p:nvPr/>
            </p:nvSpPr>
            <p:spPr>
              <a:xfrm>
                <a:off x="4788024" y="4517320"/>
                <a:ext cx="648000" cy="648000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4000" b="1" dirty="0" smtClean="0">
                    <a:solidFill>
                      <a:srgbClr val="FFFF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rPr>
                  <a:t>и</a:t>
                </a:r>
                <a:endParaRPr lang="ru-RU" sz="4000" b="1" dirty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man Old Style" pitchFamily="18" charset="0"/>
                </a:endParaRPr>
              </a:p>
            </p:txBody>
          </p:sp>
        </p:grpSp>
        <p:sp>
          <p:nvSpPr>
            <p:cNvPr id="103" name="Скругленный прямоугольник 102"/>
            <p:cNvSpPr/>
            <p:nvPr/>
          </p:nvSpPr>
          <p:spPr>
            <a:xfrm>
              <a:off x="4788024" y="5165320"/>
              <a:ext cx="648000" cy="648000"/>
            </a:xfrm>
            <a:prstGeom prst="roundRect">
              <a:avLst/>
            </a:prstGeom>
            <a:solidFill>
              <a:srgbClr val="FF0000"/>
            </a:soli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man Old Style" pitchFamily="18" charset="0"/>
                </a:rPr>
                <a:t>к</a:t>
              </a:r>
              <a:endParaRPr lang="ru-RU" sz="40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endParaRPr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0" y="3062297"/>
            <a:ext cx="24385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Стрекочет кузнечик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 летнем лугу.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Его я в траве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Разглядеть не могу.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Он тоже зеленый,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Попробуй поймать.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огромных прыжках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Он умеет летать.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Был только что рядом,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Теперь далеко.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зеленой траве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Разглядеть нелегко.</a:t>
            </a:r>
          </a:p>
        </p:txBody>
      </p:sp>
      <p:pic>
        <p:nvPicPr>
          <p:cNvPr id="112" name="Рисунок 1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98755"/>
            <a:ext cx="1479671" cy="2177778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696001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7" grpId="0" animBg="1"/>
      <p:bldP spid="20" grpId="0"/>
      <p:bldP spid="20" grpId="1"/>
      <p:bldP spid="19" grpId="0" animBg="1"/>
      <p:bldP spid="35" grpId="0"/>
      <p:bldP spid="35" grpId="1"/>
      <p:bldP spid="42" grpId="0"/>
      <p:bldP spid="42" grpId="1"/>
      <p:bldP spid="53" grpId="0"/>
      <p:bldP spid="53" grpId="1"/>
      <p:bldP spid="65" grpId="0"/>
      <p:bldP spid="65" grpId="1"/>
      <p:bldP spid="75" grpId="0"/>
      <p:bldP spid="75" grpId="1"/>
      <p:bldP spid="78" grpId="0"/>
      <p:bldP spid="78" grpId="1"/>
      <p:bldP spid="93" grpId="0"/>
      <p:bldP spid="93" grpId="1"/>
      <p:bldP spid="1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321284" y="264130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Bookman Old Style" pitchFamily="18" charset="0"/>
              </a:rPr>
              <a:t>Использованные ресурсы:</a:t>
            </a:r>
            <a:endParaRPr lang="ru-RU" sz="2800" b="1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3864" y="836712"/>
            <a:ext cx="899013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3"/>
              </a:rPr>
              <a:t>https://</a:t>
            </a:r>
            <a:r>
              <a:rPr lang="en-US" sz="1600" b="1" dirty="0" smtClean="0">
                <a:hlinkClick r:id="rId3"/>
              </a:rPr>
              <a:t>mama-pomogi.ru/sposobnosti/myshlenie/detskie-krossvordy-s-kartinkami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4"/>
              </a:rPr>
              <a:t>http://</a:t>
            </a:r>
            <a:r>
              <a:rPr lang="en-US" sz="1600" b="1" dirty="0" smtClean="0">
                <a:hlinkClick r:id="rId4"/>
              </a:rPr>
              <a:t>www.staceylawson.info/nature-powerpoint-template.html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5"/>
              </a:rPr>
              <a:t>http://</a:t>
            </a:r>
            <a:r>
              <a:rPr lang="en-US" sz="1600" b="1" dirty="0" smtClean="0">
                <a:hlinkClick r:id="rId5"/>
              </a:rPr>
              <a:t>imagesthai.com/index.php?str=1548&amp;search=butterfly%20background&amp;stock=depositphotos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6"/>
              </a:rPr>
              <a:t>http://</a:t>
            </a:r>
            <a:r>
              <a:rPr lang="en-US" sz="1600" b="1" dirty="0" smtClean="0">
                <a:hlinkClick r:id="rId6"/>
              </a:rPr>
              <a:t>mirdetstva5.ru/zagadki-pro-babochku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7"/>
              </a:rPr>
              <a:t>http://</a:t>
            </a:r>
            <a:r>
              <a:rPr lang="ru-RU" sz="1600" b="1" dirty="0" err="1">
                <a:hlinkClick r:id="rId7"/>
              </a:rPr>
              <a:t>печатьуф.рф</a:t>
            </a:r>
            <a:r>
              <a:rPr lang="ru-RU" sz="1600" b="1" dirty="0">
                <a:hlinkClick r:id="rId7"/>
              </a:rPr>
              <a:t>/</a:t>
            </a:r>
            <a:r>
              <a:rPr lang="en-US" sz="1600" b="1" dirty="0" err="1" smtClean="0">
                <a:hlinkClick r:id="rId7"/>
              </a:rPr>
              <a:t>katalogi-izobrazhenij</a:t>
            </a:r>
            <a:r>
              <a:rPr lang="en-US" sz="1600" b="1" dirty="0" smtClean="0">
                <a:hlinkClick r:id="rId7"/>
              </a:rPr>
              <a:t>/</a:t>
            </a:r>
            <a:r>
              <a:rPr lang="en-US" sz="1600" b="1" dirty="0" err="1" smtClean="0">
                <a:hlinkClick r:id="rId7"/>
              </a:rPr>
              <a:t>tematicheskie</a:t>
            </a:r>
            <a:r>
              <a:rPr lang="en-US" sz="1600" b="1" dirty="0" smtClean="0">
                <a:hlinkClick r:id="rId7"/>
              </a:rPr>
              <a:t>/</a:t>
            </a:r>
            <a:r>
              <a:rPr lang="en-US" sz="1600" b="1" dirty="0" err="1" smtClean="0">
                <a:hlinkClick r:id="rId7"/>
              </a:rPr>
              <a:t>zhivotnye.html?page</a:t>
            </a:r>
            <a:r>
              <a:rPr lang="en-US" sz="1600" b="1" dirty="0" smtClean="0">
                <a:hlinkClick r:id="rId7"/>
              </a:rPr>
              <a:t>=11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8"/>
              </a:rPr>
              <a:t>https://deti-online.com/zagadki/zagadki-pro-nasekomyh/zagadki-pro-pauka</a:t>
            </a:r>
            <a:r>
              <a:rPr lang="en-US" sz="1600" b="1" dirty="0" smtClean="0">
                <a:hlinkClick r:id="rId8"/>
              </a:rPr>
              <a:t>/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9"/>
              </a:rPr>
              <a:t>https://</a:t>
            </a:r>
            <a:r>
              <a:rPr lang="en-US" sz="1600" b="1" dirty="0" smtClean="0">
                <a:hlinkClick r:id="rId9"/>
              </a:rPr>
              <a:t>www.shareicon.net/tag/spider?p=5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10"/>
              </a:rPr>
              <a:t>https://deti-online.com/zagadki/zagadki-pro-nasekomyh/zagadki-pro-strekozu</a:t>
            </a:r>
            <a:r>
              <a:rPr lang="en-US" sz="1600" b="1" dirty="0" smtClean="0">
                <a:hlinkClick r:id="rId10"/>
              </a:rPr>
              <a:t>/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11"/>
              </a:rPr>
              <a:t>http://</a:t>
            </a:r>
            <a:r>
              <a:rPr lang="en-US" sz="1600" b="1" dirty="0" smtClean="0">
                <a:hlinkClick r:id="rId11"/>
              </a:rPr>
              <a:t>maya-rozova.com/forum/viewtopic.php?p=230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12"/>
              </a:rPr>
              <a:t>https://</a:t>
            </a:r>
            <a:r>
              <a:rPr lang="en-US" sz="1600" b="1" dirty="0" smtClean="0">
                <a:hlinkClick r:id="rId12"/>
              </a:rPr>
              <a:t>afez.ru/zagadki-dlya-detej-s-otvetami/nasekomye/gusenica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13"/>
              </a:rPr>
              <a:t>https://</a:t>
            </a:r>
            <a:r>
              <a:rPr lang="en-US" sz="1600" b="1" dirty="0" smtClean="0">
                <a:hlinkClick r:id="rId13"/>
              </a:rPr>
              <a:t>bumper-stickers.ru/multfilmy/32048-multjashnaja-gusenica.html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14"/>
              </a:rPr>
              <a:t>https://deti-online.com/zagadki/zagadki-pro-nasekomyh/zagadki-pro-muravja</a:t>
            </a:r>
            <a:r>
              <a:rPr lang="en-US" sz="1600" b="1" dirty="0" smtClean="0">
                <a:hlinkClick r:id="rId14"/>
              </a:rPr>
              <a:t>/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15"/>
              </a:rPr>
              <a:t>http://nachalo4ka.ru/detskie-kartinki-assorti-dlya-prezentatsiy/attachment/09</a:t>
            </a:r>
            <a:r>
              <a:rPr lang="en-US" sz="1600" b="1" dirty="0" smtClean="0">
                <a:hlinkClick r:id="rId15"/>
              </a:rPr>
              <a:t>/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16"/>
              </a:rPr>
              <a:t>https://deti-online.com/zagadki/zagadki-pro-nasekomyh/zagadki-pro-pchelu</a:t>
            </a:r>
            <a:r>
              <a:rPr lang="en-US" sz="1600" b="1" dirty="0" smtClean="0">
                <a:hlinkClick r:id="rId16"/>
              </a:rPr>
              <a:t>/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17"/>
              </a:rPr>
              <a:t>http://</a:t>
            </a:r>
            <a:r>
              <a:rPr lang="en-US" sz="1600" b="1" dirty="0" smtClean="0">
                <a:hlinkClick r:id="rId17"/>
              </a:rPr>
              <a:t>zagadka.pro/slovo-141.html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18"/>
              </a:rPr>
              <a:t>http://</a:t>
            </a:r>
            <a:r>
              <a:rPr lang="en-US" sz="1600" b="1" dirty="0" smtClean="0">
                <a:hlinkClick r:id="rId18"/>
              </a:rPr>
              <a:t>www.stihi.ru/2016/12/21/1878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19"/>
              </a:rPr>
              <a:t>https://deti-online.com/zagadki/zagadki-pro-nasekomyh/zagadki-pro-zhuka</a:t>
            </a:r>
            <a:r>
              <a:rPr lang="en-US" sz="1600" b="1" dirty="0" smtClean="0">
                <a:hlinkClick r:id="rId19"/>
              </a:rPr>
              <a:t>/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20"/>
              </a:rPr>
              <a:t>http://www.szcdr.com/insect-crawl-drawing-vector</a:t>
            </a:r>
            <a:r>
              <a:rPr lang="en-US" sz="1600" b="1" dirty="0" smtClean="0">
                <a:hlinkClick r:id="rId20"/>
              </a:rPr>
              <a:t>/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21"/>
              </a:rPr>
              <a:t>http://</a:t>
            </a:r>
            <a:r>
              <a:rPr lang="en-US" sz="1600" b="1" dirty="0" smtClean="0">
                <a:hlinkClick r:id="rId21"/>
              </a:rPr>
              <a:t>chto-takoe-lyubov.net/stikhi-o-lyubvi/kollektsii-stikhov/8653-stixi-pro-korovu-kuznechikov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>
                <a:hlinkClick r:id="rId22"/>
              </a:rPr>
              <a:t>http://nachalo4ka.ru/detskie-kartinki-assorti-dlya-prezentatsiy/08-2</a:t>
            </a:r>
            <a:r>
              <a:rPr lang="en-US" sz="1600" b="1" dirty="0" smtClean="0">
                <a:hlinkClick r:id="rId22"/>
              </a:rPr>
              <a:t>/</a:t>
            </a: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sz="1600" b="1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435028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323</Words>
  <Application>Microsoft Office PowerPoint</Application>
  <PresentationFormat>Экран (4:3)</PresentationFormat>
  <Paragraphs>130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Татьяна Копылова</cp:lastModifiedBy>
  <cp:revision>43</cp:revision>
  <dcterms:created xsi:type="dcterms:W3CDTF">2018-01-17T11:23:29Z</dcterms:created>
  <dcterms:modified xsi:type="dcterms:W3CDTF">2018-05-28T05:36:11Z</dcterms:modified>
</cp:coreProperties>
</file>