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7" r:id="rId2"/>
    <p:sldId id="330" r:id="rId3"/>
    <p:sldId id="336" r:id="rId4"/>
    <p:sldId id="342" r:id="rId5"/>
    <p:sldId id="341" r:id="rId6"/>
    <p:sldId id="340" r:id="rId7"/>
    <p:sldId id="339" r:id="rId8"/>
    <p:sldId id="338" r:id="rId9"/>
    <p:sldId id="343" r:id="rId10"/>
    <p:sldId id="344" r:id="rId11"/>
    <p:sldId id="345" r:id="rId12"/>
    <p:sldId id="333" r:id="rId13"/>
    <p:sldId id="337" r:id="rId14"/>
    <p:sldId id="328" r:id="rId15"/>
    <p:sldId id="347" r:id="rId16"/>
    <p:sldId id="327" r:id="rId17"/>
    <p:sldId id="32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75" d="100"/>
          <a:sy n="75" d="100"/>
        </p:scale>
        <p:origin x="-136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FE5B53-F3B0-4BDD-8AFC-40A7ACB76F3C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20DE16-3F62-49F7-8925-F278B1901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0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BDBC-621E-4372-8098-CF48730BD67C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BF70-4CC3-4988-A769-B35E12462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3A30-499F-4D38-9778-FD0F45748C84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00C8-3E60-4338-A70B-0354162D0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35051-D4E1-47D0-979A-067832E1C419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43656-C1D1-488B-83C3-F5B5661E7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4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D35E9-F903-4ABD-8198-75C53776BBDB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0C194-24B8-47FE-AF8A-52F452588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8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F0F6A-14F1-4D07-98D2-58768646BD99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B1F8-09E0-4C03-891A-2E393979D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2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F23B8-3521-4FD5-A5A0-73AE19C40181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7C4CA-8A61-4233-A4C3-DE0A563C5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3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7D24-FBD3-4574-B212-4DF416204C44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2834-AB36-4B1B-A2A4-C4E270366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0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E318-4DF9-464D-9298-02C8C161390C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92B6-BF64-4903-A8A0-B0D67CB00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B4DD-6D09-4A15-B467-110BF33E682C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25940-610F-4099-8EDE-5FEA6278D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30BF-8174-4FEC-9169-8672902FABD0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E0BD1-D48D-4E6E-BBD3-A9BA66785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7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3988F-49A2-48EA-B501-E4F5F074F6C4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65CE-6218-4615-8D82-3316C9E43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9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523E2B-9C8A-4989-BBA7-F50D931DC5B4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5052F0-B3EC-4216-87E6-11C5AEA74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kimc.ms/ksko/kadrovoe-obespechenie-dostizheniya-obrazovatelnykh-rezultato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563880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</a:rPr>
              <a:t>Организационно-методический семинар </a:t>
            </a:r>
            <a:r>
              <a:rPr lang="ru-RU" altLang="zh-CN" sz="2400" b="1" dirty="0" smtClean="0">
                <a:latin typeface="Times New Roman" pitchFamily="18" charset="0"/>
              </a:rPr>
              <a:t/>
            </a:r>
            <a:br>
              <a:rPr lang="ru-RU" altLang="zh-CN" sz="2400" b="1" dirty="0" smtClean="0">
                <a:latin typeface="Times New Roman" pitchFamily="18" charset="0"/>
              </a:rPr>
            </a:br>
            <a:r>
              <a:rPr lang="ru-RU" altLang="zh-CN" sz="2400" b="1" dirty="0" smtClean="0">
                <a:latin typeface="Times New Roman" pitchFamily="18" charset="0"/>
              </a:rPr>
              <a:t>«Разработка программ персонифицированного профессионального развития»</a:t>
            </a:r>
            <a:r>
              <a:rPr lang="ru-RU" altLang="zh-CN" sz="2400" dirty="0" smtClean="0">
                <a:latin typeface="Times New Roman" pitchFamily="18" charset="0"/>
              </a:rPr>
              <a:t> </a:t>
            </a:r>
            <a:r>
              <a:rPr lang="ru-RU" altLang="zh-CN" sz="2400" b="1" dirty="0" smtClean="0">
                <a:latin typeface="Times New Roman" pitchFamily="18" charset="0"/>
              </a:rPr>
              <a:t/>
            </a:r>
            <a:br>
              <a:rPr lang="ru-RU" altLang="zh-CN" sz="2400" b="1" dirty="0" smtClean="0">
                <a:latin typeface="Times New Roman" pitchFamily="18" charset="0"/>
              </a:rPr>
            </a:br>
            <a:r>
              <a:rPr lang="ru-RU" altLang="zh-CN" sz="2400" b="1" dirty="0" smtClean="0">
                <a:latin typeface="Times New Roman" pitchFamily="18" charset="0"/>
              </a:rPr>
              <a:t/>
            </a:r>
            <a:br>
              <a:rPr lang="ru-RU" altLang="zh-CN" sz="2400" b="1" dirty="0" smtClean="0">
                <a:latin typeface="Times New Roman" pitchFamily="18" charset="0"/>
              </a:rPr>
            </a:br>
            <a:r>
              <a:rPr lang="ru-RU" altLang="zh-CN" sz="2000" b="1" i="1" u="sng" dirty="0" smtClean="0">
                <a:latin typeface="Times New Roman" pitchFamily="18" charset="0"/>
              </a:rPr>
              <a:t>Место</a:t>
            </a:r>
            <a:r>
              <a:rPr lang="en-US" altLang="zh-CN" sz="2000" b="1" i="1" u="sng" dirty="0" smtClean="0">
                <a:latin typeface="Times New Roman" pitchFamily="18" charset="0"/>
              </a:rPr>
              <a:t> </a:t>
            </a:r>
            <a:r>
              <a:rPr lang="ru-RU" altLang="zh-CN" sz="2000" b="1" i="1" u="sng" dirty="0" smtClean="0">
                <a:latin typeface="Times New Roman" pitchFamily="18" charset="0"/>
              </a:rPr>
              <a:t>и время проведения:</a:t>
            </a:r>
            <a:r>
              <a:rPr lang="ru-RU" altLang="zh-CN" sz="2000" b="1" i="1" dirty="0" smtClean="0">
                <a:latin typeface="Times New Roman" pitchFamily="18" charset="0"/>
              </a:rPr>
              <a:t> </a:t>
            </a:r>
            <a:br>
              <a:rPr lang="ru-RU" altLang="zh-CN" sz="2000" b="1" i="1" dirty="0" smtClean="0">
                <a:latin typeface="Times New Roman" pitchFamily="18" charset="0"/>
              </a:rPr>
            </a:br>
            <a:r>
              <a:rPr lang="ru-RU" altLang="zh-CN" sz="2000" dirty="0" smtClean="0">
                <a:latin typeface="Times New Roman" pitchFamily="18" charset="0"/>
              </a:rPr>
              <a:t>МБОУ СШ № 42 - 13.11.2018 (ОО правого берега);</a:t>
            </a:r>
            <a:br>
              <a:rPr lang="ru-RU" altLang="zh-CN" sz="2000" dirty="0" smtClean="0">
                <a:latin typeface="Times New Roman" pitchFamily="18" charset="0"/>
              </a:rPr>
            </a:br>
            <a:r>
              <a:rPr lang="ru-RU" altLang="zh-CN" sz="2000" dirty="0" smtClean="0">
                <a:latin typeface="Times New Roman" pitchFamily="18" charset="0"/>
              </a:rPr>
              <a:t>ИЦАЭ - 16.11.2018 (ОО левого берега);</a:t>
            </a:r>
            <a:br>
              <a:rPr lang="ru-RU" altLang="zh-CN" sz="2000" dirty="0" smtClean="0">
                <a:latin typeface="Times New Roman" pitchFamily="18" charset="0"/>
              </a:rPr>
            </a:br>
            <a:r>
              <a:rPr lang="ru-RU" altLang="zh-CN" sz="2000" dirty="0" smtClean="0">
                <a:latin typeface="Times New Roman" pitchFamily="18" charset="0"/>
              </a:rPr>
              <a:t>СП МКУ КИМЦ «МЦ Советского района» - 23.11.2018 </a:t>
            </a:r>
            <a:br>
              <a:rPr lang="ru-RU" altLang="zh-CN" sz="2000" dirty="0" smtClean="0">
                <a:latin typeface="Times New Roman" pitchFamily="18" charset="0"/>
              </a:rPr>
            </a:br>
            <a:r>
              <a:rPr lang="ru-RU" altLang="zh-CN" sz="2000" dirty="0" smtClean="0">
                <a:latin typeface="Times New Roman" pitchFamily="18" charset="0"/>
              </a:rPr>
              <a:t>(ОО Советского района).</a:t>
            </a:r>
            <a:br>
              <a:rPr lang="ru-RU" altLang="zh-CN" sz="2000" dirty="0" smtClean="0">
                <a:latin typeface="Times New Roman" pitchFamily="18" charset="0"/>
              </a:rPr>
            </a:br>
            <a:r>
              <a:rPr lang="ru-RU" altLang="zh-CN" sz="2000" dirty="0" smtClean="0">
                <a:latin typeface="Times New Roman" pitchFamily="18" charset="0"/>
              </a:rPr>
              <a:t/>
            </a:r>
            <a:br>
              <a:rPr lang="ru-RU" altLang="zh-CN" sz="2000" dirty="0" smtClean="0">
                <a:latin typeface="Times New Roman" pitchFamily="18" charset="0"/>
              </a:rPr>
            </a:br>
            <a:r>
              <a:rPr lang="ru-RU" altLang="zh-CN" sz="2000" b="1" u="sng" dirty="0" smtClean="0">
                <a:latin typeface="Times New Roman" pitchFamily="18" charset="0"/>
              </a:rPr>
              <a:t>Ведущие семинара</a:t>
            </a:r>
            <a:r>
              <a:rPr lang="ru-RU" altLang="zh-CN" sz="2000" b="1" dirty="0" smtClean="0">
                <a:latin typeface="Times New Roman" pitchFamily="18" charset="0"/>
              </a:rPr>
              <a:t> </a:t>
            </a:r>
            <a:r>
              <a:rPr lang="ru-RU" altLang="zh-CN" sz="2000" dirty="0" smtClean="0">
                <a:latin typeface="Times New Roman" pitchFamily="18" charset="0"/>
              </a:rPr>
              <a:t>– Т.Б. Воробьева, Н.В. Яковлева</a:t>
            </a:r>
            <a:br>
              <a:rPr lang="ru-RU" altLang="zh-CN" sz="2000" dirty="0" smtClean="0">
                <a:latin typeface="Times New Roman" pitchFamily="18" charset="0"/>
              </a:rPr>
            </a:br>
            <a:r>
              <a:rPr lang="ru-RU" altLang="zh-CN" sz="2000" dirty="0" smtClean="0">
                <a:latin typeface="Times New Roman" pitchFamily="18" charset="0"/>
              </a:rPr>
              <a:t>(МКУ КИМЦ</a:t>
            </a:r>
            <a:r>
              <a:rPr lang="ru-RU" altLang="zh-CN" sz="2000" dirty="0" smtClean="0">
                <a:latin typeface="Times New Roman" pitchFamily="18" charset="0"/>
              </a:rPr>
              <a:t>)</a:t>
            </a:r>
            <a:endParaRPr lang="ru-RU" altLang="ru-RU" sz="2400" dirty="0" smtClean="0"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650692" cy="1133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401762"/>
          </a:xfrm>
        </p:spPr>
        <p:txBody>
          <a:bodyPr/>
          <a:lstStyle/>
          <a:p>
            <a:r>
              <a:rPr lang="ru-RU" altLang="zh-CN" sz="3200" b="1" dirty="0" smtClean="0">
                <a:solidFill>
                  <a:srgbClr val="002060"/>
                </a:solidFill>
                <a:latin typeface="Times New Roman" pitchFamily="18" charset="0"/>
              </a:rPr>
              <a:t>Городская фокус - группа</a:t>
            </a:r>
            <a:br>
              <a:rPr lang="ru-RU" altLang="zh-CN" sz="32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zh-CN" sz="2800" b="1" dirty="0" smtClean="0">
                <a:solidFill>
                  <a:srgbClr val="002060"/>
                </a:solidFill>
                <a:latin typeface="Times New Roman" pitchFamily="18" charset="0"/>
              </a:rPr>
              <a:t> по реализации 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en-US" altLang="zh-CN" sz="2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zh-CN" sz="2800" b="1" dirty="0" smtClean="0">
                <a:solidFill>
                  <a:srgbClr val="002060"/>
                </a:solidFill>
                <a:latin typeface="Times New Roman" pitchFamily="18" charset="0"/>
              </a:rPr>
              <a:t>профессионального </a:t>
            </a:r>
            <a:r>
              <a:rPr lang="ru-RU" altLang="zh-CN" sz="2800" b="1" dirty="0" smtClean="0">
                <a:solidFill>
                  <a:srgbClr val="002060"/>
                </a:solidFill>
                <a:latin typeface="Times New Roman" pitchFamily="18" charset="0"/>
              </a:rPr>
              <a:t>стандарта педагога</a:t>
            </a:r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>
          <a:xfrm>
            <a:off x="533400" y="2057400"/>
            <a:ext cx="8382000" cy="4114800"/>
          </a:xfrm>
        </p:spPr>
        <p:txBody>
          <a:bodyPr numCol="2"/>
          <a:lstStyle/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СШ № 2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МАОУ Гимназия № 15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МАОУ Лицей № 1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СШ № 147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Гимназия № 16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СШ № 134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СШ № 5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СШ № 56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Гимназия № 8 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Прогимназия № 131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СШ № 16 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СШ № 8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СШ № 49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СШ № 34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МАОУ Лицей № 8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СШ № 92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СШ № 121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СОШ № 62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МАОУ Гимназия № 14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Лицей № 10</a:t>
            </a:r>
          </a:p>
          <a:p>
            <a:pPr>
              <a:lnSpc>
                <a:spcPct val="80000"/>
              </a:lnSpc>
            </a:pPr>
            <a:r>
              <a:rPr lang="ru-RU" altLang="zh-CN" sz="2400" dirty="0" smtClean="0">
                <a:latin typeface="Times New Roman" pitchFamily="18" charset="0"/>
              </a:rPr>
              <a:t>МБОУ СШ № 53</a:t>
            </a:r>
            <a:endParaRPr lang="ru-RU" altLang="ru-R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Times New Roman" pitchFamily="18" charset="0"/>
              </a:rPr>
              <a:t>Семинары в рамках предъявления опыта по направлениям реализации ПС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763000" cy="5334000"/>
          </a:xfrm>
        </p:spPr>
        <p:txBody>
          <a:bodyPr/>
          <a:lstStyle/>
          <a:p>
            <a:r>
              <a:rPr lang="ru-RU" altLang="ru-RU" sz="2000" smtClean="0">
                <a:latin typeface="Times New Roman" pitchFamily="18" charset="0"/>
              </a:rPr>
              <a:t>25.09.18, МАОУ Гимназия №14 - методический семинар «Качественные изменения профессиональной деятельности педагога посредством использования технологий электронного обучения» - 45 чел. </a:t>
            </a:r>
          </a:p>
          <a:p>
            <a:r>
              <a:rPr lang="ru-RU" altLang="ru-RU" sz="2000" smtClean="0">
                <a:latin typeface="Times New Roman" pitchFamily="18" charset="0"/>
              </a:rPr>
              <a:t>30.10.18, МБОУ СШ № 16 – методический семинар "Образование в условиях поликультурности. Преобразование компетентностей педагога"  - 105 чел.</a:t>
            </a:r>
          </a:p>
          <a:p>
            <a:r>
              <a:rPr lang="ru-RU" altLang="ru-RU" sz="2000" smtClean="0">
                <a:latin typeface="Times New Roman" pitchFamily="18" charset="0"/>
              </a:rPr>
              <a:t>09.11.18, МАОУ СШ № 92 - разработческий методический семинар ФГ «</a:t>
            </a:r>
            <a:r>
              <a:rPr lang="ru-RU" altLang="zh-CN" sz="2000" smtClean="0">
                <a:latin typeface="Times New Roman" pitchFamily="18" charset="0"/>
              </a:rPr>
              <a:t>Проектирование преобразований в управлении квалификацией педагога. Формирование корпоративного заказа».</a:t>
            </a:r>
            <a:r>
              <a:rPr lang="ru-RU" altLang="zh-CN" sz="2000" smtClean="0"/>
              <a:t> </a:t>
            </a:r>
          </a:p>
          <a:p>
            <a:r>
              <a:rPr lang="ru-RU" altLang="zh-CN" sz="2000" smtClean="0">
                <a:latin typeface="Times New Roman" pitchFamily="18" charset="0"/>
              </a:rPr>
              <a:t>27.11.18, МБОУ Прогимназии № 131 - </a:t>
            </a:r>
            <a:r>
              <a:rPr lang="ru-RU" altLang="ru-RU" sz="2000" smtClean="0">
                <a:latin typeface="Times New Roman" pitchFamily="18" charset="0"/>
              </a:rPr>
              <a:t>методический семинар «Управление профессиональным развитием педагогических кадров ОУ через индивидуальные проекты профессионального роста педагогов» (Демонстрация успешной практики учреждения по работе с педагогами (управление квалификациями) через ИППР (в рамках внедрения профессионального стандарта)) – 33 чел.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latin typeface="Times New Roman" pitchFamily="18" charset="0"/>
              </a:rPr>
              <a:t>Реестр проблем и задач образовательных организаций</a:t>
            </a:r>
            <a:endParaRPr lang="ru-RU" altLang="ru-RU" smtClean="0"/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altLang="ru-RU" sz="2400" smtClean="0">
                <a:latin typeface="Times New Roman" pitchFamily="18" charset="0"/>
              </a:rPr>
              <a:t>составлен в соответствии с поданной от ОУ информацией.</a:t>
            </a:r>
          </a:p>
          <a:p>
            <a:endParaRPr lang="ru-RU" altLang="ru-RU" sz="800" smtClean="0">
              <a:latin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  <a:hlinkClick r:id="rId2"/>
              </a:rPr>
              <a:t>https://kimc.ms/ksko/kadrovoe-obespechenie-dostizheniya-obrazovatelnykh-rezultatov/</a:t>
            </a:r>
            <a:endParaRPr lang="ru-RU" altLang="ru-RU" sz="800" smtClean="0">
              <a:latin typeface="Times New Roman" pitchFamily="18" charset="0"/>
            </a:endParaRPr>
          </a:p>
          <a:p>
            <a:endParaRPr lang="ru-RU" altLang="ru-RU" sz="800" smtClean="0">
              <a:latin typeface="Times New Roman" pitchFamily="18" charset="0"/>
            </a:endParaRPr>
          </a:p>
          <a:p>
            <a:r>
              <a:rPr lang="ru-RU" altLang="ru-RU" sz="2400" smtClean="0">
                <a:latin typeface="Times New Roman" pitchFamily="18" charset="0"/>
              </a:rPr>
              <a:t>Дефициты (+ тестирование / исследование компетенций)</a:t>
            </a:r>
          </a:p>
          <a:p>
            <a:r>
              <a:rPr lang="ru-RU" altLang="ru-RU" sz="2400" smtClean="0">
                <a:latin typeface="Times New Roman" pitchFamily="18" charset="0"/>
              </a:rPr>
              <a:t>Педагогическая деятельность: проблемы / задачи</a:t>
            </a:r>
          </a:p>
          <a:p>
            <a:r>
              <a:rPr lang="ru-RU" altLang="ru-RU" sz="2400" smtClean="0">
                <a:latin typeface="Times New Roman" pitchFamily="18" charset="0"/>
              </a:rPr>
              <a:t>Управленческая деятельность: проблемы / задачи</a:t>
            </a:r>
          </a:p>
          <a:p>
            <a:r>
              <a:rPr lang="ru-RU" altLang="ru-RU" sz="2400" smtClean="0">
                <a:latin typeface="Times New Roman" pitchFamily="18" charset="0"/>
              </a:rPr>
              <a:t>ПК, формирование заказа</a:t>
            </a:r>
          </a:p>
          <a:p>
            <a:r>
              <a:rPr lang="ru-RU" altLang="ru-RU" sz="2400" smtClean="0">
                <a:latin typeface="Times New Roman" pitchFamily="18" charset="0"/>
              </a:rPr>
              <a:t>ПППР</a:t>
            </a:r>
          </a:p>
          <a:p>
            <a:endParaRPr lang="ru-RU" altLang="ru-RU" sz="2400" smtClean="0">
              <a:latin typeface="Times New Roman" pitchFamily="18" charset="0"/>
            </a:endParaRPr>
          </a:p>
          <a:p>
            <a:pPr>
              <a:buFontTx/>
              <a:buChar char="-"/>
            </a:pPr>
            <a:endParaRPr lang="ru-RU" alt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304800"/>
            <a:ext cx="8839200" cy="60960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</a:rPr>
              <a:t>Краевой семинар «Разработка моделей корпоративного заказа на дополнительное профессиональное образование педагогов на основе оценки их квалификации» </a:t>
            </a:r>
            <a:r>
              <a:rPr lang="en-US" altLang="ru-RU" sz="2400" smtClean="0">
                <a:latin typeface="Times New Roman" pitchFamily="18" charset="0"/>
              </a:rPr>
              <a:t/>
            </a:r>
            <a:br>
              <a:rPr lang="en-US" altLang="ru-RU" sz="2400" smtClean="0">
                <a:latin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</a:rPr>
              <a:t>(25-26.10.2018, КК ИПК и ПП РО)</a:t>
            </a:r>
            <a:br>
              <a:rPr lang="ru-RU" altLang="ru-RU" sz="2400" smtClean="0">
                <a:latin typeface="Times New Roman" pitchFamily="18" charset="0"/>
              </a:rPr>
            </a:br>
            <a:r>
              <a:rPr lang="en-US" altLang="ru-RU" sz="2400" smtClean="0">
                <a:latin typeface="Times New Roman" pitchFamily="18" charset="0"/>
              </a:rPr>
              <a:t/>
            </a:r>
            <a:br>
              <a:rPr lang="en-US" altLang="ru-RU" sz="2400" smtClean="0">
                <a:latin typeface="Times New Roman" pitchFamily="18" charset="0"/>
              </a:rPr>
            </a:br>
            <a:r>
              <a:rPr lang="ru-RU" altLang="ru-RU" sz="2000" i="1" u="sng" smtClean="0">
                <a:latin typeface="Times New Roman" pitchFamily="18" charset="0"/>
              </a:rPr>
              <a:t>Цель:</a:t>
            </a:r>
            <a:r>
              <a:rPr lang="ru-RU" altLang="ru-RU" sz="2000" smtClean="0">
                <a:latin typeface="Times New Roman" pitchFamily="18" charset="0"/>
              </a:rPr>
              <a:t> проектирование механизмов и содержания корпоративного заказа на повышение квалификации педагогов на основе оценки их квалификации в ОО и муниципалитетах Красноярского края</a:t>
            </a:r>
            <a:r>
              <a:rPr lang="ru-RU" altLang="ru-RU" sz="2000" b="1" smtClean="0">
                <a:latin typeface="Times New Roman" pitchFamily="18" charset="0"/>
              </a:rPr>
              <a:t>.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en-US" altLang="ru-RU" sz="2000" smtClean="0">
                <a:latin typeface="Times New Roman" pitchFamily="18" charset="0"/>
              </a:rPr>
              <a:t/>
            </a:r>
            <a:br>
              <a:rPr lang="en-US" altLang="ru-RU" sz="2000" smtClean="0">
                <a:latin typeface="Times New Roman" pitchFamily="18" charset="0"/>
              </a:rPr>
            </a:br>
            <a:r>
              <a:rPr lang="ru-RU" altLang="ru-RU" sz="2000" i="1" smtClean="0">
                <a:latin typeface="Times New Roman" pitchFamily="18" charset="0"/>
              </a:rPr>
              <a:t>Красноярск: МБОУ СШ № 62, МБОУ СШ № 53, МБОУ Гимназия № 16, </a:t>
            </a:r>
            <a:br>
              <a:rPr lang="ru-RU" altLang="ru-RU" sz="2000" i="1" smtClean="0">
                <a:latin typeface="Times New Roman" pitchFamily="18" charset="0"/>
              </a:rPr>
            </a:br>
            <a:r>
              <a:rPr lang="ru-RU" altLang="ru-RU" sz="2000" i="1" smtClean="0">
                <a:latin typeface="Times New Roman" pitchFamily="18" charset="0"/>
              </a:rPr>
              <a:t>МБОУ СШ № 49, МБОУ Прогимназия № 131, МАОУ Лицей № 8.</a:t>
            </a:r>
            <a:br>
              <a:rPr lang="ru-RU" altLang="ru-RU" sz="2000" i="1" smtClean="0">
                <a:latin typeface="Times New Roman" pitchFamily="18" charset="0"/>
              </a:rPr>
            </a:br>
            <a:r>
              <a:rPr lang="ru-RU" altLang="ru-RU" sz="1800" b="1" smtClean="0"/>
              <a:t/>
            </a:r>
            <a:br>
              <a:rPr lang="ru-RU" altLang="ru-RU" sz="1800" b="1" smtClean="0"/>
            </a:br>
            <a:r>
              <a:rPr lang="ru-RU" altLang="ru-RU" sz="1800" b="1" smtClean="0"/>
              <a:t/>
            </a:r>
            <a:br>
              <a:rPr lang="ru-RU" altLang="ru-RU" sz="1800" b="1" smtClean="0"/>
            </a:br>
            <a:r>
              <a:rPr lang="ru-RU" altLang="ru-RU" sz="1800" b="1" smtClean="0"/>
              <a:t/>
            </a:r>
            <a:br>
              <a:rPr lang="ru-RU" altLang="ru-RU" sz="1800" b="1" smtClean="0"/>
            </a:br>
            <a:endParaRPr lang="ru-RU" altLang="ru-RU" sz="1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</a:rPr>
              <a:t>Краевой семинар «Разработка моделей корпоративного заказа на дополнительное профессиональное образование педагогов на основе оценки их квалификации»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28600" y="1524000"/>
            <a:ext cx="86106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i="1">
                <a:latin typeface="Times New Roman" pitchFamily="18" charset="0"/>
              </a:rPr>
              <a:t>?????</a:t>
            </a:r>
            <a:br>
              <a:rPr lang="ru-RU" altLang="ru-RU" sz="2000" i="1">
                <a:latin typeface="Times New Roman" pitchFamily="18" charset="0"/>
              </a:rPr>
            </a:br>
            <a:r>
              <a:rPr lang="ru-RU" altLang="ru-RU" sz="2000" b="0">
                <a:latin typeface="Times New Roman" pitchFamily="18" charset="0"/>
              </a:rPr>
              <a:t>- Квалификация педагогов: нормативная база и управление в образовательной организации. </a:t>
            </a:r>
            <a:endParaRPr lang="en-US" altLang="ru-RU" sz="2000" b="0"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altLang="ru-RU" sz="2000" b="0">
                <a:latin typeface="Times New Roman" pitchFamily="18" charset="0"/>
              </a:rPr>
              <a:t> Перспективы применения оценки квалификации педагогических кадров в управлении квалификацией</a:t>
            </a:r>
            <a:r>
              <a:rPr lang="en-US" altLang="ru-RU" sz="2000" b="0">
                <a:latin typeface="Times New Roman" pitchFamily="18" charset="0"/>
              </a:rPr>
              <a:t>.</a:t>
            </a:r>
            <a:r>
              <a:rPr lang="ru-RU" altLang="ru-RU" sz="2000" b="0" i="1">
                <a:latin typeface="Times New Roman" pitchFamily="18" charset="0"/>
              </a:rPr>
              <a:t/>
            </a:r>
            <a:br>
              <a:rPr lang="ru-RU" altLang="ru-RU" sz="2000" b="0" i="1">
                <a:latin typeface="Times New Roman" pitchFamily="18" charset="0"/>
              </a:rPr>
            </a:br>
            <a:r>
              <a:rPr lang="ru-RU" altLang="ru-RU" sz="2000" b="0">
                <a:latin typeface="Times New Roman" pitchFamily="18" charset="0"/>
              </a:rPr>
              <a:t>- Повышение квалификации педагогов: корпоративная культура и корпоративный заказ.</a:t>
            </a:r>
            <a:r>
              <a:rPr lang="ru-RU" altLang="ru-RU" sz="2000">
                <a:latin typeface="Times New Roman" pitchFamily="18" charset="0"/>
              </a:rPr>
              <a:t/>
            </a:r>
            <a:br>
              <a:rPr lang="ru-RU" altLang="ru-RU" sz="2000">
                <a:latin typeface="Times New Roman" pitchFamily="18" charset="0"/>
              </a:rPr>
            </a:br>
            <a:r>
              <a:rPr lang="ru-RU" altLang="ru-RU" sz="2000">
                <a:latin typeface="Times New Roman" pitchFamily="18" charset="0"/>
              </a:rPr>
              <a:t>- </a:t>
            </a:r>
            <a:r>
              <a:rPr lang="ru-RU" altLang="ru-RU" sz="2000" b="0">
                <a:latin typeface="Times New Roman" pitchFamily="18" charset="0"/>
              </a:rPr>
              <a:t>Формулирование результатов обучения педагогов ОО/муниципалитета в соответствии с требованиями к квалификации их профессиональных (трудовых) действий.</a:t>
            </a:r>
            <a:endParaRPr lang="en-US" altLang="ru-RU" sz="2000" b="0">
              <a:latin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altLang="ru-RU" sz="2000" b="0">
                <a:latin typeface="Times New Roman" pitchFamily="18" charset="0"/>
              </a:rPr>
              <a:t>Определение перечня планируемых результатов обучения педагогов по программам повышения квалификации ИПК.</a:t>
            </a:r>
            <a:r>
              <a:rPr lang="ru-RU" altLang="ru-RU" sz="2000">
                <a:latin typeface="Times New Roman" pitchFamily="18" charset="0"/>
              </a:rPr>
              <a:t/>
            </a:r>
            <a:br>
              <a:rPr lang="ru-RU" altLang="ru-RU" sz="2000">
                <a:latin typeface="Times New Roman" pitchFamily="18" charset="0"/>
              </a:rPr>
            </a:br>
            <a:r>
              <a:rPr lang="ru-RU" altLang="ru-RU" sz="2000">
                <a:latin typeface="Times New Roman" pitchFamily="18" charset="0"/>
              </a:rPr>
              <a:t/>
            </a:r>
            <a:br>
              <a:rPr lang="ru-RU" altLang="ru-RU" sz="2000">
                <a:latin typeface="Times New Roman" pitchFamily="18" charset="0"/>
              </a:rPr>
            </a:br>
            <a:endParaRPr lang="ru-RU" altLang="ru-RU" sz="2000">
              <a:latin typeface="Times New Roman" pitchFamily="18" charset="0"/>
            </a:endParaRPr>
          </a:p>
          <a:p>
            <a:pPr algn="ctr">
              <a:buFontTx/>
              <a:buChar char="-"/>
            </a:pPr>
            <a:endParaRPr lang="ru-RU" altLang="ru-RU" sz="2000">
              <a:latin typeface="Times New Roman" pitchFamily="18" charset="0"/>
            </a:endParaRPr>
          </a:p>
          <a:p>
            <a:pPr algn="ctr">
              <a:buFontTx/>
              <a:buChar char="-"/>
            </a:pPr>
            <a:endParaRPr lang="ru-RU" altLang="ru-RU" sz="2000">
              <a:latin typeface="Times New Roman" pitchFamily="18" charset="0"/>
            </a:endParaRPr>
          </a:p>
          <a:p>
            <a:pPr algn="ctr">
              <a:buFontTx/>
              <a:buChar char="-"/>
            </a:pPr>
            <a:endParaRPr lang="ru-RU" altLang="ru-RU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04800"/>
            <a:ext cx="6781800" cy="182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33600"/>
            <a:ext cx="8229600" cy="144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latin typeface="Times New Roman" pitchFamily="18" charset="0"/>
              </a:rPr>
              <a:t>Непрерывное профессиональное развитие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smtClean="0">
                <a:latin typeface="Times New Roman" pitchFamily="18" charset="0"/>
              </a:rPr>
              <a:t>База (профессиональные навыки)</a:t>
            </a:r>
          </a:p>
          <a:p>
            <a:pPr>
              <a:lnSpc>
                <a:spcPct val="90000"/>
              </a:lnSpc>
            </a:pPr>
            <a:r>
              <a:rPr lang="ru-RU" altLang="ru-RU" sz="2800" smtClean="0">
                <a:latin typeface="Times New Roman" pitchFamily="18" charset="0"/>
              </a:rPr>
              <a:t>Заказ (1….   2….   3……  ……)</a:t>
            </a:r>
          </a:p>
          <a:p>
            <a:pPr>
              <a:lnSpc>
                <a:spcPct val="90000"/>
              </a:lnSpc>
            </a:pPr>
            <a:r>
              <a:rPr lang="ru-RU" altLang="ru-RU" sz="2800" smtClean="0">
                <a:latin typeface="Times New Roman" pitchFamily="18" charset="0"/>
              </a:rPr>
              <a:t>Дефициты (выявление и устранение)</a:t>
            </a:r>
          </a:p>
          <a:p>
            <a:pPr>
              <a:lnSpc>
                <a:spcPct val="90000"/>
              </a:lnSpc>
            </a:pPr>
            <a:r>
              <a:rPr lang="ru-RU" altLang="ru-RU" sz="2800" smtClean="0">
                <a:latin typeface="Times New Roman" pitchFamily="18" charset="0"/>
              </a:rPr>
              <a:t>ПППР – корпоративный стандарт – механизмы управления</a:t>
            </a:r>
          </a:p>
          <a:p>
            <a:pPr>
              <a:lnSpc>
                <a:spcPct val="90000"/>
              </a:lnSpc>
            </a:pPr>
            <a:r>
              <a:rPr lang="ru-RU" altLang="ru-RU" sz="2800" smtClean="0">
                <a:latin typeface="Times New Roman" pitchFamily="18" charset="0"/>
              </a:rPr>
              <a:t>Задачность – Корректировка – Итоги (мониторинг достижения,  внешняя и внутренняя оценка) – новые задачи.</a:t>
            </a:r>
          </a:p>
          <a:p>
            <a:pPr>
              <a:lnSpc>
                <a:spcPct val="90000"/>
              </a:lnSpc>
            </a:pPr>
            <a:r>
              <a:rPr lang="ru-RU" altLang="ru-RU" sz="2800" smtClean="0">
                <a:latin typeface="Times New Roman" pitchFamily="18" charset="0"/>
              </a:rPr>
              <a:t>Квалификации под задачи и деятельность – управление квалификациями на уровне ОО.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09600" y="304800"/>
            <a:ext cx="8229600" cy="5638800"/>
          </a:xfrm>
        </p:spPr>
        <p:txBody>
          <a:bodyPr/>
          <a:lstStyle/>
          <a:p>
            <a:pPr eaLnBrk="1" hangingPunct="1"/>
            <a:r>
              <a:rPr lang="ru-RU" alt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Спасибо за совместную </a:t>
            </a:r>
            <a:r>
              <a:rPr lang="ru-RU" alt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мыследеятельность</a:t>
            </a:r>
            <a:r>
              <a:rPr lang="ru-RU" alt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  <a:r>
              <a:rPr lang="ru-RU" altLang="ru-RU" sz="3600" b="1" i="1" dirty="0" smtClean="0">
                <a:latin typeface="Times New Roman" pitchFamily="18" charset="0"/>
              </a:rPr>
              <a:t/>
            </a:r>
            <a:br>
              <a:rPr lang="ru-RU" altLang="ru-RU" sz="3600" b="1" i="1" dirty="0" smtClean="0">
                <a:latin typeface="Times New Roman" pitchFamily="18" charset="0"/>
              </a:rPr>
            </a:br>
            <a:r>
              <a:rPr lang="en-US" altLang="ru-RU" sz="3600" b="1" i="1" dirty="0" smtClean="0">
                <a:latin typeface="Times New Roman" pitchFamily="18" charset="0"/>
              </a:rPr>
              <a:t/>
            </a:r>
            <a:br>
              <a:rPr lang="en-US" altLang="ru-RU" sz="3600" b="1" i="1" dirty="0" smtClean="0">
                <a:latin typeface="Times New Roman" pitchFamily="18" charset="0"/>
              </a:rPr>
            </a:br>
            <a:r>
              <a:rPr lang="en-US" altLang="ru-RU" sz="3600" b="1" i="1" dirty="0" smtClean="0">
                <a:latin typeface="Times New Roman" pitchFamily="18" charset="0"/>
              </a:rPr>
              <a:t/>
            </a:r>
            <a:br>
              <a:rPr lang="en-US" altLang="ru-RU" sz="3600" b="1" i="1" dirty="0" smtClean="0">
                <a:latin typeface="Times New Roman" pitchFamily="18" charset="0"/>
              </a:rPr>
            </a:br>
            <a:r>
              <a:rPr lang="en-US" altLang="ru-RU" sz="3600" b="1" i="1" dirty="0" smtClean="0">
                <a:latin typeface="Times New Roman" pitchFamily="18" charset="0"/>
              </a:rPr>
              <a:t/>
            </a:r>
            <a:br>
              <a:rPr lang="en-US" altLang="ru-RU" sz="3600" b="1" i="1" dirty="0" smtClean="0">
                <a:latin typeface="Times New Roman" pitchFamily="18" charset="0"/>
              </a:rPr>
            </a:br>
            <a:r>
              <a:rPr lang="ru-RU" altLang="ru-RU" sz="4800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altLang="ru-RU" sz="4800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altLang="ru-RU" sz="3600" i="1" dirty="0" smtClean="0">
              <a:latin typeface="Times New Roman" pitchFamily="18" charset="0"/>
            </a:endParaRPr>
          </a:p>
        </p:txBody>
      </p:sp>
      <p:pic>
        <p:nvPicPr>
          <p:cNvPr id="68612" name="Рисунок 2"/>
          <p:cNvPicPr>
            <a:picLocks noChangeAspect="1"/>
          </p:cNvPicPr>
          <p:nvPr>
            <p:ph type="sub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6283" y="2514600"/>
            <a:ext cx="3496235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altLang="ru-RU" sz="2400" b="1" i="1" smtClean="0">
                <a:latin typeface="Times New Roman" pitchFamily="18" charset="0"/>
              </a:rPr>
              <a:t>«Основные задачи и перспективы внедрения ПС в рамках исполнения «Дорожной карты» и формирования НСУР»</a:t>
            </a:r>
            <a:r>
              <a:rPr lang="ru-RU" altLang="ru-RU" sz="4000" smtClean="0"/>
              <a:t> </a:t>
            </a:r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zh-C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семинара: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актуального состояния, 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перспектив и задач образовательных организаций </a:t>
            </a:r>
            <a:r>
              <a:rPr lang="ru-RU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г.Красноярска</a:t>
            </a:r>
            <a:r>
              <a:rPr lang="ru-RU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части разработки программ персонифицированного профессионального развития (в рамках реализации направления "Профессиональный стандарт педагога"),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 и взаимодействия по «Дорожной карте».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zh-CN" sz="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zh-CN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r>
              <a:rPr lang="ru-RU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заместители директора по учебно-воспитательной работе (методической работе), кураторы направления «Профессиональный стандарт» на уровне образовательной организации.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</a:rPr>
              <a:t>«КСКО: приоритеты управления»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>Дорожная карта реализации приоритетных направлений развития МСО г. Красноярска по итогам городской августовской конференции 2018</a:t>
            </a:r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686800" cy="46021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z="2400" b="1" i="1" smtClean="0">
                <a:latin typeface="Times New Roman" pitchFamily="18" charset="0"/>
              </a:rPr>
              <a:t>Направление «Кадровое обеспечение достижения образовательных результатов»</a:t>
            </a:r>
            <a:r>
              <a:rPr lang="ru-RU" altLang="ru-RU" sz="2400" i="1" smtClean="0">
                <a:latin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</a:rPr>
              <a:t>2.3. Продолжить разработку программ персонифицированного профессионального развития педагогических и управленческих кадров на основе выявления дефицитов образовательной деятельности и в соответствии с требованиями ПС и НСУР.</a:t>
            </a:r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</a:rPr>
              <a:t>«КСКО: приоритеты управления»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>Дорожная карта реализации приоритетных направлений развития МСО г. Красноярска по итогам городской августовской конференции 2018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534400" cy="5029200"/>
          </a:xfrm>
        </p:spPr>
        <p:txBody>
          <a:bodyPr/>
          <a:lstStyle/>
          <a:p>
            <a:pPr marL="1371600" lvl="2" indent="-457200">
              <a:buFont typeface="Arial" charset="0"/>
              <a:buNone/>
            </a:pPr>
            <a:r>
              <a:rPr lang="ru-RU" altLang="ru-RU" b="1" i="1" smtClean="0">
                <a:latin typeface="Times New Roman" pitchFamily="18" charset="0"/>
              </a:rPr>
              <a:t>Задачи ОО:</a:t>
            </a:r>
          </a:p>
          <a:p>
            <a:pPr marL="1371600" lvl="2" indent="-457200"/>
            <a:r>
              <a:rPr lang="ru-RU" altLang="ru-RU" smtClean="0">
                <a:latin typeface="Times New Roman" pitchFamily="18" charset="0"/>
              </a:rPr>
              <a:t>Выявить образовательные дефициты педагогической деятельности в конкретной образовательной организации </a:t>
            </a:r>
            <a:r>
              <a:rPr lang="ru-RU" altLang="ru-RU" i="1" smtClean="0">
                <a:latin typeface="Times New Roman" pitchFamily="18" charset="0"/>
              </a:rPr>
              <a:t>(сентябрь – ноябрь 2018)</a:t>
            </a:r>
            <a:endParaRPr lang="ru-RU" altLang="ru-RU" smtClean="0">
              <a:latin typeface="Times New Roman" pitchFamily="18" charset="0"/>
            </a:endParaRPr>
          </a:p>
          <a:p>
            <a:pPr marL="1371600" lvl="2" indent="-457200"/>
            <a:r>
              <a:rPr lang="ru-RU" altLang="ru-RU" smtClean="0">
                <a:latin typeface="Times New Roman" pitchFamily="18" charset="0"/>
              </a:rPr>
              <a:t>Продолжить работу по формированию персонифицированных программ профессионального развития </a:t>
            </a:r>
            <a:r>
              <a:rPr lang="ru-RU" altLang="ru-RU" i="1" smtClean="0">
                <a:latin typeface="Times New Roman" pitchFamily="18" charset="0"/>
              </a:rPr>
              <a:t>(сентябрь 2018 – июнь 2019)</a:t>
            </a:r>
          </a:p>
          <a:p>
            <a:pPr marL="1371600" lvl="2" indent="-457200"/>
            <a:r>
              <a:rPr lang="ru-RU" altLang="ru-RU" smtClean="0">
                <a:latin typeface="Times New Roman" pitchFamily="18" charset="0"/>
              </a:rPr>
              <a:t>Создать условия профессионального развития в соответствии с программой педагогов и задач развития образовательной организации в логике ФГОС ОО </a:t>
            </a:r>
            <a:r>
              <a:rPr lang="ru-RU" altLang="ru-RU" i="1" smtClean="0">
                <a:latin typeface="Times New Roman" pitchFamily="18" charset="0"/>
              </a:rPr>
              <a:t>(сентябрь 2018 – июнь 2019)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</a:rPr>
              <a:t>«КСКО: приоритеты управления»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>Дорожная карта реализации приоритетных направлений развития МСО г. Красноярска по итогам городской августовской конференции 2018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z="2400" b="1" i="1" smtClean="0">
                <a:latin typeface="Times New Roman" pitchFamily="18" charset="0"/>
              </a:rPr>
              <a:t>Направление «Кадровое обеспечение достижения образовательных результатов»</a:t>
            </a:r>
            <a:r>
              <a:rPr lang="ru-RU" altLang="ru-RU" sz="2400" i="1" smtClean="0">
                <a:latin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</a:rPr>
              <a:t>2.5. Организовать предъявление педагогическому сообществу города успешного опыта образовательных организаций, имеющих статус базовых краевых и городских площадок по решению актуальных проблем и задач развития образования </a:t>
            </a:r>
          </a:p>
          <a:p>
            <a:pPr lvl="2">
              <a:buFont typeface="Arial" charset="0"/>
              <a:buNone/>
            </a:pPr>
            <a:endParaRPr lang="ru-RU" altLang="ru-RU" sz="800" b="1" i="1" smtClean="0">
              <a:latin typeface="Times New Roman" pitchFamily="18" charset="0"/>
            </a:endParaRPr>
          </a:p>
          <a:p>
            <a:pPr lvl="2">
              <a:buFont typeface="Arial" charset="0"/>
              <a:buNone/>
            </a:pPr>
            <a:r>
              <a:rPr lang="ru-RU" altLang="ru-RU" b="1" i="1" smtClean="0">
                <a:latin typeface="Times New Roman" pitchFamily="18" charset="0"/>
              </a:rPr>
              <a:t>Задачи ОО:</a:t>
            </a:r>
          </a:p>
          <a:p>
            <a:pPr>
              <a:buFontTx/>
              <a:buChar char="-"/>
            </a:pPr>
            <a:r>
              <a:rPr lang="ru-RU" altLang="ru-RU" sz="2400" smtClean="0">
                <a:latin typeface="Times New Roman" pitchFamily="18" charset="0"/>
              </a:rPr>
              <a:t>Участвовать в ….</a:t>
            </a:r>
          </a:p>
          <a:p>
            <a:pPr>
              <a:buFontTx/>
              <a:buChar char="-"/>
            </a:pPr>
            <a:r>
              <a:rPr lang="ru-RU" altLang="ru-RU" sz="2400" smtClean="0">
                <a:latin typeface="Times New Roman" pitchFamily="18" charset="0"/>
              </a:rPr>
              <a:t>Предъявлять успешный опыт….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</a:rPr>
              <a:t>«КСКО: приоритеты управления»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>Дорожная карта реализации приоритетных направлений развития МСО г. Красноярска по итогам городской августовской конференции 2018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8839200" cy="5029200"/>
          </a:xfrm>
        </p:spPr>
        <p:txBody>
          <a:bodyPr/>
          <a:lstStyle/>
          <a:p>
            <a:pPr marL="1371600" lvl="2" indent="-4572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Задачи КИМЦ:</a:t>
            </a:r>
            <a:endParaRPr lang="ru-RU" altLang="ru-RU" sz="200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</a:rPr>
              <a:t>Актуализация реестра наличия в ОУ программ профессионального развития педагогических кадров с учетом профессионального стандарта «Педагог» (анкетирование ОУ, анализ) </a:t>
            </a:r>
            <a:r>
              <a:rPr lang="ru-RU" altLang="ru-RU" sz="2400" i="1" smtClean="0">
                <a:latin typeface="Times New Roman" pitchFamily="18" charset="0"/>
              </a:rPr>
              <a:t>(сентябрь-октябрь 2018)</a:t>
            </a:r>
            <a:endParaRPr lang="ru-RU" altLang="ru-RU" sz="240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</a:rPr>
              <a:t>Составление реестра наличия в ОУ программ профессионального развития педагогических кадров с учетом профессионального стандарта «Педагог» (о</a:t>
            </a:r>
            <a:r>
              <a:rPr lang="ru-RU" altLang="ru-RU" sz="2400" i="1" smtClean="0">
                <a:latin typeface="Times New Roman" pitchFamily="18" charset="0"/>
              </a:rPr>
              <a:t>ктябрь-ноябрь 2018)</a:t>
            </a:r>
            <a:endParaRPr lang="ru-RU" altLang="ru-RU" sz="240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</a:rPr>
              <a:t>Подготовка аналитической справки о состоянии разработки программ профессионального развития педагогических кадров с учетом профессионального стандарта «Педагог» </a:t>
            </a:r>
            <a:r>
              <a:rPr lang="ru-RU" altLang="ru-RU" sz="2400" i="1" smtClean="0">
                <a:latin typeface="Times New Roman" pitchFamily="18" charset="0"/>
              </a:rPr>
              <a:t>(май – июнь 2018)</a:t>
            </a:r>
            <a:endParaRPr lang="ru-RU" altLang="ru-RU" sz="2400" smtClean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</a:rPr>
              <a:t>Проведение цикла семинаров по направлениям профессионального стандарта «Педагог», аттестации педагогических кадров, НСУР </a:t>
            </a:r>
            <a:r>
              <a:rPr lang="ru-RU" altLang="ru-RU" sz="2400" i="1" smtClean="0">
                <a:latin typeface="Times New Roman" pitchFamily="18" charset="0"/>
              </a:rPr>
              <a:t>(сентябрь 2018 – май 2019)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</a:rPr>
              <a:t>«КСКО: приоритеты управления»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>Дорожная карта реализации приоритетных направлений развития МСО г. Красноярска по итогам городской августовской конференции 2018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Задачи КИМЦ:</a:t>
            </a:r>
            <a:endParaRPr lang="ru-RU" altLang="ru-RU" sz="2000" b="1" i="1" smtClean="0"/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</a:rPr>
              <a:t>Организация работы городской фокус-группы по направлению «Профессиональный стандарт педагога»: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</a:rPr>
              <a:t>ежемесячные методические семинары (обсуждение направлений профессионального стандарта, информирование о новых подходах к оцениванию деятельности педагога, разработка моделей корпоративного стандарта ОО с необходимым перечнем трудовых действий, корректировка программ профессионального развития педагогических и управленческих кадров, образцов локальной нормативной базы, и т.п.);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 smtClean="0">
                <a:latin typeface="Times New Roman" pitchFamily="18" charset="0"/>
              </a:rPr>
              <a:t>оформление методических материалов по результатам работы Фокус-группы (сентябрь 2018 – май 2019)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</a:rPr>
              <a:t>«КСКО: приоритеты управления»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>Дорожная карта реализации приоритетных направлений развития МСО г. Красноярска по итогам городской августовской конференции 2018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Задачи КИМЦ:</a:t>
            </a:r>
            <a:endParaRPr lang="ru-RU" altLang="ru-RU" sz="2000" smtClean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</a:rPr>
              <a:t>Организация на сайте КИМЦ информационного сопровождения по направлению «Профессиональный стандарт педагога» </a:t>
            </a:r>
            <a:r>
              <a:rPr lang="ru-RU" altLang="ru-RU" sz="2400" i="1" smtClean="0">
                <a:latin typeface="Times New Roman" pitchFamily="18" charset="0"/>
              </a:rPr>
              <a:t>(октябрь 2018 – май 2019)</a:t>
            </a:r>
            <a:endParaRPr lang="ru-RU" altLang="ru-RU" sz="2400" smtClean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</a:rPr>
              <a:t>Проведение семинаров по разработке персонифицированной программы профессионального развития и по управлению её реализацией </a:t>
            </a:r>
            <a:r>
              <a:rPr lang="ru-RU" altLang="ru-RU" sz="2400" i="1" smtClean="0">
                <a:latin typeface="Times New Roman" pitchFamily="18" charset="0"/>
              </a:rPr>
              <a:t>(ноябрь – апрель 2019)</a:t>
            </a:r>
            <a:endParaRPr lang="ru-RU" altLang="ru-RU" sz="2400" smtClean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</a:rPr>
              <a:t>Оказание организационной и методической помощи ОО по сопровождению профессионального развития педагогов </a:t>
            </a:r>
            <a:r>
              <a:rPr lang="ru-RU" altLang="ru-RU" sz="2400" i="1" smtClean="0">
                <a:latin typeface="Times New Roman" pitchFamily="18" charset="0"/>
              </a:rPr>
              <a:t>(сентябрь 2018 – май 2019)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ru-RU" altLang="ru-RU" sz="2000" b="1" smtClean="0">
                <a:latin typeface="Times New Roman" pitchFamily="18" charset="0"/>
              </a:rPr>
              <a:t>«КСКО: приоритеты управления»</a:t>
            </a:r>
            <a:br>
              <a:rPr lang="ru-RU" altLang="ru-RU" sz="2000" b="1" smtClean="0">
                <a:latin typeface="Times New Roman" pitchFamily="18" charset="0"/>
              </a:rPr>
            </a:br>
            <a:r>
              <a:rPr lang="ru-RU" altLang="ru-RU" sz="2000" b="1" smtClean="0">
                <a:latin typeface="Times New Roman" pitchFamily="18" charset="0"/>
              </a:rPr>
              <a:t>Дорожная карта реализации приоритетных направлений развития МСО г. Красноярска по итогам городской августовской конференции 2018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Задачи КИМЦ: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ru-RU" altLang="ru-RU" sz="800" b="1" i="1" smtClean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</a:rPr>
              <a:t>Формирование целевых заказов по повышению квалификации педагогических и управленческих кадров на основе анализа проблем и задач образовательных организаций </a:t>
            </a:r>
            <a:r>
              <a:rPr lang="ru-RU" altLang="ru-RU" sz="2400" i="1" smtClean="0">
                <a:latin typeface="Times New Roman" pitchFamily="18" charset="0"/>
              </a:rPr>
              <a:t>(до 30 ноября 2018 и до 31 марта 2019).</a:t>
            </a:r>
            <a:endParaRPr lang="ru-RU" altLang="ru-RU" sz="2400" smtClean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ru-RU" altLang="ru-RU" sz="2400" smtClean="0">
                <a:latin typeface="Times New Roman" pitchFamily="18" charset="0"/>
              </a:rPr>
              <a:t>Выстраивание взаимодействий со структурами повышения квалификации работников образования по реализации целевых заказов и по обеспечению профессионального развития педагогов и управленцев с выделением приоритетных для муниципалитета и ОО направлений деятельности </a:t>
            </a:r>
            <a:r>
              <a:rPr lang="ru-RU" altLang="ru-RU" sz="2400" i="1" smtClean="0">
                <a:latin typeface="Times New Roman" pitchFamily="18" charset="0"/>
              </a:rPr>
              <a:t>(сентябрь 2018 – июнь 2019)</a:t>
            </a:r>
            <a:r>
              <a:rPr lang="ru-RU" altLang="ru-RU" sz="240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847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Arial</vt:lpstr>
      <vt:lpstr>Times New Roman</vt:lpstr>
      <vt:lpstr>Office Theme</vt:lpstr>
      <vt:lpstr> Организационно-методический семинар  «Разработка программ персонифицированного профессионального развития»   Место и время проведения:  МБОУ СШ № 42 - 13.11.2018 (ОО правого берега); ИЦАЭ - 16.11.2018 (ОО левого берега); СП МКУ КИМЦ «МЦ Советского района» - 23.11.2018  (ОО Советского района).  Ведущие семинара – Т.Б. Воробьева, Н.В. Яковлева (МКУ КИМЦ)</vt:lpstr>
      <vt:lpstr>«Основные задачи и перспективы внедрения ПС в рамках исполнения «Дорожной карты» и формирования НСУР» </vt:lpstr>
      <vt:lpstr>«КСКО: приоритеты управления» Дорожная карта реализации приоритетных направлений развития МСО г. Красноярска по итогам городской августовской конференции 2018</vt:lpstr>
      <vt:lpstr>«КСКО: приоритеты управления» Дорожная карта реализации приоритетных направлений развития МСО г. Красноярска по итогам городской августовской конференции 2018</vt:lpstr>
      <vt:lpstr>«КСКО: приоритеты управления» Дорожная карта реализации приоритетных направлений развития МСО г. Красноярска по итогам городской августовской конференции 2018</vt:lpstr>
      <vt:lpstr>«КСКО: приоритеты управления» Дорожная карта реализации приоритетных направлений развития МСО г. Красноярска по итогам городской августовской конференции 2018</vt:lpstr>
      <vt:lpstr>«КСКО: приоритеты управления» Дорожная карта реализации приоритетных направлений развития МСО г. Красноярска по итогам городской августовской конференции 2018</vt:lpstr>
      <vt:lpstr>«КСКО: приоритеты управления» Дорожная карта реализации приоритетных направлений развития МСО г. Красноярска по итогам городской августовской конференции 2018</vt:lpstr>
      <vt:lpstr>«КСКО: приоритеты управления» Дорожная карта реализации приоритетных направлений развития МСО г. Красноярска по итогам городской августовской конференции 2018</vt:lpstr>
      <vt:lpstr>Городская фокус - группа  по реализации  профессионального стандарта педагога</vt:lpstr>
      <vt:lpstr>Семинары в рамках предъявления опыта по направлениям реализации ПС</vt:lpstr>
      <vt:lpstr>Реестр проблем и задач образовательных организаций</vt:lpstr>
      <vt:lpstr>Краевой семинар «Разработка моделей корпоративного заказа на дополнительное профессиональное образование педагогов на основе оценки их квалификации»  (25-26.10.2018, КК ИПК и ПП РО)  Цель: проектирование механизмов и содержания корпоративного заказа на повышение квалификации педагогов на основе оценки их квалификации в ОО и муниципалитетах Красноярского края.  Красноярск: МБОУ СШ № 62, МБОУ СШ № 53, МБОУ Гимназия № 16,  МБОУ СШ № 49, МБОУ Прогимназия № 131, МАОУ Лицей № 8.    </vt:lpstr>
      <vt:lpstr>Краевой семинар «Разработка моделей корпоративного заказа на дополнительное профессиональное образование педагогов на основе оценки их квалификации» </vt:lpstr>
      <vt:lpstr>Презентация PowerPoint</vt:lpstr>
      <vt:lpstr>Непрерывное профессиональное развитие</vt:lpstr>
      <vt:lpstr>Спасибо за совместную мыследеятельность!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Профессиональный стандарт как ресурс перехода к новому профессиональному качеству педагога </dc:title>
  <dc:creator>Metodist</dc:creator>
  <cp:lastModifiedBy>Татьяна Копылова</cp:lastModifiedBy>
  <cp:revision>173</cp:revision>
  <dcterms:created xsi:type="dcterms:W3CDTF">2017-10-04T05:40:23Z</dcterms:created>
  <dcterms:modified xsi:type="dcterms:W3CDTF">2018-11-29T01:30:55Z</dcterms:modified>
</cp:coreProperties>
</file>