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2" r:id="rId8"/>
    <p:sldId id="264" r:id="rId9"/>
    <p:sldId id="261" r:id="rId10"/>
    <p:sldId id="263" r:id="rId11"/>
    <p:sldId id="271" r:id="rId12"/>
    <p:sldId id="265" r:id="rId13"/>
    <p:sldId id="273" r:id="rId14"/>
    <p:sldId id="266" r:id="rId15"/>
    <p:sldId id="272" r:id="rId16"/>
    <p:sldId id="274" r:id="rId17"/>
    <p:sldId id="275" r:id="rId18"/>
    <p:sldId id="267" r:id="rId19"/>
    <p:sldId id="277" r:id="rId20"/>
    <p:sldId id="269" r:id="rId21"/>
    <p:sldId id="268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303"/>
    <a:srgbClr val="053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>
        <p:scale>
          <a:sx n="76" d="100"/>
          <a:sy n="76" d="100"/>
        </p:scale>
        <p:origin x="-130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ниже базового</c:v>
                </c:pt>
                <c:pt idx="1">
                  <c:v>Базовый 1</c:v>
                </c:pt>
                <c:pt idx="2">
                  <c:v>Базовый 2</c:v>
                </c:pt>
                <c:pt idx="3">
                  <c:v>Повышенный 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</c:v>
                </c:pt>
                <c:pt idx="1">
                  <c:v>4.1700000000000001E-2</c:v>
                </c:pt>
                <c:pt idx="2">
                  <c:v>0.45829999999999999</c:v>
                </c:pt>
                <c:pt idx="3" formatCode="0%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ниже базового</c:v>
                </c:pt>
                <c:pt idx="1">
                  <c:v>Базовый 1</c:v>
                </c:pt>
                <c:pt idx="2">
                  <c:v>Базовый 2</c:v>
                </c:pt>
                <c:pt idx="3">
                  <c:v>Повышенный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ниже базового</c:v>
                </c:pt>
                <c:pt idx="1">
                  <c:v>Базовый 1</c:v>
                </c:pt>
                <c:pt idx="2">
                  <c:v>Базовый 2</c:v>
                </c:pt>
                <c:pt idx="3">
                  <c:v>Повышенный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99968"/>
        <c:axId val="193301504"/>
      </c:lineChart>
      <c:catAx>
        <c:axId val="193299968"/>
        <c:scaling>
          <c:orientation val="minMax"/>
        </c:scaling>
        <c:delete val="0"/>
        <c:axPos val="b"/>
        <c:majorTickMark val="out"/>
        <c:minorTickMark val="none"/>
        <c:tickLblPos val="nextTo"/>
        <c:crossAx val="193301504"/>
        <c:crosses val="autoZero"/>
        <c:auto val="1"/>
        <c:lblAlgn val="ctr"/>
        <c:lblOffset val="100"/>
        <c:noMultiLvlLbl val="0"/>
      </c:catAx>
      <c:valAx>
        <c:axId val="1933015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3299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dirty="0" smtClean="0"/>
              <a:t>Зразок заголовка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 smtClean="0"/>
              <a:t>Зразок підзаголовка</a:t>
            </a:r>
            <a:endParaRPr lang="ru-RU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EE38-B48B-4C84-B77C-FF7F7C35AEC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994D-C650-44BE-9FCE-7C41A914E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7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EE38-B48B-4C84-B77C-FF7F7C35AEC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994D-C650-44BE-9FCE-7C41A914E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1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EE38-B48B-4C84-B77C-FF7F7C35AEC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994D-C650-44BE-9FCE-7C41A914E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4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56207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EE38-B48B-4C84-B77C-FF7F7C35AEC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994D-C650-44BE-9FCE-7C41A914E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5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44984" y="27089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EE38-B48B-4C84-B77C-FF7F7C35AEC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994D-C650-44BE-9FCE-7C41A914E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2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EE38-B48B-4C84-B77C-FF7F7C35AEC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994D-C650-44BE-9FCE-7C41A914E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45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EE38-B48B-4C84-B77C-FF7F7C35AEC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994D-C650-44BE-9FCE-7C41A914E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3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EE38-B48B-4C84-B77C-FF7F7C35AEC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994D-C650-44BE-9FCE-7C41A914E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2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EE38-B48B-4C84-B77C-FF7F7C35AEC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994D-C650-44BE-9FCE-7C41A914E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6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EE38-B48B-4C84-B77C-FF7F7C35AEC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994D-C650-44BE-9FCE-7C41A914E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1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BEE38-B48B-4C84-B77C-FF7F7C35AEC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F994D-C650-44BE-9FCE-7C41A914E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3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  <a:prstGeom prst="homePlate">
            <a:avLst/>
          </a:prstGeom>
          <a:gradFill flip="none" rotWithShape="1">
            <a:gsLst>
              <a:gs pos="0">
                <a:srgbClr val="093303"/>
              </a:gs>
              <a:gs pos="0">
                <a:schemeClr val="bg1"/>
              </a:gs>
              <a:gs pos="63000">
                <a:srgbClr val="FFC000"/>
              </a:gs>
            </a:gsLst>
            <a:path path="circle">
              <a:fillToRect l="100000" b="100000"/>
            </a:path>
            <a:tileRect t="-100000" r="-100000"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stA="99000" endPos="0" dir="5400000" sy="-100000" algn="bl" rotWithShape="0"/>
          </a:effectLst>
        </p:spPr>
        <p:style>
          <a:lnRef idx="1">
            <a:schemeClr val="accent6"/>
          </a:lnRef>
          <a:fillRef idx="1003">
            <a:schemeClr val="dk2"/>
          </a:fillRef>
          <a:effectRef idx="1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 smtClean="0"/>
              <a:t>Зразок заголовка</a:t>
            </a:r>
            <a:endParaRPr lang="ru-RU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475656" y="1600200"/>
            <a:ext cx="72111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ru-RU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EE38-B48B-4C84-B77C-FF7F7C35AEC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F994D-C650-44BE-9FCE-7C41A914E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chemeClr val="tx1"/>
            </a:solidFill>
            <a:prstDash val="solid"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844825"/>
            <a:ext cx="7020272" cy="1296144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Связь между величинами</a:t>
            </a:r>
            <a:endParaRPr lang="ru-RU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365104"/>
            <a:ext cx="4208512" cy="7669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Автор: учитель математики МБОУ «Лицей№10»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Сорокина Елена Николаевна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541" y="0"/>
            <a:ext cx="7772400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53106"/>
                </a:solidFill>
              </a:rPr>
              <a:t>Задание 1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solidFill>
                  <a:srgbClr val="C00000"/>
                </a:solidFill>
              </a:rPr>
              <a:t>Используя данные </a:t>
            </a:r>
            <a:r>
              <a:rPr lang="ru-RU" sz="3600" dirty="0" smtClean="0">
                <a:solidFill>
                  <a:srgbClr val="C00000"/>
                </a:solidFill>
              </a:rPr>
              <a:t>документов, </a:t>
            </a:r>
            <a:r>
              <a:rPr lang="ru-RU" sz="3600" dirty="0">
                <a:solidFill>
                  <a:srgbClr val="C00000"/>
                </a:solidFill>
              </a:rPr>
              <a:t>составить таблицы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700807"/>
            <a:ext cx="7772400" cy="318992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93303"/>
                </a:solidFill>
              </a:rPr>
              <a:t>1 группа. Таблица качества  7А класса по предметам по итогам 2 четверти</a:t>
            </a:r>
          </a:p>
          <a:p>
            <a:endParaRPr lang="ru-RU" sz="3200" b="1" dirty="0" smtClean="0">
              <a:solidFill>
                <a:srgbClr val="093303"/>
              </a:solidFill>
            </a:endParaRPr>
          </a:p>
          <a:p>
            <a:endParaRPr lang="ru-RU" sz="3200" b="1" dirty="0" smtClean="0">
              <a:solidFill>
                <a:srgbClr val="093303"/>
              </a:solidFill>
            </a:endParaRPr>
          </a:p>
          <a:p>
            <a:r>
              <a:rPr lang="ru-RU" sz="3200" b="1" dirty="0" smtClean="0">
                <a:solidFill>
                  <a:srgbClr val="093303"/>
                </a:solidFill>
              </a:rPr>
              <a:t>2 группа. Таблица занятости учащихся в различных кружках и секциях</a:t>
            </a:r>
            <a:endParaRPr lang="ru-RU" sz="3200" b="1" dirty="0">
              <a:solidFill>
                <a:srgbClr val="093303"/>
              </a:solidFill>
            </a:endParaRPr>
          </a:p>
        </p:txBody>
      </p:sp>
      <p:pic>
        <p:nvPicPr>
          <p:cNvPr id="5122" name="Picture 2" descr="https://cdn.pixabay.com/photo/2016/11/29/22/02/white-male-1871436_64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7568" y="4293096"/>
            <a:ext cx="2296432" cy="238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08404"/>
              </p:ext>
            </p:extLst>
          </p:nvPr>
        </p:nvGraphicFramePr>
        <p:xfrm>
          <a:off x="1409364" y="2708920"/>
          <a:ext cx="7555124" cy="1097280"/>
        </p:xfrm>
        <a:graphic>
          <a:graphicData uri="http://schemas.openxmlformats.org/drawingml/2006/table">
            <a:tbl>
              <a:tblPr/>
              <a:tblGrid>
                <a:gridCol w="279450"/>
                <a:gridCol w="7275674"/>
              </a:tblGrid>
              <a:tr h="1008112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Helvetica"/>
                        </a:rPr>
                        <a:t>% качества знаний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Helvetica"/>
                        </a:rPr>
                        <a:t>= (кол-во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Helvetica"/>
                        </a:rPr>
                        <a:t>«отличников»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Helvetica"/>
                        </a:rPr>
                        <a:t>+ кол-во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Helvetica"/>
                        </a:rPr>
                        <a:t>«ударников»)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Helvetica"/>
                        </a:rPr>
                        <a:t>х 100%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Helvetica"/>
                        </a:rPr>
                        <a:t>: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Helvetica"/>
                        </a:rPr>
                        <a:t>(общее кол-во учащихся)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 </a:t>
                      </a:r>
                      <a:endParaRPr lang="ru-RU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182592"/>
              </p:ext>
            </p:extLst>
          </p:nvPr>
        </p:nvGraphicFramePr>
        <p:xfrm>
          <a:off x="1475656" y="4973880"/>
          <a:ext cx="7555124" cy="1097280"/>
        </p:xfrm>
        <a:graphic>
          <a:graphicData uri="http://schemas.openxmlformats.org/drawingml/2006/table">
            <a:tbl>
              <a:tblPr/>
              <a:tblGrid>
                <a:gridCol w="279450"/>
                <a:gridCol w="7275674"/>
              </a:tblGrid>
              <a:tr h="1008112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Helvetica"/>
                        </a:rPr>
                        <a:t>Спортивные-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/>
                          <a:latin typeface="Helvetica"/>
                        </a:rPr>
                        <a:t> 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Helvetica"/>
                        </a:rPr>
                        <a:t>с.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/>
                          <a:latin typeface="Helvetica"/>
                        </a:rPr>
                        <a:t>, развивающие- 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Helvetica"/>
                        </a:rPr>
                        <a:t>р.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/>
                          <a:latin typeface="Helvetica"/>
                        </a:rPr>
                        <a:t>, 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/>
                          <a:latin typeface="Helvetica"/>
                        </a:rPr>
                        <a:t>рисование- 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Helvetica"/>
                        </a:rPr>
                        <a:t>ИЗО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/>
                          <a:latin typeface="Helvetica"/>
                        </a:rPr>
                        <a:t>, танцы-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Helvetica"/>
                        </a:rPr>
                        <a:t>т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/>
                          <a:latin typeface="Helvetica"/>
                        </a:rPr>
                        <a:t>., 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/>
                          <a:latin typeface="Helvetica"/>
                        </a:rPr>
                        <a:t>творчество-</a:t>
                      </a:r>
                      <a:r>
                        <a:rPr lang="ru-RU" sz="2400" b="1" baseline="0" dirty="0" err="1" smtClean="0">
                          <a:solidFill>
                            <a:srgbClr val="002060"/>
                          </a:solidFill>
                          <a:effectLst/>
                          <a:latin typeface="Helvetica"/>
                        </a:rPr>
                        <a:t>тв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/>
                          <a:latin typeface="Helvetica"/>
                        </a:rPr>
                        <a:t>., не посещают- 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effectLst/>
                          <a:latin typeface="Helvetica"/>
                        </a:rPr>
                        <a:t>н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effectLst/>
                          <a:latin typeface="Helvetica"/>
                        </a:rPr>
                        <a:t>.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 </a:t>
                      </a:r>
                      <a:endParaRPr lang="ru-RU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32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163330"/>
            <a:ext cx="8858250" cy="370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724" y="116632"/>
            <a:ext cx="7915275" cy="1008112"/>
          </a:xfrm>
        </p:spPr>
        <p:txBody>
          <a:bodyPr/>
          <a:lstStyle/>
          <a:p>
            <a:pPr algn="ctr"/>
            <a:r>
              <a:rPr lang="ru-RU" dirty="0" smtClean="0"/>
              <a:t>Лист самооценки: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856" y="3501008"/>
            <a:ext cx="7985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5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20688"/>
            <a:ext cx="7772400" cy="20162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93303"/>
                </a:solidFill>
                <a:latin typeface="Times New Roman"/>
                <a:ea typeface="Times New Roman"/>
              </a:rPr>
              <a:t>Задание 2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ea typeface="Times New Roman"/>
              </a:rPr>
              <a:t>Используя </a:t>
            </a:r>
            <a:r>
              <a:rPr lang="ru-RU" sz="3600" dirty="0">
                <a:solidFill>
                  <a:srgbClr val="C00000"/>
                </a:solidFill>
                <a:latin typeface="Calibri" pitchFamily="34" charset="0"/>
                <a:ea typeface="Times New Roman"/>
              </a:rPr>
              <a:t>данные таблицы из задания </a:t>
            </a: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ea typeface="Times New Roman"/>
              </a:rPr>
              <a:t>1,  </a:t>
            </a:r>
            <a:r>
              <a:rPr lang="ru-RU" sz="3600" dirty="0">
                <a:solidFill>
                  <a:srgbClr val="C00000"/>
                </a:solidFill>
                <a:latin typeface="Calibri" pitchFamily="34" charset="0"/>
                <a:ea typeface="Times New Roman"/>
              </a:rPr>
              <a:t>построить </a:t>
            </a:r>
            <a:r>
              <a:rPr lang="ru-RU" sz="3600" dirty="0" smtClean="0">
                <a:solidFill>
                  <a:srgbClr val="C00000"/>
                </a:solidFill>
                <a:latin typeface="Calibri" pitchFamily="34" charset="0"/>
                <a:ea typeface="Times New Roman"/>
              </a:rPr>
              <a:t>график</a:t>
            </a:r>
            <a:endParaRPr lang="ru-RU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102" name="Picture 6" descr="https://static8.depositphotos.com/1000635/981/i/950/depositphotos_9811291-stock-photo-man-and-diagram-isolated-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525" y="2852936"/>
            <a:ext cx="5321091" cy="37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6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20688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Лист самооценки: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85" y="1340768"/>
            <a:ext cx="885825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7985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0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933" y="404664"/>
            <a:ext cx="7772400" cy="21602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53106"/>
                </a:solidFill>
              </a:rPr>
              <a:t>Задание 3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Используя </a:t>
            </a:r>
            <a:r>
              <a:rPr lang="ru-RU" sz="3200" dirty="0">
                <a:solidFill>
                  <a:srgbClr val="C00000"/>
                </a:solidFill>
              </a:rPr>
              <a:t>построенный </a:t>
            </a:r>
            <a:r>
              <a:rPr lang="ru-RU" sz="3200" dirty="0" smtClean="0">
                <a:solidFill>
                  <a:srgbClr val="C00000"/>
                </a:solidFill>
              </a:rPr>
              <a:t>график,  сформулировать </a:t>
            </a:r>
            <a:r>
              <a:rPr lang="ru-RU" sz="3200" dirty="0">
                <a:solidFill>
                  <a:srgbClr val="C00000"/>
                </a:solidFill>
              </a:rPr>
              <a:t>вопросы и записать к нему ответы</a:t>
            </a:r>
          </a:p>
        </p:txBody>
      </p:sp>
      <p:pic>
        <p:nvPicPr>
          <p:cNvPr id="8196" name="Picture 4" descr="https://st.depositphotos.com/1074452/2185/i/950/depositphotos_21852345-stock-photo-question-marks-over-man-showin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8912" y="3068960"/>
            <a:ext cx="2317442" cy="318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563" y="3212976"/>
            <a:ext cx="4503743" cy="316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3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20688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Лист самооценки: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39664"/>
            <a:ext cx="8858250" cy="378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1820" y="4161308"/>
            <a:ext cx="7985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612" y="0"/>
            <a:ext cx="7772400" cy="720080"/>
          </a:xfrm>
        </p:spPr>
        <p:txBody>
          <a:bodyPr/>
          <a:lstStyle/>
          <a:p>
            <a:pPr algn="ctr"/>
            <a:r>
              <a:rPr lang="ru-RU" dirty="0" smtClean="0"/>
              <a:t>Чтение   графика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384" y="764704"/>
            <a:ext cx="7304856" cy="4320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Aharoni" pitchFamily="2" charset="-79"/>
              </a:rPr>
              <a:t>Итоги ККР по математике 7 А класс</a:t>
            </a:r>
            <a:endParaRPr lang="ru-RU" sz="2800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187624" y="4437112"/>
            <a:ext cx="7956376" cy="2304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 smtClean="0">
              <a:solidFill>
                <a:srgbClr val="C00000"/>
              </a:solidFill>
              <a:cs typeface="Aharoni" pitchFamily="2" charset="-79"/>
            </a:endParaRPr>
          </a:p>
          <a:p>
            <a:endParaRPr lang="ru-RU" sz="2400" b="1" dirty="0">
              <a:solidFill>
                <a:srgbClr val="C00000"/>
              </a:solidFill>
              <a:cs typeface="Aharoni" pitchFamily="2" charset="-79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cs typeface="Aharoni" pitchFamily="2" charset="-79"/>
              </a:rPr>
              <a:t>Ответить на вопросы:</a:t>
            </a:r>
            <a:endParaRPr lang="ru-RU" sz="2400" b="1" dirty="0" smtClean="0">
              <a:solidFill>
                <a:srgbClr val="002060"/>
              </a:solidFill>
              <a:cs typeface="Aharoni" pitchFamily="2" charset="-79"/>
            </a:endParaRP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Какой % из Вас показал уровень знаний ниже базового?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На сколько %  больше показали повышенного уровня знаний, чем базоваго2?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На каком уровне усвоения находится большая часть учащихся вашего класса?</a:t>
            </a:r>
            <a:endParaRPr lang="ru-RU" sz="2400" b="1" dirty="0">
              <a:solidFill>
                <a:srgbClr val="002060"/>
              </a:solidFill>
              <a:cs typeface="Aharoni" pitchFamily="2" charset="-79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90205762"/>
              </p:ext>
            </p:extLst>
          </p:nvPr>
        </p:nvGraphicFramePr>
        <p:xfrm>
          <a:off x="2051720" y="908720"/>
          <a:ext cx="6840760" cy="302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99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20688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Лист самооценки:</a:t>
            </a: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1855092"/>
            <a:ext cx="8864600" cy="344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192" y="4365104"/>
            <a:ext cx="7985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5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76673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93303"/>
                </a:solidFill>
              </a:rPr>
              <a:t> ИТОГОВАЯ Самооценка  знаний </a:t>
            </a:r>
            <a:br>
              <a:rPr lang="ru-RU" sz="3200" dirty="0" smtClean="0">
                <a:solidFill>
                  <a:srgbClr val="093303"/>
                </a:solidFill>
              </a:rPr>
            </a:br>
            <a:r>
              <a:rPr lang="ru-RU" sz="3200" dirty="0" smtClean="0">
                <a:solidFill>
                  <a:srgbClr val="093303"/>
                </a:solidFill>
              </a:rPr>
              <a:t>«Лестница   успеха» </a:t>
            </a:r>
            <a:endParaRPr lang="ru-RU" sz="3200" dirty="0">
              <a:solidFill>
                <a:srgbClr val="093303"/>
              </a:solidFill>
            </a:endParaRPr>
          </a:p>
        </p:txBody>
      </p:sp>
      <p:pic>
        <p:nvPicPr>
          <p:cNvPr id="3074" name="Picture 2" descr="https://ds04.infourok.ru/uploads/ex/02c4/0004e4c3-16e7adc2/hello_html_402c90d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2742" y="1916832"/>
            <a:ext cx="732132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img12.postila.io/resize?w=660&amp;src=%2Fdata%2Fdd%2F99%2F7c%2Ff4%2Fdd997cf4920a22b657449aec75520af76e529a55e720fcb4e7cd48765a1f51b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851070"/>
            <a:ext cx="1152128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13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20688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Лист самооценки: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2132856"/>
            <a:ext cx="8864600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2962" y="4149080"/>
            <a:ext cx="7985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9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Проверка готовности к уроку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https://arhivurokov.ru/videouroki/html/2018/01/16/v_5a5dac995b78d/img_v99706547_0_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2060848"/>
            <a:ext cx="7200800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4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9952" y="3124587"/>
            <a:ext cx="7857752" cy="259228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53106"/>
                </a:solidFill>
              </a:rPr>
              <a:t>Построить </a:t>
            </a:r>
            <a:r>
              <a:rPr lang="ru-RU" sz="3200" b="1" dirty="0" smtClean="0">
                <a:solidFill>
                  <a:srgbClr val="053106"/>
                </a:solidFill>
              </a:rPr>
              <a:t>таблицу и  </a:t>
            </a:r>
            <a:r>
              <a:rPr lang="ru-RU" sz="3200" b="1" dirty="0">
                <a:solidFill>
                  <a:srgbClr val="053106"/>
                </a:solidFill>
              </a:rPr>
              <a:t>график зависимости ср. балла </a:t>
            </a:r>
            <a:r>
              <a:rPr lang="ru-RU" sz="3200" b="1" dirty="0" smtClean="0">
                <a:solidFill>
                  <a:srgbClr val="053106"/>
                </a:solidFill>
              </a:rPr>
              <a:t>предметов по личным  данным за </a:t>
            </a:r>
            <a:r>
              <a:rPr lang="en-US" sz="3200" b="1" dirty="0" smtClean="0">
                <a:solidFill>
                  <a:srgbClr val="053106"/>
                </a:solidFill>
              </a:rPr>
              <a:t>III</a:t>
            </a:r>
            <a:r>
              <a:rPr lang="ru-RU" sz="3200" b="1" dirty="0" smtClean="0">
                <a:solidFill>
                  <a:srgbClr val="053106"/>
                </a:solidFill>
              </a:rPr>
              <a:t>четверть из эл. журнала, </a:t>
            </a:r>
            <a:r>
              <a:rPr lang="ru-RU" sz="3200" b="1" dirty="0">
                <a:solidFill>
                  <a:srgbClr val="053106"/>
                </a:solidFill>
              </a:rPr>
              <a:t>сформулировать  3 вопроса к графику и записать к ним ответы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0"/>
            <a:ext cx="6595206" cy="31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096" y="188641"/>
            <a:ext cx="777240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93303"/>
                </a:solidFill>
              </a:rPr>
              <a:t>«Открытый МИКРОФОН»</a:t>
            </a:r>
            <a:endParaRPr lang="ru-RU" dirty="0">
              <a:solidFill>
                <a:srgbClr val="093303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03648" y="1334322"/>
            <a:ext cx="7331472" cy="5263030"/>
          </a:xfrm>
        </p:spPr>
        <p:txBody>
          <a:bodyPr>
            <a:normAutofit fontScale="40000" lnSpcReduction="20000"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cs typeface="Aharoni" pitchFamily="2" charset="-79"/>
              </a:rPr>
              <a:t>Сегодня я узнал …</a:t>
            </a:r>
          </a:p>
          <a:p>
            <a:r>
              <a:rPr lang="ru-RU" sz="9000" b="1" dirty="0" smtClean="0">
                <a:solidFill>
                  <a:srgbClr val="002060"/>
                </a:solidFill>
                <a:cs typeface="Aharoni" pitchFamily="2" charset="-79"/>
              </a:rPr>
              <a:t>Было интересно…</a:t>
            </a:r>
          </a:p>
          <a:p>
            <a:r>
              <a:rPr lang="ru-RU" sz="9000" b="1" dirty="0" smtClean="0">
                <a:solidFill>
                  <a:srgbClr val="002060"/>
                </a:solidFill>
                <a:cs typeface="Aharoni" pitchFamily="2" charset="-79"/>
              </a:rPr>
              <a:t>Я понял, что …</a:t>
            </a:r>
          </a:p>
          <a:p>
            <a:r>
              <a:rPr lang="ru-RU" sz="9000" b="1" dirty="0" smtClean="0">
                <a:solidFill>
                  <a:srgbClr val="002060"/>
                </a:solidFill>
                <a:cs typeface="Aharoni" pitchFamily="2" charset="-79"/>
              </a:rPr>
              <a:t>Теперь я могу …</a:t>
            </a:r>
          </a:p>
          <a:p>
            <a:r>
              <a:rPr lang="ru-RU" sz="9000" b="1" dirty="0" smtClean="0">
                <a:solidFill>
                  <a:srgbClr val="002060"/>
                </a:solidFill>
                <a:cs typeface="Aharoni" pitchFamily="2" charset="-79"/>
              </a:rPr>
              <a:t>Меня удивило …</a:t>
            </a:r>
          </a:p>
          <a:p>
            <a:r>
              <a:rPr lang="ru-RU" sz="9000" b="1" dirty="0" smtClean="0">
                <a:solidFill>
                  <a:srgbClr val="002060"/>
                </a:solidFill>
                <a:cs typeface="Aharoni" pitchFamily="2" charset="-79"/>
              </a:rPr>
              <a:t>Урок дал мне для жизни …</a:t>
            </a:r>
          </a:p>
          <a:p>
            <a:r>
              <a:rPr lang="ru-RU" sz="9000" b="1" dirty="0" smtClean="0">
                <a:solidFill>
                  <a:srgbClr val="002060"/>
                </a:solidFill>
                <a:cs typeface="Aharoni" pitchFamily="2" charset="-79"/>
              </a:rPr>
              <a:t>Мне захотелось …</a:t>
            </a:r>
          </a:p>
          <a:p>
            <a:r>
              <a:rPr lang="ru-RU" sz="9000" b="1" dirty="0" smtClean="0">
                <a:solidFill>
                  <a:srgbClr val="002060"/>
                </a:solidFill>
                <a:cs typeface="Aharoni" pitchFamily="2" charset="-79"/>
              </a:rPr>
              <a:t>Я научился …</a:t>
            </a:r>
          </a:p>
          <a:p>
            <a:r>
              <a:rPr lang="ru-RU" sz="9000" b="1" dirty="0" smtClean="0">
                <a:solidFill>
                  <a:srgbClr val="002060"/>
                </a:solidFill>
                <a:cs typeface="Aharoni" pitchFamily="2" charset="-79"/>
              </a:rPr>
              <a:t>Я выполнял задания …</a:t>
            </a:r>
          </a:p>
          <a:p>
            <a:endParaRPr lang="ru-RU" sz="2800" dirty="0">
              <a:cs typeface="Aharoni" pitchFamily="2" charset="-79"/>
            </a:endParaRPr>
          </a:p>
        </p:txBody>
      </p:sp>
      <p:pic>
        <p:nvPicPr>
          <p:cNvPr id="6146" name="Picture 2" descr="https://st.depositphotos.com/1555678/1350/i/950/depositphotos_13508335-stock-photo-3d-white-with-a-micropho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4401" y="1196752"/>
            <a:ext cx="2525088" cy="34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729681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9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5"/>
            <a:ext cx="77724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3466" y="1665116"/>
            <a:ext cx="7772400" cy="2376264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rgbClr val="333333"/>
                </a:solidFill>
                <a:latin typeface="Helvetica Neue"/>
              </a:rPr>
              <a:t>п</a:t>
            </a:r>
            <a:r>
              <a:rPr lang="ru-RU" sz="3400" dirty="0" smtClean="0">
                <a:solidFill>
                  <a:srgbClr val="333333"/>
                </a:solidFill>
                <a:latin typeface="Helvetica Neue"/>
              </a:rPr>
              <a:t>рименить   представлений </a:t>
            </a:r>
            <a:r>
              <a:rPr lang="ru-RU" sz="3400" dirty="0">
                <a:solidFill>
                  <a:srgbClr val="333333"/>
                </a:solidFill>
                <a:latin typeface="Helvetica Neue"/>
              </a:rPr>
              <a:t>о функции, как математической модели </a:t>
            </a:r>
            <a:r>
              <a:rPr lang="ru-RU" sz="3400" dirty="0" smtClean="0">
                <a:solidFill>
                  <a:srgbClr val="333333"/>
                </a:solidFill>
                <a:latin typeface="Helvetica Neue"/>
              </a:rPr>
              <a:t>для описания </a:t>
            </a:r>
            <a:r>
              <a:rPr lang="ru-RU" sz="3400" dirty="0">
                <a:solidFill>
                  <a:srgbClr val="333333"/>
                </a:solidFill>
                <a:latin typeface="Helvetica Neue"/>
              </a:rPr>
              <a:t>реальных </a:t>
            </a:r>
            <a:r>
              <a:rPr lang="ru-RU" sz="3400" dirty="0" smtClean="0">
                <a:solidFill>
                  <a:srgbClr val="333333"/>
                </a:solidFill>
                <a:latin typeface="Helvetica Neue"/>
              </a:rPr>
              <a:t>процессов</a:t>
            </a:r>
            <a:endParaRPr lang="ru-RU" sz="34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irzakupki.ru/wp-content/uploads/2018/06/2247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1" y="4006600"/>
            <a:ext cx="3787180" cy="28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081" y="4221088"/>
            <a:ext cx="513140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7724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93303"/>
                </a:solidFill>
              </a:rPr>
              <a:t>Применение связей между величинами </a:t>
            </a:r>
            <a:br>
              <a:rPr lang="ru-RU" sz="3200" dirty="0" smtClean="0">
                <a:solidFill>
                  <a:srgbClr val="093303"/>
                </a:solidFill>
              </a:rPr>
            </a:br>
            <a:r>
              <a:rPr lang="ru-RU" sz="3200" dirty="0" smtClean="0">
                <a:solidFill>
                  <a:srgbClr val="093303"/>
                </a:solidFill>
              </a:rPr>
              <a:t>(функциональные зависимости)</a:t>
            </a:r>
            <a:endParaRPr lang="ru-RU" sz="3200" dirty="0">
              <a:solidFill>
                <a:srgbClr val="09330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1772816"/>
            <a:ext cx="6755408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 медицине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ds04.infourok.ru/uploads/ex/065e/0003d6ed-8613e80e/img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2409431"/>
            <a:ext cx="2952328" cy="127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0297" y="1844824"/>
            <a:ext cx="4833937" cy="50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331640" y="3717032"/>
            <a:ext cx="675540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</a:rPr>
              <a:t>В экономике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331640" y="5589240"/>
            <a:ext cx="722259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</a:rPr>
              <a:t>В физике                                        и …..???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9" name="Picture 5" descr="https://pandia.ru/text/77/202/images/image001_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344" y="2409431"/>
            <a:ext cx="3711851" cy="217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ds03.infourok.ru/uploads/ex/056f/0004e76e-8a9b155d/2/img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8760" y="4583246"/>
            <a:ext cx="2813400" cy="21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5180"/>
            <a:ext cx="7211144" cy="873540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Разгадать кроссворд  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061681"/>
              </p:ext>
            </p:extLst>
          </p:nvPr>
        </p:nvGraphicFramePr>
        <p:xfrm>
          <a:off x="1475656" y="980726"/>
          <a:ext cx="7056786" cy="2736308"/>
        </p:xfrm>
        <a:graphic>
          <a:graphicData uri="http://schemas.openxmlformats.org/drawingml/2006/table">
            <a:tbl>
              <a:tblPr firstRow="1" firstCol="1" bandRow="1"/>
              <a:tblGrid>
                <a:gridCol w="426798"/>
                <a:gridCol w="426798"/>
                <a:gridCol w="426798"/>
                <a:gridCol w="426798"/>
                <a:gridCol w="109941"/>
                <a:gridCol w="109941"/>
                <a:gridCol w="427476"/>
                <a:gridCol w="427476"/>
                <a:gridCol w="427476"/>
                <a:gridCol w="427476"/>
                <a:gridCol w="427476"/>
                <a:gridCol w="427476"/>
                <a:gridCol w="427476"/>
                <a:gridCol w="427476"/>
                <a:gridCol w="427476"/>
                <a:gridCol w="427476"/>
                <a:gridCol w="427476"/>
                <a:gridCol w="427476"/>
              </a:tblGrid>
              <a:tr h="315728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728">
                <a:tc rowSpan="2"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728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72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72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72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72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106"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300192" y="2564904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211960" y="1628800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3958223"/>
            <a:ext cx="7761937" cy="263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000380"/>
              </p:ext>
            </p:extLst>
          </p:nvPr>
        </p:nvGraphicFramePr>
        <p:xfrm>
          <a:off x="1689417" y="2132857"/>
          <a:ext cx="6784340" cy="3744414"/>
        </p:xfrm>
        <a:graphic>
          <a:graphicData uri="http://schemas.openxmlformats.org/drawingml/2006/table">
            <a:tbl>
              <a:tblPr firstRow="1" firstCol="1" bandRow="1"/>
              <a:tblGrid>
                <a:gridCol w="398145"/>
                <a:gridCol w="398145"/>
                <a:gridCol w="398145"/>
                <a:gridCol w="398145"/>
                <a:gridCol w="398145"/>
                <a:gridCol w="399415"/>
                <a:gridCol w="399415"/>
                <a:gridCol w="399415"/>
                <a:gridCol w="399415"/>
                <a:gridCol w="399415"/>
                <a:gridCol w="399415"/>
                <a:gridCol w="399415"/>
                <a:gridCol w="399415"/>
                <a:gridCol w="399415"/>
                <a:gridCol w="399415"/>
                <a:gridCol w="399415"/>
                <a:gridCol w="400050"/>
              </a:tblGrid>
              <a:tr h="416046"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46">
                <a:tc rowSpan="2"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046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46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46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46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46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046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938213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938213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2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20688"/>
            <a:ext cx="7772400" cy="1362075"/>
          </a:xfrm>
        </p:spPr>
        <p:txBody>
          <a:bodyPr/>
          <a:lstStyle/>
          <a:p>
            <a:pPr algn="ctr"/>
            <a:r>
              <a:rPr lang="ru-RU" dirty="0" smtClean="0"/>
              <a:t>Лист самооценки: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547112"/>
            <a:ext cx="8856984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s://www.freeiconspng.com/uploads/check-mark-clipart-transparent-1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75" y="3861048"/>
            <a:ext cx="801098" cy="74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851" y="620688"/>
            <a:ext cx="7772400" cy="1362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FF0000"/>
                </a:solidFill>
                <a:ea typeface="Calibri"/>
                <a:cs typeface="Times New Roman"/>
              </a:rPr>
              <a:t>ЖЕСТОВАЯ  ОЦЕНКА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8987" y="4653136"/>
            <a:ext cx="2232248" cy="5760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Все отлично понял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www.plays-in-business.com/wp-content/uploads/2015/12/thumb-votin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7272808" cy="20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350103" y="4437112"/>
            <a:ext cx="3591457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Понятно, но допускаю ошибки  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804248" y="4462331"/>
            <a:ext cx="2232248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Многое непонятно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000" y="332656"/>
            <a:ext cx="77724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53106"/>
                </a:solidFill>
              </a:rPr>
              <a:t>Статистическая лаборатория</a:t>
            </a:r>
            <a:br>
              <a:rPr lang="ru-RU" dirty="0" smtClean="0">
                <a:solidFill>
                  <a:srgbClr val="053106"/>
                </a:solidFill>
              </a:rPr>
            </a:br>
            <a:r>
              <a:rPr lang="ru-RU" dirty="0" smtClean="0">
                <a:solidFill>
                  <a:srgbClr val="053106"/>
                </a:solidFill>
              </a:rPr>
              <a:t>по обработке  данных </a:t>
            </a:r>
            <a:br>
              <a:rPr lang="ru-RU" dirty="0" smtClean="0">
                <a:solidFill>
                  <a:srgbClr val="053106"/>
                </a:solidFill>
              </a:rPr>
            </a:br>
            <a:r>
              <a:rPr lang="ru-RU" dirty="0" smtClean="0">
                <a:solidFill>
                  <a:srgbClr val="053106"/>
                </a:solidFill>
              </a:rPr>
              <a:t>7А класса </a:t>
            </a:r>
            <a:endParaRPr lang="ru-RU" dirty="0">
              <a:solidFill>
                <a:srgbClr val="053106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259632" y="2564904"/>
            <a:ext cx="7772400" cy="3516410"/>
          </a:xfrm>
        </p:spPr>
        <p:txBody>
          <a:bodyPr>
            <a:noAutofit/>
          </a:bodyPr>
          <a:lstStyle/>
          <a:p>
            <a:pPr fontAlgn="t">
              <a:spcBef>
                <a:spcPts val="0"/>
              </a:spcBef>
              <a:tabLst>
                <a:tab pos="779145" algn="l"/>
              </a:tabLst>
            </a:pPr>
            <a:r>
              <a:rPr lang="ru-RU" sz="3600" b="1" u="sng" dirty="0" smtClean="0">
                <a:solidFill>
                  <a:srgbClr val="C00000"/>
                </a:solidFill>
                <a:latin typeface="Times New Roman"/>
                <a:ea typeface="Times New Roman"/>
              </a:rPr>
              <a:t>1 группа </a:t>
            </a:r>
            <a:r>
              <a:rPr lang="ru-RU" sz="3600" b="1" dirty="0">
                <a:solidFill>
                  <a:srgbClr val="093303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solidFill>
                  <a:srgbClr val="093303"/>
                </a:solidFill>
                <a:latin typeface="Times New Roman"/>
                <a:ea typeface="Times New Roman"/>
              </a:rPr>
              <a:t> Обработка  данных </a:t>
            </a:r>
            <a:r>
              <a:rPr lang="ru-RU" sz="3600" b="1" dirty="0">
                <a:solidFill>
                  <a:srgbClr val="093303"/>
                </a:solidFill>
                <a:latin typeface="Times New Roman"/>
                <a:ea typeface="Times New Roman"/>
              </a:rPr>
              <a:t>результатов  </a:t>
            </a:r>
            <a:r>
              <a:rPr lang="ru-RU" sz="3600" b="1" dirty="0" smtClean="0">
                <a:solidFill>
                  <a:srgbClr val="093303"/>
                </a:solidFill>
                <a:latin typeface="Times New Roman"/>
                <a:ea typeface="Times New Roman"/>
              </a:rPr>
              <a:t>успеваемости 7А класса за 2 четверть.</a:t>
            </a:r>
            <a:endParaRPr lang="ru-RU" sz="3600" b="1" dirty="0">
              <a:solidFill>
                <a:srgbClr val="093303"/>
              </a:solidFill>
              <a:latin typeface="Arial"/>
            </a:endParaRPr>
          </a:p>
          <a:p>
            <a:r>
              <a:rPr lang="ru-RU" sz="3600" b="1" u="sng" dirty="0" smtClean="0">
                <a:solidFill>
                  <a:srgbClr val="C00000"/>
                </a:solidFill>
              </a:rPr>
              <a:t>2 группа</a:t>
            </a:r>
            <a:r>
              <a:rPr lang="ru-RU" sz="3600" b="1" dirty="0">
                <a:solidFill>
                  <a:srgbClr val="093303"/>
                </a:solidFill>
              </a:rPr>
              <a:t> </a:t>
            </a:r>
            <a:r>
              <a:rPr lang="ru-RU" sz="3600" b="1" dirty="0" smtClean="0">
                <a:solidFill>
                  <a:srgbClr val="093303"/>
                </a:solidFill>
              </a:rPr>
              <a:t>  </a:t>
            </a:r>
            <a:r>
              <a:rPr lang="ru-RU" sz="3600" b="1" dirty="0" smtClean="0">
                <a:solidFill>
                  <a:srgbClr val="093303"/>
                </a:solidFill>
                <a:latin typeface="Times New Roman"/>
              </a:rPr>
              <a:t>Обработка данных з</a:t>
            </a:r>
            <a:r>
              <a:rPr lang="ru-RU" sz="3600" b="1" dirty="0" smtClean="0">
                <a:solidFill>
                  <a:srgbClr val="093303"/>
                </a:solidFill>
                <a:latin typeface="Times New Roman"/>
                <a:ea typeface="Times New Roman"/>
              </a:rPr>
              <a:t>анятости в доп. образовании  </a:t>
            </a:r>
            <a:r>
              <a:rPr lang="ru-RU" sz="3600" b="1" dirty="0">
                <a:solidFill>
                  <a:srgbClr val="093303"/>
                </a:solidFill>
                <a:latin typeface="Times New Roman"/>
                <a:ea typeface="Times New Roman"/>
              </a:rPr>
              <a:t>учащихся </a:t>
            </a:r>
            <a:r>
              <a:rPr lang="ru-RU" sz="3600" b="1" dirty="0" smtClean="0">
                <a:solidFill>
                  <a:srgbClr val="093303"/>
                </a:solidFill>
                <a:latin typeface="Times New Roman"/>
                <a:ea typeface="Times New Roman"/>
              </a:rPr>
              <a:t>7А </a:t>
            </a:r>
            <a:r>
              <a:rPr lang="ru-RU" sz="3600" b="1" dirty="0">
                <a:solidFill>
                  <a:srgbClr val="093303"/>
                </a:solidFill>
                <a:latin typeface="Times New Roman"/>
                <a:ea typeface="Times New Roman"/>
              </a:rPr>
              <a:t>класса </a:t>
            </a:r>
            <a:endParaRPr lang="ru-RU" sz="3600" b="1" dirty="0">
              <a:solidFill>
                <a:srgbClr val="093303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259632" y="386104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0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381</Words>
  <Application>Microsoft Office PowerPoint</Application>
  <PresentationFormat>Экран (4:3)</PresentationFormat>
  <Paragraphs>243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Связь между величинами</vt:lpstr>
      <vt:lpstr>Проверка готовности к уроку</vt:lpstr>
      <vt:lpstr>Цель урока:</vt:lpstr>
      <vt:lpstr>Применение связей между величинами  (функциональные зависимости)</vt:lpstr>
      <vt:lpstr>Разгадать кроссворд  </vt:lpstr>
      <vt:lpstr>Ответ:</vt:lpstr>
      <vt:lpstr>Лист самооценки:</vt:lpstr>
      <vt:lpstr>ЖЕСТОВАЯ  ОЦЕНКА </vt:lpstr>
      <vt:lpstr>Статистическая лаборатория по обработке  данных  7А класса </vt:lpstr>
      <vt:lpstr>Задание 1 Используя данные документов, составить таблицы </vt:lpstr>
      <vt:lpstr>Лист самооценки:</vt:lpstr>
      <vt:lpstr>Задание 2 Используя данные таблицы из задания 1,  построить график</vt:lpstr>
      <vt:lpstr>Лист самооценки:</vt:lpstr>
      <vt:lpstr>Задание 3 Используя построенный график,  сформулировать вопросы и записать к нему ответы</vt:lpstr>
      <vt:lpstr>Лист самооценки:</vt:lpstr>
      <vt:lpstr>Чтение   графика</vt:lpstr>
      <vt:lpstr>Лист самооценки:</vt:lpstr>
      <vt:lpstr> ИТОГОВАЯ Самооценка  знаний  «Лестница   успеха» </vt:lpstr>
      <vt:lpstr>Лист самооценки:</vt:lpstr>
      <vt:lpstr>Презентация PowerPoint</vt:lpstr>
      <vt:lpstr>«Открытый МИКРОФОН»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Inna Manchak</dc:creator>
  <cp:keywords>математика, алгебра, геометрия, шаблон</cp:keywords>
  <cp:lastModifiedBy>Татьяна Копылова</cp:lastModifiedBy>
  <cp:revision>37</cp:revision>
  <dcterms:created xsi:type="dcterms:W3CDTF">2018-09-18T13:27:13Z</dcterms:created>
  <dcterms:modified xsi:type="dcterms:W3CDTF">2019-02-28T07:24:45Z</dcterms:modified>
</cp:coreProperties>
</file>