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0"/>
  </p:notesMasterIdLst>
  <p:sldIdLst>
    <p:sldId id="256" r:id="rId6"/>
    <p:sldId id="257" r:id="rId7"/>
    <p:sldId id="260" r:id="rId8"/>
    <p:sldId id="261" r:id="rId9"/>
    <p:sldId id="262" r:id="rId10"/>
    <p:sldId id="263" r:id="rId11"/>
    <p:sldId id="266" r:id="rId12"/>
    <p:sldId id="265" r:id="rId13"/>
    <p:sldId id="268" r:id="rId14"/>
    <p:sldId id="267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84" d="100"/>
          <a:sy n="84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D31E9-60F7-4485-B71C-AE11EA45F55C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E94A6-A740-4326-9B2F-C4E1BB658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C7453-5D72-45C5-99E9-CC73F91CAE2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7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1FA1-C211-4B9E-913F-51E9FFDD145B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22E5-1004-4B0C-89FE-9C45D163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9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1FA1-C211-4B9E-913F-51E9FFDD145B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22E5-1004-4B0C-89FE-9C45D163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5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1FA1-C211-4B9E-913F-51E9FFDD145B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22E5-1004-4B0C-89FE-9C45D163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5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C276-8E53-4C98-A08A-0FB24BE664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9C09-FC27-479D-81E7-8BC3299D4A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CA85-D46C-471A-8E6F-3AB6ECB090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9C09-FC27-479D-81E7-8BC3299D4A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0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384-E760-4E7D-89D4-0A725B38E5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9C09-FC27-479D-81E7-8BC3299D4A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80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19D7-1479-418A-9EBF-C6EB1B0584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9C09-FC27-479D-81E7-8BC3299D4A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21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4221-5BE6-422A-9415-7D551163A8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9C09-FC27-479D-81E7-8BC3299D4A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80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41D4-E9B6-4F05-84F8-C3CF37BB68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9C09-FC27-479D-81E7-8BC3299D4A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42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98AE-AFCA-44CB-B6DC-C2EDB232EF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9C09-FC27-479D-81E7-8BC3299D4A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36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907-942D-4B54-932A-376F9B7F5C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9C09-FC27-479D-81E7-8BC3299D4A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1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1FA1-C211-4B9E-913F-51E9FFDD145B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22E5-1004-4B0C-89FE-9C45D163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443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3C1-D7DA-4A08-8906-D5CBA3E47B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9C09-FC27-479D-81E7-8BC3299D4A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84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BDD3-B2FB-496B-9C0C-F4BC901563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9C09-FC27-479D-81E7-8BC3299D4A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32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0D4-5219-40D7-B6CE-8BE5178650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9C09-FC27-479D-81E7-8BC3299D4A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37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52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10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78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78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62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1FA1-C211-4B9E-913F-51E9FFDD145B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22E5-1004-4B0C-89FE-9C45D163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09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27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05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05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68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65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91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69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89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344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9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1FA1-C211-4B9E-913F-51E9FFDD145B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22E5-1004-4B0C-89FE-9C45D163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685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05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30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98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61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76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7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47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3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26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1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1FA1-C211-4B9E-913F-51E9FFDD145B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22E5-1004-4B0C-89FE-9C45D163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642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76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062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21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392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114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6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1FA1-C211-4B9E-913F-51E9FFDD145B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22E5-1004-4B0C-89FE-9C45D163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1FA1-C211-4B9E-913F-51E9FFDD145B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22E5-1004-4B0C-89FE-9C45D163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6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1FA1-C211-4B9E-913F-51E9FFDD145B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22E5-1004-4B0C-89FE-9C45D163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6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1FA1-C211-4B9E-913F-51E9FFDD145B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22E5-1004-4B0C-89FE-9C45D163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9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D1FA1-C211-4B9E-913F-51E9FFDD145B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C22E5-1004-4B0C-89FE-9C45D163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18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AD21E-9E65-4D98-9005-F6ABD397B6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9C09-FC27-479D-81E7-8BC3299D4A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6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8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8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8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ashtag/%D0%BD%D1%82%D0%B8?source=feed_text&amp;story_id=104921874514581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964488" cy="1470025"/>
          </a:xfrm>
        </p:spPr>
        <p:txBody>
          <a:bodyPr>
            <a:noAutofit/>
          </a:bodyPr>
          <a:lstStyle/>
          <a:p>
            <a:r>
              <a:rPr lang="ru-RU" b="1" dirty="0" smtClean="0"/>
              <a:t>Модель организации </a:t>
            </a:r>
            <a:r>
              <a:rPr lang="ru-RU" b="1" dirty="0" err="1" smtClean="0"/>
              <a:t>профориентационной</a:t>
            </a:r>
            <a:r>
              <a:rPr lang="ru-RU" b="1" dirty="0" smtClean="0"/>
              <a:t> работы со </a:t>
            </a:r>
            <a:r>
              <a:rPr lang="ru-RU" b="1" dirty="0" err="1" smtClean="0"/>
              <a:t>старшекласниками</a:t>
            </a:r>
            <a:r>
              <a:rPr lang="ru-RU" b="1" dirty="0" smtClean="0"/>
              <a:t> в рамках </a:t>
            </a:r>
            <a:br>
              <a:rPr lang="ru-RU" b="1" dirty="0" smtClean="0"/>
            </a:br>
            <a:r>
              <a:rPr lang="ru-RU" b="1" dirty="0" smtClean="0"/>
              <a:t>ОД по ФГОС СОО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r"/>
            <a:r>
              <a:rPr lang="ru-RU" dirty="0" smtClean="0"/>
              <a:t>г. Новосибирск</a:t>
            </a:r>
          </a:p>
          <a:p>
            <a:pPr algn="r"/>
            <a:r>
              <a:rPr lang="ru-RU" dirty="0" smtClean="0"/>
              <a:t>МБОУ СОШ № 54</a:t>
            </a:r>
          </a:p>
          <a:p>
            <a:pPr algn="r"/>
            <a:r>
              <a:rPr lang="ru-RU" dirty="0" smtClean="0"/>
              <a:t>Остроухова Елена Геннадьевна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3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99752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Компетенции учащихся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039090"/>
            <a:ext cx="8631382" cy="5137873"/>
          </a:xfrm>
        </p:spPr>
        <p:txBody>
          <a:bodyPr/>
          <a:lstStyle/>
          <a:p>
            <a:r>
              <a:rPr lang="ru-RU" dirty="0" err="1"/>
              <a:t>JuniorSkills</a:t>
            </a:r>
            <a:r>
              <a:rPr lang="ru-RU" dirty="0"/>
              <a:t> – это </a:t>
            </a:r>
            <a:r>
              <a:rPr lang="ru-RU" b="1" dirty="0"/>
              <a:t>программа ранней профессиональной подготовки </a:t>
            </a:r>
            <a:r>
              <a:rPr lang="ru-RU" dirty="0"/>
              <a:t>и профориентации школьников </a:t>
            </a:r>
            <a:r>
              <a:rPr lang="ru-RU" b="1" dirty="0"/>
              <a:t>10-17 </a:t>
            </a:r>
            <a:r>
              <a:rPr lang="ru-RU" b="1" dirty="0" smtClean="0"/>
              <a:t>лет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894251"/>
              </p:ext>
            </p:extLst>
          </p:nvPr>
        </p:nvGraphicFramePr>
        <p:xfrm>
          <a:off x="678873" y="2327563"/>
          <a:ext cx="8368145" cy="4225635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501559"/>
                <a:gridCol w="3866586"/>
              </a:tblGrid>
              <a:tr h="469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Фрезерные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работы на станках с ЧПУ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</a:rPr>
                        <a:t> Кровельные работы по металлу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9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Сетевое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и системное администрирование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Агрономия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(гидропоника)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9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Электромонтажные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работы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</a:rPr>
                        <a:t>Графический дизайн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9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Аэрокосмическая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</a:rPr>
                        <a:t>инженерия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</a:rPr>
                        <a:t>Кулинарное дело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9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Электроника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</a:rPr>
                        <a:t>Мультимедийная журналистика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9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</a:rPr>
                        <a:t>Прототипирование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 Интернет вещей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9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Мобильная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</a:rPr>
                        <a:t>робототехника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 Лабораторный химический анализ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9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Инженерный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</a:rPr>
                        <a:t>дизайн CAD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 Лазерные работы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9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Мехатроника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rgbClr val="FF0000"/>
                          </a:solidFill>
                          <a:effectLst/>
                        </a:rPr>
                        <a:t>Нейротехнологии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3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3456384" cy="347284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496442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3434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400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для Красноярска\газет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604" y="908720"/>
            <a:ext cx="4792106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4392488" cy="578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12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75044"/>
            <a:ext cx="7839635" cy="13377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внеурочной деятельности на базе вузов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869891" cy="4711234"/>
          </a:xfrm>
        </p:spPr>
        <p:txBody>
          <a:bodyPr/>
          <a:lstStyle/>
          <a:p>
            <a:r>
              <a:rPr lang="ru-RU" b="1" dirty="0" err="1" smtClean="0"/>
              <a:t>СГУГиТ</a:t>
            </a:r>
            <a:r>
              <a:rPr lang="ru-RU" b="1" dirty="0" smtClean="0"/>
              <a:t> – робототехника</a:t>
            </a:r>
          </a:p>
          <a:p>
            <a:endParaRPr lang="ru-RU" b="1" dirty="0"/>
          </a:p>
          <a:p>
            <a:r>
              <a:rPr lang="ru-RU" b="1" dirty="0" smtClean="0"/>
              <a:t>НГУ (</a:t>
            </a:r>
            <a:r>
              <a:rPr lang="ru-RU" b="1" dirty="0" err="1" smtClean="0"/>
              <a:t>Инжевика</a:t>
            </a:r>
            <a:r>
              <a:rPr lang="ru-RU" b="1" dirty="0" smtClean="0"/>
              <a:t>) – </a:t>
            </a:r>
            <a:r>
              <a:rPr lang="ru-RU" b="1" dirty="0" err="1" smtClean="0"/>
              <a:t>нейротехнологии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b="1" dirty="0" smtClean="0"/>
              <a:t>НГУАДИ – дизайн мышления </a:t>
            </a:r>
            <a:r>
              <a:rPr lang="en-US" b="1" dirty="0" smtClean="0"/>
              <a:t>CAD</a:t>
            </a:r>
            <a:r>
              <a:rPr lang="ru-RU" b="1" dirty="0" smtClean="0"/>
              <a:t>, цифровая живопись</a:t>
            </a:r>
          </a:p>
          <a:p>
            <a:endParaRPr lang="ru-RU" b="1" dirty="0"/>
          </a:p>
          <a:p>
            <a:r>
              <a:rPr lang="ru-RU" b="1" dirty="0" smtClean="0"/>
              <a:t>Авиационный колледж – инженерный дизайн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58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869891" cy="4711234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66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История школы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773027"/>
            <a:ext cx="6917574" cy="3743994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5289866" cy="27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111" y="1124744"/>
            <a:ext cx="565411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608016" cy="165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579296" cy="586551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Год постройки 1935</a:t>
            </a:r>
          </a:p>
          <a:p>
            <a:r>
              <a:rPr lang="ru-RU" b="1" dirty="0" smtClean="0"/>
              <a:t>Год открытия 1936: трудовая политехническая школа</a:t>
            </a:r>
          </a:p>
          <a:p>
            <a:r>
              <a:rPr lang="ru-RU" b="1" dirty="0" smtClean="0"/>
              <a:t>С 1940 года: мужская средняя школа</a:t>
            </a:r>
          </a:p>
          <a:p>
            <a:r>
              <a:rPr lang="ru-RU" b="1" dirty="0" smtClean="0"/>
              <a:t>С 1947 года: женская средняя школа</a:t>
            </a:r>
          </a:p>
          <a:p>
            <a:r>
              <a:rPr lang="ru-RU" b="1" dirty="0" smtClean="0"/>
              <a:t>С 1950 года: общая средняя школа</a:t>
            </a:r>
          </a:p>
          <a:p>
            <a:r>
              <a:rPr lang="ru-RU" b="1" dirty="0" smtClean="0"/>
              <a:t>1992-2000 годы: экспериментальная площадка «школа-лицей»</a:t>
            </a:r>
          </a:p>
          <a:p>
            <a:r>
              <a:rPr lang="ru-RU" b="1" dirty="0" smtClean="0"/>
              <a:t>С 2000 года: школа с углубленным изучением предметов</a:t>
            </a:r>
          </a:p>
          <a:p>
            <a:r>
              <a:rPr lang="ru-RU" b="1" dirty="0" smtClean="0"/>
              <a:t>С 2004 года: осуществляет профильное обучение</a:t>
            </a:r>
          </a:p>
          <a:p>
            <a:r>
              <a:rPr lang="ru-RU" b="1" dirty="0" smtClean="0"/>
              <a:t>С 2007 года: пилотная площадка по внедрению ФГОС</a:t>
            </a:r>
          </a:p>
          <a:p>
            <a:r>
              <a:rPr lang="ru-RU" b="1" dirty="0" smtClean="0"/>
              <a:t>С 2011 года: участник регионального проекта по развитию сети специализированных классов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44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2011 год 7 класс, естественнонаучного направления (специализация: физика), выпуск в 							2016 году</a:t>
            </a:r>
          </a:p>
          <a:p>
            <a:r>
              <a:rPr lang="ru-RU" b="1" dirty="0" smtClean="0"/>
              <a:t>2012 год 7 класс</a:t>
            </a:r>
            <a:r>
              <a:rPr lang="ru-RU" b="1" dirty="0"/>
              <a:t> , естественнонаучного направления (специализация: физика), выпуск в </a:t>
            </a:r>
            <a:r>
              <a:rPr lang="ru-RU" b="1" dirty="0" smtClean="0"/>
              <a:t>							2017 </a:t>
            </a:r>
            <a:r>
              <a:rPr lang="ru-RU" b="1" dirty="0"/>
              <a:t>году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2013 год </a:t>
            </a:r>
            <a:r>
              <a:rPr lang="ru-RU" b="1" dirty="0"/>
              <a:t>7 класс , естественнонаучного направления (специализация: физика), выпуск в </a:t>
            </a:r>
            <a:r>
              <a:rPr lang="ru-RU" b="1" dirty="0" smtClean="0"/>
              <a:t>							2018 </a:t>
            </a:r>
            <a:r>
              <a:rPr lang="ru-RU" b="1" dirty="0"/>
              <a:t>году </a:t>
            </a:r>
            <a:endParaRPr lang="ru-RU" b="1" dirty="0" smtClean="0"/>
          </a:p>
          <a:p>
            <a:r>
              <a:rPr lang="ru-RU" b="1" dirty="0" smtClean="0"/>
              <a:t>2014 год </a:t>
            </a:r>
            <a:r>
              <a:rPr lang="ru-RU" b="1" dirty="0"/>
              <a:t>7 класс, </a:t>
            </a:r>
            <a:r>
              <a:rPr lang="ru-RU" b="1" dirty="0" smtClean="0"/>
              <a:t>естественнонаучного </a:t>
            </a:r>
            <a:r>
              <a:rPr lang="ru-RU" b="1" dirty="0"/>
              <a:t>направления (специализация: физика), выпуск в </a:t>
            </a:r>
            <a:r>
              <a:rPr lang="ru-RU" b="1" dirty="0" smtClean="0"/>
              <a:t>							2019 году</a:t>
            </a:r>
          </a:p>
          <a:p>
            <a:r>
              <a:rPr lang="ru-RU" b="1" dirty="0" smtClean="0"/>
              <a:t>2018 год 8 класс, инженерно-технологического направления, выпуск в 2021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018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Дмитрий Песков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457200"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«</a:t>
            </a:r>
            <a:r>
              <a:rPr lang="ru-RU" sz="2800" dirty="0">
                <a:solidFill>
                  <a:prstClr val="black"/>
                </a:solidFill>
              </a:rPr>
              <a:t>В логике Национальной технологической инициативы </a:t>
            </a:r>
            <a:r>
              <a:rPr lang="ru-RU" sz="2800" dirty="0" smtClean="0">
                <a:solidFill>
                  <a:prstClr val="black"/>
                </a:solidFill>
                <a:hlinkClick r:id="rId2"/>
              </a:rPr>
              <a:t>‪</a:t>
            </a:r>
            <a:r>
              <a:rPr lang="ru-RU" sz="2800" dirty="0">
                <a:solidFill>
                  <a:prstClr val="black"/>
                </a:solidFill>
              </a:rPr>
              <a:t> ставка делается именно на это </a:t>
            </a:r>
            <a:r>
              <a:rPr lang="ru-RU" sz="2800" dirty="0" smtClean="0">
                <a:solidFill>
                  <a:prstClr val="black"/>
                </a:solidFill>
              </a:rPr>
              <a:t>поколение – «поколение </a:t>
            </a:r>
            <a:r>
              <a:rPr lang="ru-RU" sz="2800" dirty="0" err="1" smtClean="0">
                <a:solidFill>
                  <a:prstClr val="black"/>
                </a:solidFill>
              </a:rPr>
              <a:t>суперинженеров</a:t>
            </a:r>
            <a:r>
              <a:rPr lang="ru-RU" sz="2800" dirty="0" smtClean="0">
                <a:solidFill>
                  <a:prstClr val="black"/>
                </a:solidFill>
              </a:rPr>
              <a:t>». </a:t>
            </a:r>
          </a:p>
          <a:p>
            <a:pPr marL="0" lvl="0" indent="0" defTabSz="457200"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Интересы </a:t>
            </a:r>
            <a:r>
              <a:rPr lang="ru-RU" sz="2800" dirty="0">
                <a:solidFill>
                  <a:prstClr val="black"/>
                </a:solidFill>
              </a:rPr>
              <a:t>нового поколения сугубо инженерные. </a:t>
            </a:r>
            <a:endParaRPr lang="ru-RU" sz="2800" dirty="0" smtClean="0">
              <a:solidFill>
                <a:prstClr val="black"/>
              </a:solidFill>
            </a:endParaRPr>
          </a:p>
          <a:p>
            <a:pPr marL="0" lvl="0" indent="0" defTabSz="457200"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Возникла </a:t>
            </a:r>
            <a:r>
              <a:rPr lang="ru-RU" sz="2800" dirty="0">
                <a:solidFill>
                  <a:prstClr val="black"/>
                </a:solidFill>
              </a:rPr>
              <a:t>фактически огромная сфера внешкольного дополнительного сверхкачественного образования».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32837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" r="1812"/>
          <a:stretch/>
        </p:blipFill>
        <p:spPr>
          <a:xfrm>
            <a:off x="0" y="15811"/>
            <a:ext cx="9144000" cy="6875287"/>
          </a:xfrm>
        </p:spPr>
      </p:pic>
    </p:spTree>
    <p:extLst>
      <p:ext uri="{BB962C8B-B14F-4D97-AF65-F5344CB8AC3E}">
        <p14:creationId xmlns:p14="http://schemas.microsoft.com/office/powerpoint/2010/main" val="37409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07470" y="4876801"/>
            <a:ext cx="1267694" cy="116378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prstClr val="black"/>
                </a:solidFill>
              </a:rPr>
              <a:t>54</a:t>
            </a:r>
            <a:endParaRPr lang="ru-RU" sz="5400" b="1" dirty="0">
              <a:solidFill>
                <a:prstClr val="black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4" idx="6"/>
          </p:cNvCxnSpPr>
          <p:nvPr/>
        </p:nvCxnSpPr>
        <p:spPr>
          <a:xfrm flipV="1">
            <a:off x="2175164" y="5193325"/>
            <a:ext cx="637309" cy="265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621440" y="4770229"/>
            <a:ext cx="2344349" cy="743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Содержание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175165" y="3391512"/>
            <a:ext cx="1274618" cy="12774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b="1" dirty="0" smtClean="0"/>
              <a:t>ГИА</a:t>
            </a:r>
          </a:p>
          <a:p>
            <a:pPr marL="0" indent="0" algn="ctr">
              <a:buNone/>
            </a:pPr>
            <a:r>
              <a:rPr lang="ru-RU" sz="2000" b="1" dirty="0" smtClean="0"/>
              <a:t>ВПР</a:t>
            </a:r>
            <a:endParaRPr lang="ru-RU" sz="20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165764" y="4514033"/>
            <a:ext cx="103909" cy="362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087091" y="4202419"/>
            <a:ext cx="413505" cy="623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7" idx="6"/>
          </p:cNvCxnSpPr>
          <p:nvPr/>
        </p:nvCxnSpPr>
        <p:spPr>
          <a:xfrm flipV="1">
            <a:off x="4965789" y="5054203"/>
            <a:ext cx="437591" cy="87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169152" y="3282008"/>
            <a:ext cx="1287080" cy="12134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СП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класс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374171" y="4461164"/>
            <a:ext cx="1093263" cy="10529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УТ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2035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rot="16200000" flipV="1">
            <a:off x="1678730" y="2485962"/>
            <a:ext cx="1108366" cy="77705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7" idx="0"/>
          </p:cNvCxnSpPr>
          <p:nvPr/>
        </p:nvCxnSpPr>
        <p:spPr>
          <a:xfrm rot="5400000" flipH="1" flipV="1">
            <a:off x="4995965" y="2365965"/>
            <a:ext cx="732770" cy="109931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207916" y="2258290"/>
            <a:ext cx="704092" cy="290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912008" y="2133600"/>
            <a:ext cx="710465" cy="415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464127" y="415634"/>
            <a:ext cx="2597728" cy="18703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Предметные,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личностные, </a:t>
            </a:r>
            <a:r>
              <a:rPr lang="ru-RU" b="1" dirty="0" err="1" smtClean="0">
                <a:solidFill>
                  <a:prstClr val="black"/>
                </a:solidFill>
              </a:rPr>
              <a:t>метапредметные</a:t>
            </a:r>
            <a:r>
              <a:rPr lang="ru-RU" b="1" dirty="0" smtClean="0">
                <a:solidFill>
                  <a:prstClr val="black"/>
                </a:solidFill>
              </a:rPr>
              <a:t> результаты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366655" y="415635"/>
            <a:ext cx="2798618" cy="18426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</a:rPr>
              <a:t>Естественнонаучные</a:t>
            </a:r>
            <a:r>
              <a:rPr lang="ru-RU" b="1" dirty="0" smtClean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лабораторный физ. практикум; робототехника, электроника, интерактивные занятия по астрономии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267240" y="415636"/>
            <a:ext cx="2797922" cy="18426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</a:rPr>
              <a:t>Инженерные: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Сити</a:t>
            </a:r>
            <a:r>
              <a:rPr lang="en-US" b="1" dirty="0" smtClean="0">
                <a:solidFill>
                  <a:prstClr val="black"/>
                </a:solidFill>
              </a:rPr>
              <a:t>-</a:t>
            </a:r>
            <a:r>
              <a:rPr lang="ru-RU" b="1" dirty="0" smtClean="0">
                <a:solidFill>
                  <a:prstClr val="black"/>
                </a:solidFill>
              </a:rPr>
              <a:t>фермерство, гидропоника, </a:t>
            </a:r>
            <a:endParaRPr lang="en-US" b="1" dirty="0" smtClean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Junior Skills</a:t>
            </a:r>
            <a:r>
              <a:rPr lang="ru-RU" b="1" dirty="0" smtClean="0">
                <a:solidFill>
                  <a:prstClr val="black"/>
                </a:solidFill>
              </a:rPr>
              <a:t>,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олимпиада НТИ,  интернет вещей и др.</a:t>
            </a:r>
            <a:endParaRPr lang="ru-RU" b="1" dirty="0">
              <a:solidFill>
                <a:prstClr val="black"/>
              </a:solidFill>
            </a:endParaRPr>
          </a:p>
        </p:txBody>
      </p:sp>
      <p:cxnSp>
        <p:nvCxnSpPr>
          <p:cNvPr id="39" name="Прямая соединительная линия 38"/>
          <p:cNvCxnSpPr>
            <a:stCxn id="18" idx="6"/>
          </p:cNvCxnSpPr>
          <p:nvPr/>
        </p:nvCxnSpPr>
        <p:spPr>
          <a:xfrm flipV="1">
            <a:off x="6467434" y="4914415"/>
            <a:ext cx="515257" cy="7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725062" y="2403764"/>
            <a:ext cx="2183411" cy="41217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Модули: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Электроника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Робототехника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Инженерный дизайн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Станки с ЧПУ</a:t>
            </a:r>
          </a:p>
          <a:p>
            <a:pPr algn="ctr"/>
            <a:r>
              <a:rPr lang="ru-RU" b="1" dirty="0" err="1" smtClean="0">
                <a:solidFill>
                  <a:prstClr val="black"/>
                </a:solidFill>
              </a:rPr>
              <a:t>Прототипирование</a:t>
            </a:r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3</a:t>
            </a:r>
            <a:r>
              <a:rPr lang="en-US" b="1" dirty="0" smtClean="0">
                <a:solidFill>
                  <a:prstClr val="black"/>
                </a:solidFill>
              </a:rPr>
              <a:t>D</a:t>
            </a:r>
            <a:r>
              <a:rPr lang="ru-RU" b="1" dirty="0" smtClean="0">
                <a:solidFill>
                  <a:prstClr val="black"/>
                </a:solidFill>
              </a:rPr>
              <a:t> моделирование</a:t>
            </a:r>
          </a:p>
          <a:p>
            <a:pPr algn="ctr"/>
            <a:endParaRPr lang="ru-RU" b="1" dirty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Внеурочная </a:t>
            </a:r>
            <a:r>
              <a:rPr lang="ru-RU" b="1" dirty="0" err="1" smtClean="0">
                <a:solidFill>
                  <a:prstClr val="black"/>
                </a:solidFill>
              </a:rPr>
              <a:t>дея-ть</a:t>
            </a:r>
            <a:r>
              <a:rPr lang="ru-RU" b="1" dirty="0" smtClean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ru-RU" b="1" dirty="0" err="1" smtClean="0">
                <a:solidFill>
                  <a:prstClr val="black"/>
                </a:solidFill>
              </a:rPr>
              <a:t>Беспилотники</a:t>
            </a:r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Программирование</a:t>
            </a:r>
          </a:p>
          <a:p>
            <a:pPr algn="ctr"/>
            <a:r>
              <a:rPr lang="ru-RU" b="1" dirty="0" err="1" smtClean="0">
                <a:solidFill>
                  <a:prstClr val="black"/>
                </a:solidFill>
              </a:rPr>
              <a:t>Нанотехнологии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Проектная деятельность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5920802" y="983673"/>
            <a:ext cx="546632" cy="353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трелка вправо 53"/>
          <p:cNvSpPr/>
          <p:nvPr/>
        </p:nvSpPr>
        <p:spPr>
          <a:xfrm rot="10800000">
            <a:off x="5920802" y="1607127"/>
            <a:ext cx="54663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10800000">
            <a:off x="2621440" y="2673307"/>
            <a:ext cx="2191252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5254" y="6294386"/>
            <a:ext cx="20574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4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032722" y="487229"/>
            <a:ext cx="6617238" cy="8798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prstClr val="white"/>
                </a:solidFill>
                <a:latin typeface="Calibri"/>
              </a:rPr>
              <a:t>КОМПЛЕКСНАЯ ОБРАЗОВАТЕЛЬНАЯ ПРОГРАММА </a:t>
            </a:r>
            <a:br>
              <a:rPr lang="ru-RU" sz="2400" dirty="0">
                <a:solidFill>
                  <a:prstClr val="white"/>
                </a:solidFill>
                <a:latin typeface="Calibri"/>
              </a:rPr>
            </a:br>
            <a:r>
              <a:rPr lang="ru-RU" sz="2400" dirty="0">
                <a:solidFill>
                  <a:prstClr val="white"/>
                </a:solidFill>
                <a:latin typeface="Calibri"/>
              </a:rPr>
              <a:t>ИНТЕЛЛЕКТУАЛЬНОГО РАЗВИТИЯ УЧАЩИХСЯ</a:t>
            </a:r>
            <a:br>
              <a:rPr lang="ru-RU" sz="2400" dirty="0">
                <a:solidFill>
                  <a:prstClr val="white"/>
                </a:solidFill>
                <a:latin typeface="Calibri"/>
              </a:rPr>
            </a:br>
            <a:r>
              <a:rPr lang="ru-RU" sz="2400" dirty="0">
                <a:solidFill>
                  <a:prstClr val="white"/>
                </a:solidFill>
                <a:latin typeface="Calibri"/>
              </a:rPr>
              <a:t>1–11 КЛАССОВ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66" y="1699737"/>
            <a:ext cx="8230506" cy="472592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66" y="5195632"/>
            <a:ext cx="7789333" cy="15057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23478" y="2091859"/>
            <a:ext cx="6787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50"/>
              </a:spcBef>
            </a:pP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Специализация в области </a:t>
            </a: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Т, медиа и бизнеса. Профессиональное самоопределение и самовыражение через проектную работу. Моделирование деловых отношений. Осознанный выбор будущей специальности. Подготовка к поступлению в вуз. Первый трудовой опыт и получение материального поощрения. Формирование проектного портфолио для поступления в вуз.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10179" y="1753305"/>
            <a:ext cx="2000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ED008E"/>
                </a:solidFill>
              </a:rPr>
              <a:t>«Энергия проектов»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3478" y="3302483"/>
            <a:ext cx="6787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50"/>
              </a:spcBef>
            </a:pP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Получение первого профессионального опыта, формирование компетенций в области </a:t>
            </a: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Т, медиа и бизнеса. Освоение работы на персональном компьютере на уровне грамотного пользователя. Осознание личностного потенциала. Ранняя профориентация.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87554" y="2990561"/>
            <a:ext cx="222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ADEF"/>
                </a:solidFill>
              </a:rPr>
              <a:t>«Матрица профессий»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3478" y="4343096"/>
            <a:ext cx="6787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50"/>
              </a:spcBef>
            </a:pP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Формирование и развитие у учащихся творческих и интеллектуальных способностей, профессиональных интересов в области информационно-коммуникационных технологий. Знакомство с функциональными возможностями компьютера и программным обеспечением, которое  необходимо для реализации творческих проектов.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3423" y="3992586"/>
            <a:ext cx="2327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71BF45"/>
                </a:solidFill>
              </a:rPr>
              <a:t>«Территория мастеров»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3478" y="5581209"/>
            <a:ext cx="6787442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50"/>
              </a:spcBef>
            </a:pP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Развитие у детей познавательного интереса, а также основных психофизиологических и </a:t>
            </a:r>
            <a:r>
              <a:rPr lang="ru-RU" sz="11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общеин-теллектуальных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способностей. Навыки работы в информационно-образовательной среде. Практико-ориентированный подход. Формирование базовых компетенций для дальнейшей исследовательской и проектной деятельности.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24397" y="5242655"/>
            <a:ext cx="2286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58221"/>
                </a:solidFill>
              </a:rPr>
              <a:t>«Мир моих интересов»</a:t>
            </a:r>
          </a:p>
        </p:txBody>
      </p:sp>
    </p:spTree>
    <p:extLst>
      <p:ext uri="{BB962C8B-B14F-4D97-AF65-F5344CB8AC3E}">
        <p14:creationId xmlns:p14="http://schemas.microsoft.com/office/powerpoint/2010/main" val="4183285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52253" y="380131"/>
            <a:ext cx="1468293" cy="134945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54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55128" y="1590677"/>
            <a:ext cx="2992582" cy="905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Сотрудничество</a:t>
            </a:r>
            <a:endParaRPr lang="ru-RU" sz="2000" b="1" dirty="0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4" idx="3"/>
            <a:endCxn id="5" idx="7"/>
          </p:cNvCxnSpPr>
          <p:nvPr/>
        </p:nvCxnSpPr>
        <p:spPr>
          <a:xfrm flipH="1">
            <a:off x="7209457" y="1531964"/>
            <a:ext cx="57823" cy="191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79656" y="2472190"/>
            <a:ext cx="0" cy="3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307864" y="2204864"/>
            <a:ext cx="14097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07503" y="1729342"/>
            <a:ext cx="3200361" cy="38598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Верх - Ирмень: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школа им. Демакова</a:t>
            </a:r>
          </a:p>
          <a:p>
            <a:pPr algn="ctr"/>
            <a:endParaRPr lang="ru-RU" b="1" dirty="0">
              <a:solidFill>
                <a:prstClr val="black"/>
              </a:solidFill>
            </a:endParaRPr>
          </a:p>
          <a:p>
            <a:pPr algn="ctr"/>
            <a:r>
              <a:rPr lang="ru-RU" b="1" dirty="0" err="1" smtClean="0">
                <a:solidFill>
                  <a:prstClr val="black"/>
                </a:solidFill>
              </a:rPr>
              <a:t>Баганский</a:t>
            </a:r>
            <a:r>
              <a:rPr lang="ru-RU" b="1" dirty="0" smtClean="0">
                <a:solidFill>
                  <a:prstClr val="black"/>
                </a:solidFill>
              </a:rPr>
              <a:t> район: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Школа с. </a:t>
            </a:r>
            <a:r>
              <a:rPr lang="ru-RU" b="1" dirty="0" err="1" smtClean="0">
                <a:solidFill>
                  <a:prstClr val="black"/>
                </a:solidFill>
              </a:rPr>
              <a:t>Иванниково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51920" y="2797665"/>
            <a:ext cx="4968552" cy="3838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ТПУ, ОМУ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НГУ, НГТУ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НГПУ, НГАУ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СГУГИТ, СГУПС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Авиационный колледж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НЦПО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Детский технопарк</a:t>
            </a:r>
          </a:p>
        </p:txBody>
      </p:sp>
    </p:spTree>
    <p:extLst>
      <p:ext uri="{BB962C8B-B14F-4D97-AF65-F5344CB8AC3E}">
        <p14:creationId xmlns:p14="http://schemas.microsoft.com/office/powerpoint/2010/main" val="39333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486</Words>
  <Application>Microsoft Office PowerPoint</Application>
  <PresentationFormat>Экран (4:3)</PresentationFormat>
  <Paragraphs>114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Тема Office</vt:lpstr>
      <vt:lpstr>1_Тема Office</vt:lpstr>
      <vt:lpstr>Office Theme</vt:lpstr>
      <vt:lpstr>1_Office Theme</vt:lpstr>
      <vt:lpstr>2_Office Theme</vt:lpstr>
      <vt:lpstr>Модель организации профориентационной работы со старшекласниками в рамках  ОД по ФГОС СОО</vt:lpstr>
      <vt:lpstr>История школы</vt:lpstr>
      <vt:lpstr>Презентация PowerPoint</vt:lpstr>
      <vt:lpstr>Презентация PowerPoint</vt:lpstr>
      <vt:lpstr>Дмитрий Песков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Компетенции учащихся </vt:lpstr>
      <vt:lpstr>Презентация PowerPoint</vt:lpstr>
      <vt:lpstr>Презентация PowerPoint</vt:lpstr>
      <vt:lpstr>Направления внеурочной деятельности на базе вузов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ego</dc:creator>
  <cp:lastModifiedBy>Татьяна Копылова</cp:lastModifiedBy>
  <cp:revision>14</cp:revision>
  <dcterms:created xsi:type="dcterms:W3CDTF">2019-02-10T04:38:32Z</dcterms:created>
  <dcterms:modified xsi:type="dcterms:W3CDTF">2019-02-14T07:11:36Z</dcterms:modified>
</cp:coreProperties>
</file>