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8" r:id="rId3"/>
    <p:sldId id="312" r:id="rId4"/>
    <p:sldId id="284" r:id="rId5"/>
    <p:sldId id="262" r:id="rId6"/>
    <p:sldId id="285" r:id="rId7"/>
    <p:sldId id="286" r:id="rId8"/>
    <p:sldId id="298" r:id="rId9"/>
    <p:sldId id="299" r:id="rId10"/>
    <p:sldId id="301" r:id="rId11"/>
    <p:sldId id="288" r:id="rId12"/>
    <p:sldId id="310" r:id="rId13"/>
    <p:sldId id="261" r:id="rId14"/>
    <p:sldId id="290" r:id="rId15"/>
    <p:sldId id="291" r:id="rId16"/>
    <p:sldId id="292" r:id="rId17"/>
    <p:sldId id="263" r:id="rId18"/>
    <p:sldId id="270" r:id="rId19"/>
    <p:sldId id="302" r:id="rId20"/>
    <p:sldId id="303" r:id="rId21"/>
    <p:sldId id="304" r:id="rId22"/>
    <p:sldId id="305" r:id="rId23"/>
    <p:sldId id="307" r:id="rId24"/>
    <p:sldId id="309" r:id="rId25"/>
    <p:sldId id="311" r:id="rId26"/>
    <p:sldId id="26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9999"/>
    <a:srgbClr val="3333FF"/>
    <a:srgbClr val="0000CC"/>
    <a:srgbClr val="FFCC99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6%20&#1072;&#1087;&#1088;&#1077;&#1083;&#1103;\26%20&#1072;&#1087;&#1088;&#1077;&#1083;&#1103;\&#1087;&#1088;&#1080;&#1084;&#1077;&#1088;%20&#1088;&#1077;&#1092;&#1083;&#1077;&#1082;&#1089;&#1080;&#1080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6%20&#1072;&#1087;&#1088;&#1077;&#1083;&#1103;\26%20&#1072;&#1087;&#1088;&#1077;&#1083;&#1103;\&#1087;&#1088;&#1080;&#1084;&#1077;&#1088;%20&#1088;&#1077;&#1092;&#1083;&#1077;&#1082;&#1089;&#1080;&#1080;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И. А.</c:v>
                </c:pt>
                <c:pt idx="1">
                  <c:v>П. Н.</c:v>
                </c:pt>
                <c:pt idx="2">
                  <c:v>С. А.</c:v>
                </c:pt>
                <c:pt idx="3">
                  <c:v>К. Н.</c:v>
                </c:pt>
                <c:pt idx="4">
                  <c:v>Д. М.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056512"/>
        <c:axId val="107084800"/>
      </c:barChart>
      <c:catAx>
        <c:axId val="10705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084800"/>
        <c:crosses val="autoZero"/>
        <c:auto val="1"/>
        <c:lblAlgn val="ctr"/>
        <c:lblOffset val="100"/>
        <c:noMultiLvlLbl val="0"/>
      </c:catAx>
      <c:valAx>
        <c:axId val="107084800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056512"/>
        <c:crosses val="autoZero"/>
        <c:crossBetween val="between"/>
        <c:majorUnit val="1"/>
        <c:minorUnit val="0.1"/>
      </c:valAx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И. А.</c:v>
                </c:pt>
                <c:pt idx="1">
                  <c:v>П. Н.</c:v>
                </c:pt>
                <c:pt idx="2">
                  <c:v>С. А.</c:v>
                </c:pt>
                <c:pt idx="3">
                  <c:v>К. Н.</c:v>
                </c:pt>
                <c:pt idx="4">
                  <c:v>Д. М.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66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И. А.</c:v>
                </c:pt>
                <c:pt idx="1">
                  <c:v>П. Н.</c:v>
                </c:pt>
                <c:pt idx="2">
                  <c:v>С. А.</c:v>
                </c:pt>
                <c:pt idx="3">
                  <c:v>К. Н.</c:v>
                </c:pt>
                <c:pt idx="4">
                  <c:v>Д. М.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878272"/>
        <c:axId val="125879808"/>
      </c:barChart>
      <c:catAx>
        <c:axId val="12587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879808"/>
        <c:crosses val="autoZero"/>
        <c:auto val="1"/>
        <c:lblAlgn val="ctr"/>
        <c:lblOffset val="100"/>
        <c:noMultiLvlLbl val="0"/>
      </c:catAx>
      <c:valAx>
        <c:axId val="125879808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878272"/>
        <c:crosses val="autoZero"/>
        <c:crossBetween val="between"/>
        <c:majorUnit val="1"/>
        <c:minorUnit val="0.1"/>
      </c:valAx>
    </c:plotArea>
    <c:plotVisOnly val="1"/>
    <c:dispBlanksAs val="gap"/>
    <c:showDLblsOverMax val="0"/>
  </c:chart>
  <c:spPr>
    <a:solidFill>
      <a:srgbClr val="F79646">
        <a:lumMod val="20000"/>
        <a:lumOff val="80000"/>
      </a:srgbClr>
    </a:solidFill>
  </c:spPr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208A2-0E4F-4955-9FF4-90C1544CC9D9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5E70A-FD7D-4C1F-A3B5-3675BE600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9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C914-8140-40EF-857E-07B47568DFAA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F9397-FEF1-458C-BE7D-1417A1847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9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0A24C-AE3C-4264-B983-8D52A514B53D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E549-68E1-4D55-A1B4-48186A2ED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1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4A72-10AA-428E-81B8-BE5E94890845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29CD-6E4C-428B-9F93-DA2891411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B2D8-C0AD-416D-BED8-40894AF07E42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041F-FC10-488D-A25D-927E20A38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8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596F-2835-4079-BADC-13AB2ACA2604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55D5-AEB4-47D2-AF50-E314A9566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5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A0FE-5A49-4F3F-A1CB-B6A526B71120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9A2F-3CBC-495C-81AC-AFB2BA40B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9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F2BC8-B9A9-44E2-AAC3-14995B3F9D75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C8EA-71EE-4735-B269-92AE8FD25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6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CE3E7-C2AF-4C9D-A269-769868597CE2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3C1E-ED79-4D1D-A1E5-2404E492D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8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37F06-4FF3-4A42-945D-97C8AAA833D4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8929-81C8-4C4C-97E9-F0FA9463B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3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ADE1-6367-4A6E-9AA6-75D4CB323FF2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07F1-F75F-482C-88DB-FC5596259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8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819873-B1C9-4BB9-9E7B-91EDAA8EBF4F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C918F3-503E-4A23-8A54-209D06921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impartnow.ru/wp-content/uploads/2013/06/Success-Last-Word_4.3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17" Type="http://schemas.openxmlformats.org/officeDocument/2006/relationships/image" Target="../media/image64.jpeg"/><Relationship Id="rId2" Type="http://schemas.openxmlformats.org/officeDocument/2006/relationships/image" Target="../media/image49.jpeg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19" Type="http://schemas.openxmlformats.org/officeDocument/2006/relationships/image" Target="../media/image66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МУНИЦИПАЛЬНОЕ АВТОНОМНОЕ ОБЩЕОБРАЗОВАТЕЛЬНОЕ  УЧРЕЖДЕНИЕ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«АНГАРСКИЙ ЛИЦЕЙ №1»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2378075" y="6426200"/>
            <a:ext cx="46815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Georgia" pitchFamily="18" charset="0"/>
              </a:rPr>
              <a:t>Красноярск, 2019 г.</a:t>
            </a:r>
          </a:p>
        </p:txBody>
      </p:sp>
      <p:sp>
        <p:nvSpPr>
          <p:cNvPr id="2053" name="Подзаголовок 2"/>
          <p:cNvSpPr txBox="1">
            <a:spLocks/>
          </p:cNvSpPr>
          <p:nvPr/>
        </p:nvSpPr>
        <p:spPr bwMode="auto">
          <a:xfrm>
            <a:off x="5724525" y="3417888"/>
            <a:ext cx="32400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000" b="1" dirty="0">
                <a:latin typeface="Georgia" pitchFamily="18" charset="0"/>
              </a:rPr>
              <a:t>Алешкова Н.А., заместитель директора по учебно-воспитательной работе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0263" y="1196975"/>
            <a:ext cx="7777162" cy="252095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ЛИЧНОСТНОЕ СТАНОВЛЕНИЕ.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Образовательный проект </a:t>
            </a:r>
          </a:p>
          <a:p>
            <a:pPr>
              <a:defRPr/>
            </a:pP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«Лестница успеха».</a:t>
            </a:r>
            <a:endParaRPr lang="ru-RU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713" y="188913"/>
            <a:ext cx="73802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4.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Социальный лидер, лидер – вожак (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решение проблем)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16013" y="1484313"/>
          <a:ext cx="1943100" cy="3035300"/>
        </p:xfrm>
        <a:graphic>
          <a:graphicData uri="http://schemas.openxmlformats.org/drawingml/2006/table">
            <a:tbl>
              <a:tblPr/>
              <a:tblGrid>
                <a:gridCol w="1943100"/>
              </a:tblGrid>
              <a:tr h="365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1 ступень</a:t>
                      </a: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Является исполнителем проектов, реализует идеи других. </a:t>
                      </a:r>
                      <a:endParaRPr lang="ru-RU" sz="2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59113" y="1484313"/>
          <a:ext cx="1944687" cy="3024187"/>
        </p:xfrm>
        <a:graphic>
          <a:graphicData uri="http://schemas.openxmlformats.org/drawingml/2006/table">
            <a:tbl>
              <a:tblPr/>
              <a:tblGrid>
                <a:gridCol w="1944687"/>
              </a:tblGrid>
              <a:tr h="370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2 ступень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Активный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участник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Проявляет устойчивый интерес к содержанию проекта.</a:t>
                      </a:r>
                      <a:endParaRPr lang="ru-RU" sz="2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3800" y="1484313"/>
          <a:ext cx="1944688" cy="3024187"/>
        </p:xfrm>
        <a:graphic>
          <a:graphicData uri="http://schemas.openxmlformats.org/drawingml/2006/table">
            <a:tbl>
              <a:tblPr/>
              <a:tblGrid>
                <a:gridCol w="1944688"/>
              </a:tblGrid>
              <a:tr h="373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3 ступень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Организатор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Умеет вдохновлять коллектив, «зажигать» идеями.</a:t>
                      </a:r>
                      <a:endParaRPr lang="ru-RU" sz="2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948488" y="1484313"/>
          <a:ext cx="2016125" cy="3024187"/>
        </p:xfrm>
        <a:graphic>
          <a:graphicData uri="http://schemas.openxmlformats.org/drawingml/2006/table">
            <a:tbl>
              <a:tblPr/>
              <a:tblGrid>
                <a:gridCol w="2016125"/>
              </a:tblGrid>
              <a:tr h="383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4 ступень</a:t>
                      </a:r>
                    </a:p>
                  </a:txBody>
                  <a:tcPr marL="45041" marR="45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Руководитель</a:t>
                      </a:r>
                    </a:p>
                  </a:txBody>
                  <a:tcPr marL="45041" marR="45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Умеет возглавить любое дело.</a:t>
                      </a:r>
                      <a:endParaRPr lang="ru-RU" sz="2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5041" marR="45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043608" y="1988840"/>
          <a:ext cx="78853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1" name="Объект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164" t="-26372" r="-73741" b="-21213"/>
          <a:stretch>
            <a:fillRect/>
          </a:stretch>
        </p:blipFill>
        <p:spPr bwMode="auto">
          <a:xfrm>
            <a:off x="1835150" y="0"/>
            <a:ext cx="6769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Объект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16"/>
          <a:stretch>
            <a:fillRect/>
          </a:stretch>
        </p:blipFill>
        <p:spPr bwMode="auto">
          <a:xfrm>
            <a:off x="3419475" y="476250"/>
            <a:ext cx="1397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Объект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16"/>
          <a:stretch>
            <a:fillRect/>
          </a:stretch>
        </p:blipFill>
        <p:spPr bwMode="auto">
          <a:xfrm>
            <a:off x="3348038" y="836613"/>
            <a:ext cx="2095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Объект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16"/>
          <a:stretch>
            <a:fillRect/>
          </a:stretch>
        </p:blipFill>
        <p:spPr bwMode="auto">
          <a:xfrm>
            <a:off x="3419475" y="1268413"/>
            <a:ext cx="1381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Объект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16"/>
          <a:stretch>
            <a:fillRect/>
          </a:stretch>
        </p:blipFill>
        <p:spPr bwMode="auto">
          <a:xfrm>
            <a:off x="3419475" y="1628775"/>
            <a:ext cx="1397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pp.vk.me/c638424/v638424249/5562/mDBrwD7sQp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9411">
            <a:off x="4962847" y="3288141"/>
            <a:ext cx="3951211" cy="2957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4" descr="https://pp.vk.me/c624729/v624729395/4a96d/PMtHlsdx_B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8683">
            <a:off x="553151" y="3609357"/>
            <a:ext cx="4596580" cy="2892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2" descr="https://pp.vk.me/c604428/v604428395/20dcb/oZHP9R6Kk5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8265">
            <a:off x="4870351" y="574332"/>
            <a:ext cx="4090169" cy="2725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F:\фото\DSC051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3284">
            <a:off x="446025" y="497420"/>
            <a:ext cx="4347050" cy="3260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116013" y="188913"/>
            <a:ext cx="7777162" cy="5254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800" b="1" smtClean="0">
                <a:latin typeface="Georgia" pitchFamily="18" charset="0"/>
              </a:rPr>
              <a:t>Формирование личностной успешности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800" b="1" i="1" smtClean="0">
                <a:latin typeface="Georgia" pitchFamily="18" charset="0"/>
              </a:rPr>
              <a:t>    Подпроекты</a:t>
            </a:r>
            <a:endParaRPr lang="ru-RU" altLang="ru-RU" sz="2800" i="1" smtClean="0"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altLang="ru-RU" sz="2800" b="1" smtClean="0">
              <a:latin typeface="Georgia" pitchFamily="18" charset="0"/>
            </a:endParaRPr>
          </a:p>
        </p:txBody>
      </p:sp>
      <p:sp>
        <p:nvSpPr>
          <p:cNvPr id="14339" name="Rectangle 25"/>
          <p:cNvSpPr>
            <a:spLocks noChangeArrowheads="1"/>
          </p:cNvSpPr>
          <p:nvPr/>
        </p:nvSpPr>
        <p:spPr bwMode="auto">
          <a:xfrm>
            <a:off x="1908175" y="5373688"/>
            <a:ext cx="7056438" cy="8429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Georgia" pitchFamily="18" charset="0"/>
              </a:rPr>
              <a:t>Семья и лицей: навстречу друг другу</a:t>
            </a:r>
          </a:p>
          <a:p>
            <a:pPr algn="ctr" eaLnBrk="1" hangingPunct="1"/>
            <a:r>
              <a:rPr lang="ru-RU" altLang="ru-RU" b="1" i="1">
                <a:latin typeface="Georgia" pitchFamily="18" charset="0"/>
              </a:rPr>
              <a:t>Цель: признание семейных ценностей</a:t>
            </a:r>
          </a:p>
        </p:txBody>
      </p:sp>
      <p:sp>
        <p:nvSpPr>
          <p:cNvPr id="14340" name="Rectangle 26"/>
          <p:cNvSpPr>
            <a:spLocks noChangeArrowheads="1"/>
          </p:cNvSpPr>
          <p:nvPr/>
        </p:nvSpPr>
        <p:spPr bwMode="auto">
          <a:xfrm>
            <a:off x="2124075" y="4581525"/>
            <a:ext cx="6838950" cy="79375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Georgia" pitchFamily="18" charset="0"/>
              </a:rPr>
              <a:t>В согласии с собой и людьми</a:t>
            </a:r>
          </a:p>
          <a:p>
            <a:pPr algn="ctr" eaLnBrk="1" hangingPunct="1"/>
            <a:r>
              <a:rPr lang="ru-RU" altLang="ru-RU" b="1" i="1">
                <a:latin typeface="Georgia" pitchFamily="18" charset="0"/>
              </a:rPr>
              <a:t>Цель: установление коммуникаций, толерантность</a:t>
            </a:r>
            <a:r>
              <a:rPr lang="ru-RU" altLang="ru-RU">
                <a:latin typeface="Georgia" pitchFamily="18" charset="0"/>
              </a:rPr>
              <a:t>  </a:t>
            </a:r>
          </a:p>
        </p:txBody>
      </p:sp>
      <p:sp>
        <p:nvSpPr>
          <p:cNvPr id="14341" name="Rectangle 27"/>
          <p:cNvSpPr>
            <a:spLocks noChangeArrowheads="1"/>
          </p:cNvSpPr>
          <p:nvPr/>
        </p:nvSpPr>
        <p:spPr bwMode="auto">
          <a:xfrm>
            <a:off x="2627313" y="3789363"/>
            <a:ext cx="6337300" cy="793750"/>
          </a:xfrm>
          <a:prstGeom prst="rect">
            <a:avLst/>
          </a:prstGeom>
          <a:solidFill>
            <a:srgbClr val="FFFF00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Georgia" pitchFamily="18" charset="0"/>
              </a:rPr>
              <a:t>Азбука нравственности</a:t>
            </a:r>
          </a:p>
          <a:p>
            <a:pPr algn="ctr" eaLnBrk="1" hangingPunct="1"/>
            <a:r>
              <a:rPr lang="ru-RU" altLang="ru-RU" b="1" i="1">
                <a:latin typeface="Georgia" pitchFamily="18" charset="0"/>
              </a:rPr>
              <a:t>Цель: признание общечеловеческих ценностей</a:t>
            </a:r>
          </a:p>
        </p:txBody>
      </p:sp>
      <p:sp>
        <p:nvSpPr>
          <p:cNvPr id="14342" name="Rectangle 28"/>
          <p:cNvSpPr>
            <a:spLocks noChangeArrowheads="1"/>
          </p:cNvSpPr>
          <p:nvPr/>
        </p:nvSpPr>
        <p:spPr bwMode="auto">
          <a:xfrm>
            <a:off x="2843213" y="2924175"/>
            <a:ext cx="6119812" cy="84137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Georgia" pitchFamily="18" charset="0"/>
              </a:rPr>
              <a:t>Знание – сила</a:t>
            </a:r>
          </a:p>
          <a:p>
            <a:pPr algn="ctr" eaLnBrk="1" hangingPunct="1"/>
            <a:r>
              <a:rPr lang="ru-RU" altLang="ru-RU" b="1" i="1">
                <a:latin typeface="Georgia" pitchFamily="18" charset="0"/>
              </a:rPr>
              <a:t>Цель: ценность образовательных результатов</a:t>
            </a:r>
          </a:p>
        </p:txBody>
      </p:sp>
      <p:sp>
        <p:nvSpPr>
          <p:cNvPr id="14343" name="Rectangle 29"/>
          <p:cNvSpPr>
            <a:spLocks noChangeArrowheads="1"/>
          </p:cNvSpPr>
          <p:nvPr/>
        </p:nvSpPr>
        <p:spPr bwMode="auto">
          <a:xfrm>
            <a:off x="3779838" y="2060575"/>
            <a:ext cx="5184775" cy="865188"/>
          </a:xfrm>
          <a:prstGeom prst="rect">
            <a:avLst/>
          </a:prstGeom>
          <a:solidFill>
            <a:srgbClr val="FF00FF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Georgia" pitchFamily="18" charset="0"/>
              </a:rPr>
              <a:t>Моё здоровье</a:t>
            </a:r>
          </a:p>
          <a:p>
            <a:pPr algn="ctr" eaLnBrk="1" hangingPunct="1"/>
            <a:r>
              <a:rPr lang="ru-RU" altLang="ru-RU" b="1" i="1">
                <a:latin typeface="Georgia" pitchFamily="18" charset="0"/>
              </a:rPr>
              <a:t>Цель: здоровый образ жизни</a:t>
            </a:r>
          </a:p>
        </p:txBody>
      </p:sp>
      <p:sp>
        <p:nvSpPr>
          <p:cNvPr id="14344" name="Rectangle 30"/>
          <p:cNvSpPr>
            <a:spLocks noChangeArrowheads="1"/>
          </p:cNvSpPr>
          <p:nvPr/>
        </p:nvSpPr>
        <p:spPr bwMode="auto">
          <a:xfrm>
            <a:off x="4284663" y="1268413"/>
            <a:ext cx="4679950" cy="7699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Georgia" pitchFamily="18" charset="0"/>
              </a:rPr>
              <a:t>Я и мой мир</a:t>
            </a:r>
          </a:p>
          <a:p>
            <a:pPr algn="ctr" eaLnBrk="1" hangingPunct="1"/>
            <a:r>
              <a:rPr lang="ru-RU" altLang="ru-RU" b="1" i="1">
                <a:latin typeface="Georgia" pitchFamily="18" charset="0"/>
              </a:rPr>
              <a:t>Цель: познание самого себя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971550" y="188913"/>
            <a:ext cx="7921625" cy="6480175"/>
          </a:xfrm>
          <a:solidFill>
            <a:srgbClr val="FFCC99">
              <a:alpha val="59000"/>
            </a:srgbClr>
          </a:solidFill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ПРИЗНАНИЕ УСПЕХА – </a:t>
            </a:r>
          </a:p>
          <a:p>
            <a:pPr algn="ctr">
              <a:buFont typeface="Arial" charset="0"/>
              <a:buNone/>
              <a:defRPr/>
            </a:pPr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ГЛАВНЫЙ ЭТАП ПРОЕКТА</a:t>
            </a:r>
          </a:p>
          <a:p>
            <a:pPr>
              <a:defRPr/>
            </a:pPr>
            <a:r>
              <a:rPr lang="ru-RU" sz="2800" dirty="0" smtClean="0">
                <a:latin typeface="Georgia" pitchFamily="18" charset="0"/>
              </a:rPr>
              <a:t>Публичное поздравление;</a:t>
            </a:r>
          </a:p>
          <a:p>
            <a:pPr>
              <a:defRPr/>
            </a:pPr>
            <a:r>
              <a:rPr lang="ru-RU" sz="2800" dirty="0" smtClean="0">
                <a:latin typeface="Georgia" pitchFamily="18" charset="0"/>
              </a:rPr>
              <a:t>Награждение специальным Дипломом;</a:t>
            </a:r>
          </a:p>
          <a:p>
            <a:pPr>
              <a:defRPr/>
            </a:pPr>
            <a:r>
              <a:rPr lang="ru-RU" sz="2800" b="1" i="1" dirty="0" smtClean="0">
                <a:latin typeface="Georgia" pitchFamily="18" charset="0"/>
              </a:rPr>
              <a:t>Награждение знаком «Честь и достоинство лицея»; </a:t>
            </a:r>
          </a:p>
          <a:p>
            <a:pPr>
              <a:defRPr/>
            </a:pPr>
            <a:r>
              <a:rPr lang="ru-RU" sz="2800" b="1" i="1" dirty="0" smtClean="0">
                <a:latin typeface="Georgia" pitchFamily="18" charset="0"/>
              </a:rPr>
              <a:t>Награждение медалью «Лидеры 21 века»;</a:t>
            </a:r>
          </a:p>
          <a:p>
            <a:pPr>
              <a:defRPr/>
            </a:pPr>
            <a:r>
              <a:rPr lang="ru-RU" sz="2800" dirty="0" smtClean="0">
                <a:latin typeface="Georgia" pitchFamily="18" charset="0"/>
              </a:rPr>
              <a:t>Размещение материалов в буклете и на стенде;</a:t>
            </a:r>
          </a:p>
          <a:p>
            <a:pPr>
              <a:defRPr/>
            </a:pPr>
            <a:r>
              <a:rPr lang="ru-RU" sz="2800" b="1" i="1" dirty="0" smtClean="0">
                <a:latin typeface="Georgia" pitchFamily="18" charset="0"/>
              </a:rPr>
              <a:t>Награждение лучших классов переходящими кубками «Команда успеха»;</a:t>
            </a:r>
          </a:p>
          <a:p>
            <a:pPr>
              <a:defRPr/>
            </a:pPr>
            <a:r>
              <a:rPr lang="ru-RU" sz="2800" dirty="0" smtClean="0">
                <a:latin typeface="Georgia" pitchFamily="18" charset="0"/>
              </a:rPr>
              <a:t>Награждение классных руководителей лучших классов знаками «Честь и достоинство лицея»;</a:t>
            </a:r>
          </a:p>
          <a:p>
            <a:pPr>
              <a:defRPr/>
            </a:pPr>
            <a:r>
              <a:rPr lang="ru-RU" sz="2800" dirty="0" smtClean="0">
                <a:latin typeface="Georgia" pitchFamily="18" charset="0"/>
              </a:rPr>
              <a:t>Награждение  мэров  лучших классов знаками «Лидер команды успеха»;</a:t>
            </a:r>
          </a:p>
          <a:p>
            <a:pPr>
              <a:defRPr/>
            </a:pPr>
            <a:r>
              <a:rPr lang="ru-RU" sz="2800" dirty="0" smtClean="0">
                <a:latin typeface="Georgia" pitchFamily="18" charset="0"/>
              </a:rPr>
              <a:t>Экспертное мнение как один из механизмов признания</a:t>
            </a:r>
          </a:p>
          <a:p>
            <a:pPr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450" y="0"/>
            <a:ext cx="795655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solidFill>
                  <a:schemeClr val="tx1"/>
                </a:solidFill>
                <a:latin typeface="Georgia" pitchFamily="18" charset="0"/>
              </a:rPr>
              <a:t>АНКЕТА «ЛЕСТНИЦА УСПЕХОВ»</a:t>
            </a:r>
            <a:endParaRPr lang="ru-RU" sz="2100" dirty="0">
              <a:solidFill>
                <a:schemeClr val="tx1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2100" b="1" dirty="0">
                <a:solidFill>
                  <a:srgbClr val="FF0000"/>
                </a:solidFill>
                <a:latin typeface="Georgia" pitchFamily="18" charset="0"/>
              </a:rPr>
              <a:t>Фамилия</a:t>
            </a:r>
            <a:r>
              <a:rPr lang="ru-RU" sz="2100" b="1" dirty="0">
                <a:solidFill>
                  <a:srgbClr val="FF0000"/>
                </a:solidFill>
                <a:latin typeface="Georgia" pitchFamily="18" charset="0"/>
              </a:rPr>
              <a:t>, </a:t>
            </a:r>
            <a:r>
              <a:rPr lang="ru-RU" sz="2100" b="1" dirty="0" err="1">
                <a:solidFill>
                  <a:srgbClr val="FF0000"/>
                </a:solidFill>
                <a:latin typeface="Georgia" pitchFamily="18" charset="0"/>
              </a:rPr>
              <a:t>имя</a:t>
            </a:r>
            <a:r>
              <a:rPr lang="ru-RU" sz="2100" b="1" dirty="0" err="1">
                <a:solidFill>
                  <a:schemeClr val="tx1"/>
                </a:solidFill>
                <a:latin typeface="Georgia" pitchFamily="18" charset="0"/>
              </a:rPr>
              <a:t>______________________________</a:t>
            </a:r>
            <a:endParaRPr lang="ru-RU" sz="2100" b="1" dirty="0">
              <a:solidFill>
                <a:schemeClr val="tx1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2100" dirty="0">
                <a:solidFill>
                  <a:schemeClr val="tx1"/>
                </a:solidFill>
                <a:latin typeface="Georgia" pitchFamily="18" charset="0"/>
              </a:rPr>
              <a:t> </a:t>
            </a:r>
          </a:p>
          <a:p>
            <a:pPr>
              <a:defRPr/>
            </a:pPr>
            <a:r>
              <a:rPr lang="ru-RU" sz="2100" b="1" dirty="0">
                <a:solidFill>
                  <a:srgbClr val="FF0000"/>
                </a:solidFill>
                <a:latin typeface="Georgia" pitchFamily="18" charset="0"/>
              </a:rPr>
              <a:t>Кто из ребят </a:t>
            </a:r>
            <a:r>
              <a:rPr lang="ru-RU" sz="2100" b="1" u="sng" dirty="0">
                <a:solidFill>
                  <a:srgbClr val="FF0000"/>
                </a:solidFill>
                <a:latin typeface="Georgia" pitchFamily="18" charset="0"/>
              </a:rPr>
              <a:t>нашего класса </a:t>
            </a:r>
            <a:r>
              <a:rPr lang="ru-RU" sz="2100" dirty="0">
                <a:solidFill>
                  <a:schemeClr val="tx1"/>
                </a:solidFill>
                <a:latin typeface="Georgia" pitchFamily="18" charset="0"/>
              </a:rPr>
              <a:t>является, по твоему мнению (</a:t>
            </a:r>
            <a:r>
              <a:rPr lang="ru-RU" sz="2100" i="1" dirty="0">
                <a:solidFill>
                  <a:schemeClr val="tx1"/>
                </a:solidFill>
                <a:latin typeface="Georgia" pitchFamily="18" charset="0"/>
              </a:rPr>
              <a:t>можно указать несколько человек):</a:t>
            </a:r>
            <a:endParaRPr lang="ru-RU" sz="2100" dirty="0">
              <a:solidFill>
                <a:schemeClr val="tx1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2100" dirty="0">
                <a:solidFill>
                  <a:schemeClr val="tx1"/>
                </a:solidFill>
                <a:latin typeface="Georgia" pitchFamily="18" charset="0"/>
              </a:rPr>
              <a:t>а) </a:t>
            </a:r>
            <a:r>
              <a:rPr lang="ru-RU" sz="2100" b="1" dirty="0">
                <a:solidFill>
                  <a:srgbClr val="FF0000"/>
                </a:solidFill>
                <a:latin typeface="Georgia" pitchFamily="18" charset="0"/>
              </a:rPr>
              <a:t>творческим лидером </a:t>
            </a:r>
            <a:r>
              <a:rPr lang="ru-RU" sz="2100" dirty="0">
                <a:solidFill>
                  <a:schemeClr val="tx1"/>
                </a:solidFill>
                <a:latin typeface="Georgia" pitchFamily="18" charset="0"/>
              </a:rPr>
              <a:t>(певец, танцор, режиссер, сценарист, актер</a:t>
            </a:r>
            <a:r>
              <a:rPr lang="ru-RU" sz="2100" dirty="0">
                <a:solidFill>
                  <a:schemeClr val="tx1"/>
                </a:solidFill>
                <a:latin typeface="Georgia" pitchFamily="18" charset="0"/>
              </a:rPr>
              <a:t>)________________________________</a:t>
            </a:r>
            <a:endParaRPr lang="ru-RU" sz="2100" dirty="0">
              <a:solidFill>
                <a:schemeClr val="tx1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2100" dirty="0">
                <a:solidFill>
                  <a:schemeClr val="tx1"/>
                </a:solidFill>
                <a:latin typeface="Georgia" pitchFamily="18" charset="0"/>
              </a:rPr>
              <a:t>б) </a:t>
            </a:r>
            <a:r>
              <a:rPr lang="ru-RU" sz="2100" b="1" dirty="0">
                <a:solidFill>
                  <a:srgbClr val="FF0000"/>
                </a:solidFill>
                <a:latin typeface="Georgia" pitchFamily="18" charset="0"/>
              </a:rPr>
              <a:t>лидером – интеллектуалом </a:t>
            </a:r>
            <a:r>
              <a:rPr lang="ru-RU" sz="2100" dirty="0">
                <a:solidFill>
                  <a:schemeClr val="tx1"/>
                </a:solidFill>
                <a:latin typeface="Georgia" pitchFamily="18" charset="0"/>
              </a:rPr>
              <a:t>(победителем или призером олимпиад, НПК, или </a:t>
            </a:r>
            <a:r>
              <a:rPr lang="ru-RU" sz="2100" dirty="0" err="1">
                <a:solidFill>
                  <a:schemeClr val="tx1"/>
                </a:solidFill>
                <a:latin typeface="Georgia" pitchFamily="18" charset="0"/>
              </a:rPr>
              <a:t>супер-эрудит</a:t>
            </a:r>
            <a:r>
              <a:rPr lang="ru-RU" sz="2100" dirty="0">
                <a:solidFill>
                  <a:schemeClr val="tx1"/>
                </a:solidFill>
                <a:latin typeface="Georgia" pitchFamily="18" charset="0"/>
              </a:rPr>
              <a:t>)___________</a:t>
            </a:r>
            <a:endParaRPr lang="ru-RU" sz="2100" dirty="0">
              <a:solidFill>
                <a:schemeClr val="tx1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2100" dirty="0">
                <a:solidFill>
                  <a:schemeClr val="tx1"/>
                </a:solidFill>
                <a:latin typeface="Georgia" pitchFamily="18" charset="0"/>
              </a:rPr>
              <a:t>в) </a:t>
            </a:r>
            <a:r>
              <a:rPr lang="ru-RU" sz="2100" b="1" dirty="0">
                <a:solidFill>
                  <a:srgbClr val="FF0000"/>
                </a:solidFill>
                <a:latin typeface="Georgia" pitchFamily="18" charset="0"/>
              </a:rPr>
              <a:t>лидером в области</a:t>
            </a:r>
            <a:r>
              <a:rPr lang="ru-RU" sz="21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Georgia" pitchFamily="18" charset="0"/>
              </a:rPr>
              <a:t>трудовой деятельности, спорта, декоративно – прикладного </a:t>
            </a:r>
            <a:r>
              <a:rPr lang="ru-RU" sz="2100" dirty="0" err="1">
                <a:solidFill>
                  <a:schemeClr val="tx1"/>
                </a:solidFill>
                <a:latin typeface="Georgia" pitchFamily="18" charset="0"/>
              </a:rPr>
              <a:t>искусства_________________</a:t>
            </a:r>
            <a:endParaRPr lang="ru-RU" sz="2100" dirty="0">
              <a:solidFill>
                <a:schemeClr val="tx1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2100" dirty="0">
                <a:solidFill>
                  <a:schemeClr val="tx1"/>
                </a:solidFill>
                <a:latin typeface="Georgia" pitchFamily="18" charset="0"/>
              </a:rPr>
              <a:t>г</a:t>
            </a:r>
            <a:r>
              <a:rPr lang="ru-RU" sz="2100" dirty="0">
                <a:solidFill>
                  <a:srgbClr val="FF0000"/>
                </a:solidFill>
                <a:latin typeface="Georgia" pitchFamily="18" charset="0"/>
              </a:rPr>
              <a:t>) </a:t>
            </a:r>
            <a:r>
              <a:rPr lang="ru-RU" sz="2100" b="1" dirty="0">
                <a:solidFill>
                  <a:srgbClr val="FF0000"/>
                </a:solidFill>
                <a:latin typeface="Georgia" pitchFamily="18" charset="0"/>
              </a:rPr>
              <a:t>социальным лидером</a:t>
            </a:r>
            <a:r>
              <a:rPr lang="ru-RU" sz="2100" dirty="0">
                <a:solidFill>
                  <a:schemeClr val="tx1"/>
                </a:solidFill>
                <a:latin typeface="Georgia" pitchFamily="18" charset="0"/>
              </a:rPr>
              <a:t>, лидером – вожаком (общественная деятельность, организаторские качества, умение возглавить социально-позитивное дело</a:t>
            </a:r>
            <a:r>
              <a:rPr lang="ru-RU" sz="2100" dirty="0">
                <a:solidFill>
                  <a:schemeClr val="tx1"/>
                </a:solidFill>
                <a:latin typeface="Georgia" pitchFamily="18" charset="0"/>
              </a:rPr>
              <a:t>)________________________________________</a:t>
            </a:r>
            <a:endParaRPr lang="ru-RU" sz="2100" dirty="0">
              <a:solidFill>
                <a:schemeClr val="tx1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2100" dirty="0">
                <a:solidFill>
                  <a:srgbClr val="FF0000"/>
                </a:solidFill>
                <a:latin typeface="Georgia" pitchFamily="18" charset="0"/>
              </a:rPr>
              <a:t>Каким лидером </a:t>
            </a:r>
            <a:r>
              <a:rPr lang="ru-RU" sz="2100" i="1" dirty="0">
                <a:solidFill>
                  <a:srgbClr val="FF0000"/>
                </a:solidFill>
                <a:latin typeface="Georgia" pitchFamily="18" charset="0"/>
              </a:rPr>
              <a:t>(в какой области)</a:t>
            </a:r>
            <a:r>
              <a:rPr lang="ru-RU" sz="2100" dirty="0">
                <a:solidFill>
                  <a:srgbClr val="FF0000"/>
                </a:solidFill>
                <a:latin typeface="Georgia" pitchFamily="18" charset="0"/>
              </a:rPr>
              <a:t> ты считаешь СЕБЯ</a:t>
            </a:r>
            <a:r>
              <a:rPr lang="ru-RU" sz="2100" dirty="0">
                <a:solidFill>
                  <a:schemeClr val="tx1"/>
                </a:solidFill>
                <a:latin typeface="Georgia" pitchFamily="18" charset="0"/>
              </a:rPr>
              <a:t>?__________________</a:t>
            </a:r>
          </a:p>
          <a:p>
            <a:pPr algn="ctr">
              <a:defRPr/>
            </a:pPr>
            <a:r>
              <a:rPr lang="ru-RU" sz="2100" dirty="0">
                <a:solidFill>
                  <a:schemeClr val="tx1"/>
                </a:solidFill>
                <a:latin typeface="Georgia" pitchFamily="18" charset="0"/>
              </a:rPr>
              <a:t>Спасибо за работу!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971600" y="1916832"/>
          <a:ext cx="79573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411" name="Группа 8"/>
          <p:cNvGrpSpPr>
            <a:grpSpLocks/>
          </p:cNvGrpSpPr>
          <p:nvPr/>
        </p:nvGrpSpPr>
        <p:grpSpPr bwMode="auto">
          <a:xfrm>
            <a:off x="971550" y="0"/>
            <a:ext cx="7777163" cy="2205038"/>
            <a:chOff x="971550" y="260350"/>
            <a:chExt cx="7777163" cy="1944688"/>
          </a:xfrm>
        </p:grpSpPr>
        <p:pic>
          <p:nvPicPr>
            <p:cNvPr id="17412" name="Объект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3164" t="-26372" r="-73741" b="-21213"/>
            <a:stretch>
              <a:fillRect/>
            </a:stretch>
          </p:blipFill>
          <p:spPr bwMode="auto">
            <a:xfrm>
              <a:off x="971550" y="260350"/>
              <a:ext cx="7777163" cy="194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Объект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216"/>
            <a:stretch>
              <a:fillRect/>
            </a:stretch>
          </p:blipFill>
          <p:spPr bwMode="auto">
            <a:xfrm>
              <a:off x="3132138" y="692150"/>
              <a:ext cx="138112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Объект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216"/>
            <a:stretch>
              <a:fillRect/>
            </a:stretch>
          </p:blipFill>
          <p:spPr bwMode="auto">
            <a:xfrm>
              <a:off x="2916238" y="1052513"/>
              <a:ext cx="138112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Объект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216"/>
            <a:stretch>
              <a:fillRect/>
            </a:stretch>
          </p:blipFill>
          <p:spPr bwMode="auto">
            <a:xfrm>
              <a:off x="3419475" y="1412875"/>
              <a:ext cx="138113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Объект 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216"/>
            <a:stretch>
              <a:fillRect/>
            </a:stretch>
          </p:blipFill>
          <p:spPr bwMode="auto">
            <a:xfrm>
              <a:off x="3132138" y="1700213"/>
              <a:ext cx="138112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23850" y="0"/>
            <a:ext cx="8820150" cy="68580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Сюжетно-ролевая игра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«Команда успеха»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latin typeface="Georgia" pitchFamily="18" charset="0"/>
              </a:rPr>
              <a:t>                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971550" y="1484313"/>
            <a:ext cx="2736850" cy="1223962"/>
          </a:xfrm>
          <a:prstGeom prst="rect">
            <a:avLst/>
          </a:prstGeom>
          <a:solidFill>
            <a:srgbClr val="FF9900">
              <a:alpha val="54117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900" b="1">
              <a:latin typeface="Georgia" pitchFamily="18" charset="0"/>
            </a:endParaRPr>
          </a:p>
          <a:p>
            <a:pPr algn="ctr" eaLnBrk="1" hangingPunct="1"/>
            <a:r>
              <a:rPr lang="ru-RU" altLang="ru-RU" sz="1900" b="1">
                <a:latin typeface="Georgia" pitchFamily="18" charset="0"/>
              </a:rPr>
              <a:t>Профессиональная деятельность</a:t>
            </a:r>
            <a:endParaRPr lang="ru-RU" altLang="ru-RU" sz="1900">
              <a:latin typeface="Georgia" pitchFamily="18" charset="0"/>
            </a:endParaRP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3851275" y="2852738"/>
            <a:ext cx="2376488" cy="2160587"/>
          </a:xfrm>
          <a:prstGeom prst="ellipse">
            <a:avLst/>
          </a:prstGeom>
          <a:solidFill>
            <a:srgbClr val="FF0000">
              <a:alpha val="45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КОМАНДА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УСПЕХА</a:t>
            </a:r>
          </a:p>
          <a:p>
            <a:pPr>
              <a:defRPr/>
            </a:pPr>
            <a:endParaRPr lang="ru-RU" sz="1600" b="1" dirty="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1042988" y="3068638"/>
            <a:ext cx="2520950" cy="1296987"/>
          </a:xfrm>
          <a:prstGeom prst="rect">
            <a:avLst/>
          </a:prstGeom>
          <a:solidFill>
            <a:srgbClr val="FF9900">
              <a:alpha val="5803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000" b="1">
              <a:latin typeface="Georgia" pitchFamily="18" charset="0"/>
            </a:endParaRPr>
          </a:p>
          <a:p>
            <a:pPr algn="ctr" eaLnBrk="1" hangingPunct="1"/>
            <a:r>
              <a:rPr lang="ru-RU" altLang="ru-RU" sz="2000" b="1">
                <a:latin typeface="Georgia" pitchFamily="18" charset="0"/>
              </a:rPr>
              <a:t>Учебная деятельность</a:t>
            </a:r>
          </a:p>
          <a:p>
            <a:pPr eaLnBrk="1" hangingPunct="1"/>
            <a:endParaRPr lang="ru-RU" altLang="ru-RU">
              <a:latin typeface="Garamond" pitchFamily="18" charset="0"/>
            </a:endParaRPr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3851275" y="1268413"/>
            <a:ext cx="2305050" cy="1296987"/>
          </a:xfrm>
          <a:prstGeom prst="rect">
            <a:avLst/>
          </a:prstGeom>
          <a:solidFill>
            <a:srgbClr val="FF9900">
              <a:alpha val="5803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000" b="1">
              <a:latin typeface="Georgia" pitchFamily="18" charset="0"/>
            </a:endParaRPr>
          </a:p>
          <a:p>
            <a:pPr algn="ctr" eaLnBrk="1" hangingPunct="1"/>
            <a:r>
              <a:rPr lang="ru-RU" altLang="ru-RU" sz="2000" b="1">
                <a:latin typeface="Georgia" pitchFamily="18" charset="0"/>
              </a:rPr>
              <a:t>Общественная деятельность</a:t>
            </a:r>
          </a:p>
          <a:p>
            <a:pPr eaLnBrk="1" hangingPunct="1"/>
            <a:endParaRPr lang="ru-RU" altLang="ru-RU"/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6443663" y="1412875"/>
            <a:ext cx="2392362" cy="1295400"/>
          </a:xfrm>
          <a:prstGeom prst="rect">
            <a:avLst/>
          </a:prstGeom>
          <a:solidFill>
            <a:srgbClr val="FF9900">
              <a:alpha val="56862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000" b="1">
              <a:latin typeface="Georgia" pitchFamily="18" charset="0"/>
            </a:endParaRPr>
          </a:p>
          <a:p>
            <a:pPr algn="ctr" eaLnBrk="1" hangingPunct="1"/>
            <a:r>
              <a:rPr lang="ru-RU" altLang="ru-RU" sz="2000" b="1">
                <a:latin typeface="Georgia" pitchFamily="18" charset="0"/>
              </a:rPr>
              <a:t>Решение проблем</a:t>
            </a:r>
          </a:p>
          <a:p>
            <a:pPr eaLnBrk="1" hangingPunct="1"/>
            <a:endParaRPr lang="ru-RU" altLang="ru-RU"/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6516688" y="3068638"/>
            <a:ext cx="2247900" cy="1296987"/>
          </a:xfrm>
          <a:prstGeom prst="rect">
            <a:avLst/>
          </a:prstGeom>
          <a:solidFill>
            <a:srgbClr val="FF9900">
              <a:alpha val="5803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000" b="1">
              <a:latin typeface="Georgia" pitchFamily="18" charset="0"/>
            </a:endParaRPr>
          </a:p>
          <a:p>
            <a:pPr algn="ctr" eaLnBrk="1" hangingPunct="1"/>
            <a:r>
              <a:rPr lang="ru-RU" altLang="ru-RU" sz="2000" b="1">
                <a:latin typeface="Georgia" pitchFamily="18" charset="0"/>
              </a:rPr>
              <a:t>Досуговая деятельность</a:t>
            </a:r>
          </a:p>
          <a:p>
            <a:pPr eaLnBrk="1" hangingPunct="1"/>
            <a:endParaRPr lang="ru-RU" altLang="ru-RU"/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6588125" y="5229225"/>
            <a:ext cx="2305050" cy="1209675"/>
          </a:xfrm>
          <a:prstGeom prst="rect">
            <a:avLst/>
          </a:prstGeom>
          <a:solidFill>
            <a:srgbClr val="FF9900">
              <a:alpha val="5803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200" b="1">
              <a:latin typeface="Times New Roman" pitchFamily="18" charset="0"/>
            </a:endParaRPr>
          </a:p>
          <a:p>
            <a:pPr algn="ctr" eaLnBrk="1" hangingPunct="1"/>
            <a:endParaRPr lang="ru-RU" altLang="ru-RU" sz="2000" b="1">
              <a:latin typeface="Georgia" pitchFamily="18" charset="0"/>
            </a:endParaRPr>
          </a:p>
          <a:p>
            <a:pPr algn="ctr" eaLnBrk="1" hangingPunct="1"/>
            <a:r>
              <a:rPr lang="ru-RU" altLang="ru-RU" sz="2000" b="1">
                <a:latin typeface="Georgia" pitchFamily="18" charset="0"/>
              </a:rPr>
              <a:t>Здоровье</a:t>
            </a:r>
          </a:p>
          <a:p>
            <a:pPr eaLnBrk="1" hangingPunct="1"/>
            <a:endParaRPr lang="ru-RU" altLang="ru-RU"/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1187450" y="5157788"/>
            <a:ext cx="2447925" cy="1281112"/>
          </a:xfrm>
          <a:prstGeom prst="rect">
            <a:avLst/>
          </a:prstGeom>
          <a:solidFill>
            <a:srgbClr val="FF9900">
              <a:alpha val="5803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000" b="1">
              <a:latin typeface="Georgia" pitchFamily="18" charset="0"/>
            </a:endParaRPr>
          </a:p>
          <a:p>
            <a:pPr algn="ctr" eaLnBrk="1" hangingPunct="1"/>
            <a:r>
              <a:rPr lang="ru-RU" altLang="ru-RU" sz="2000" b="1">
                <a:latin typeface="Georgia" pitchFamily="18" charset="0"/>
              </a:rPr>
              <a:t>Семейное взаимодействие</a:t>
            </a:r>
          </a:p>
          <a:p>
            <a:pPr eaLnBrk="1" hangingPunct="1"/>
            <a:endParaRPr lang="ru-RU" altLang="ru-RU">
              <a:latin typeface="Garamond" pitchFamily="18" charset="0"/>
            </a:endParaRPr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3924300" y="5373688"/>
            <a:ext cx="2447925" cy="1209675"/>
          </a:xfrm>
          <a:prstGeom prst="rect">
            <a:avLst/>
          </a:prstGeom>
          <a:solidFill>
            <a:srgbClr val="FF9900">
              <a:alpha val="5803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Georgia" pitchFamily="18" charset="0"/>
              </a:rPr>
              <a:t>Социальное взаимодействие</a:t>
            </a:r>
          </a:p>
          <a:p>
            <a:pPr eaLnBrk="1" hangingPunct="1"/>
            <a:endParaRPr lang="ru-RU" altLang="ru-RU">
              <a:latin typeface="Garamond" pitchFamily="18" charset="0"/>
            </a:endParaRPr>
          </a:p>
        </p:txBody>
      </p:sp>
      <p:cxnSp>
        <p:nvCxnSpPr>
          <p:cNvPr id="18444" name="AutoShape 15"/>
          <p:cNvCxnSpPr>
            <a:cxnSpLocks noChangeShapeType="1"/>
            <a:endCxn id="9223" idx="1"/>
          </p:cNvCxnSpPr>
          <p:nvPr/>
        </p:nvCxnSpPr>
        <p:spPr bwMode="auto">
          <a:xfrm>
            <a:off x="2339975" y="2708275"/>
            <a:ext cx="1860550" cy="460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AutoShape 16"/>
          <p:cNvCxnSpPr>
            <a:cxnSpLocks noChangeShapeType="1"/>
          </p:cNvCxnSpPr>
          <p:nvPr/>
        </p:nvCxnSpPr>
        <p:spPr bwMode="auto">
          <a:xfrm>
            <a:off x="5003800" y="2565400"/>
            <a:ext cx="0" cy="287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AutoShape 17"/>
          <p:cNvCxnSpPr>
            <a:cxnSpLocks noChangeShapeType="1"/>
            <a:endCxn id="9223" idx="7"/>
          </p:cNvCxnSpPr>
          <p:nvPr/>
        </p:nvCxnSpPr>
        <p:spPr bwMode="auto">
          <a:xfrm flipH="1">
            <a:off x="5880100" y="2708275"/>
            <a:ext cx="1727200" cy="460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AutoShape 18"/>
          <p:cNvCxnSpPr>
            <a:cxnSpLocks noChangeShapeType="1"/>
          </p:cNvCxnSpPr>
          <p:nvPr/>
        </p:nvCxnSpPr>
        <p:spPr bwMode="auto">
          <a:xfrm>
            <a:off x="3563938" y="3716338"/>
            <a:ext cx="2952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AutoShape 19"/>
          <p:cNvCxnSpPr>
            <a:cxnSpLocks noChangeShapeType="1"/>
          </p:cNvCxnSpPr>
          <p:nvPr/>
        </p:nvCxnSpPr>
        <p:spPr bwMode="auto">
          <a:xfrm flipH="1">
            <a:off x="6227763" y="3716338"/>
            <a:ext cx="2873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9" name="AutoShape 21"/>
          <p:cNvCxnSpPr>
            <a:cxnSpLocks noChangeShapeType="1"/>
          </p:cNvCxnSpPr>
          <p:nvPr/>
        </p:nvCxnSpPr>
        <p:spPr bwMode="auto">
          <a:xfrm flipH="1" flipV="1">
            <a:off x="5867400" y="4724400"/>
            <a:ext cx="1531938" cy="5127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0" name="Line 23"/>
          <p:cNvSpPr>
            <a:spLocks noChangeShapeType="1"/>
          </p:cNvSpPr>
          <p:nvPr/>
        </p:nvSpPr>
        <p:spPr bwMode="auto">
          <a:xfrm flipV="1">
            <a:off x="5076825" y="50133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8451" name="AutoShape 24"/>
          <p:cNvCxnSpPr>
            <a:cxnSpLocks noChangeShapeType="1"/>
            <a:endCxn id="9223" idx="3"/>
          </p:cNvCxnSpPr>
          <p:nvPr/>
        </p:nvCxnSpPr>
        <p:spPr bwMode="auto">
          <a:xfrm flipV="1">
            <a:off x="2700338" y="4697413"/>
            <a:ext cx="1500187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042988" y="65088"/>
            <a:ext cx="77771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>
                <a:latin typeface="Georgia" pitchFamily="18" charset="0"/>
              </a:rPr>
              <a:t>Уровень продвижения «Команды успеха» </a:t>
            </a:r>
          </a:p>
          <a:p>
            <a:pPr algn="ctr"/>
            <a:r>
              <a:rPr lang="ru-RU" altLang="ru-RU" sz="2400" b="1">
                <a:latin typeface="Georgia" pitchFamily="18" charset="0"/>
              </a:rPr>
              <a:t>11 «в» класса</a:t>
            </a:r>
            <a:endParaRPr lang="ru-RU" altLang="ru-RU" sz="2400">
              <a:latin typeface="Georgia" pitchFamily="18" charset="0"/>
            </a:endParaRP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1403350" y="1052513"/>
            <a:ext cx="7489825" cy="5616575"/>
            <a:chOff x="2610" y="7225"/>
            <a:chExt cx="5439" cy="3885"/>
          </a:xfrm>
        </p:grpSpPr>
        <p:pic>
          <p:nvPicPr>
            <p:cNvPr id="19460" name="Picture 3" descr="http://impartnow.ru/wp-content/uploads/2013/06/Success-Last-Word_4.3.jpg"/>
            <p:cNvPicPr>
              <a:picLocks noChangeAspect="1" noChangeArrowheads="1"/>
            </p:cNvPicPr>
            <p:nvPr/>
          </p:nvPicPr>
          <p:blipFill>
            <a:blip r:embed="rId2" r:link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" y="7225"/>
              <a:ext cx="4019" cy="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Rectangle 4"/>
            <p:cNvSpPr>
              <a:spLocks noChangeArrowheads="1"/>
            </p:cNvSpPr>
            <p:nvPr/>
          </p:nvSpPr>
          <p:spPr bwMode="auto">
            <a:xfrm>
              <a:off x="6219" y="8400"/>
              <a:ext cx="1830" cy="2710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3200" b="1">
                  <a:solidFill>
                    <a:srgbClr val="FFFFFF"/>
                  </a:solidFill>
                  <a:latin typeface="Georgia" pitchFamily="18" charset="0"/>
                </a:rPr>
                <a:t>10 класс: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ru-RU" altLang="ru-RU" sz="2400" b="1">
                  <a:solidFill>
                    <a:srgbClr val="FFFFFF"/>
                  </a:solidFill>
                  <a:latin typeface="Georgia" pitchFamily="18" charset="0"/>
                </a:rPr>
                <a:t>201</a:t>
              </a:r>
              <a:r>
                <a:rPr lang="en-US" altLang="ru-RU" sz="2400" b="1">
                  <a:solidFill>
                    <a:srgbClr val="FFFFFF"/>
                  </a:solidFill>
                  <a:latin typeface="Georgia" pitchFamily="18" charset="0"/>
                </a:rPr>
                <a:t>6</a:t>
              </a:r>
              <a:r>
                <a:rPr lang="ru-RU" altLang="ru-RU" sz="2400" b="1">
                  <a:solidFill>
                    <a:srgbClr val="FFFFFF"/>
                  </a:solidFill>
                  <a:latin typeface="Georgia" pitchFamily="18" charset="0"/>
                </a:rPr>
                <a:t>\201</a:t>
              </a:r>
              <a:r>
                <a:rPr lang="en-US" altLang="ru-RU" sz="2400" b="1">
                  <a:solidFill>
                    <a:srgbClr val="FFFFFF"/>
                  </a:solidFill>
                  <a:latin typeface="Georgia" pitchFamily="18" charset="0"/>
                </a:rPr>
                <a:t>7</a:t>
              </a:r>
              <a:r>
                <a:rPr lang="ru-RU" altLang="ru-RU" sz="2400" b="1">
                  <a:solidFill>
                    <a:srgbClr val="FFFFFF"/>
                  </a:solidFill>
                  <a:latin typeface="Georgia" pitchFamily="18" charset="0"/>
                </a:rPr>
                <a:t> -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ru-RU" altLang="ru-RU" sz="2400" b="1">
                  <a:solidFill>
                    <a:srgbClr val="FFFFFF"/>
                  </a:solidFill>
                  <a:latin typeface="Georgia" pitchFamily="18" charset="0"/>
                </a:rPr>
                <a:t>1 место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ru-RU" altLang="ru-RU" sz="3200" b="1">
                  <a:solidFill>
                    <a:srgbClr val="FFFFFF"/>
                  </a:solidFill>
                  <a:latin typeface="Georgia" pitchFamily="18" charset="0"/>
                </a:rPr>
                <a:t>11 класс: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ru-RU" altLang="ru-RU" sz="2400" b="1">
                  <a:solidFill>
                    <a:srgbClr val="FFFFFF"/>
                  </a:solidFill>
                  <a:latin typeface="Georgia" pitchFamily="18" charset="0"/>
                </a:rPr>
                <a:t>201</a:t>
              </a:r>
              <a:r>
                <a:rPr lang="en-US" altLang="ru-RU" sz="2400" b="1">
                  <a:solidFill>
                    <a:srgbClr val="FFFFFF"/>
                  </a:solidFill>
                  <a:latin typeface="Georgia" pitchFamily="18" charset="0"/>
                </a:rPr>
                <a:t>6</a:t>
              </a:r>
              <a:r>
                <a:rPr lang="ru-RU" altLang="ru-RU" sz="2400" b="1">
                  <a:solidFill>
                    <a:srgbClr val="FFFFFF"/>
                  </a:solidFill>
                  <a:latin typeface="Georgia" pitchFamily="18" charset="0"/>
                </a:rPr>
                <a:t>\201</a:t>
              </a:r>
              <a:r>
                <a:rPr lang="en-US" altLang="ru-RU" sz="2400" b="1">
                  <a:solidFill>
                    <a:srgbClr val="FFFFFF"/>
                  </a:solidFill>
                  <a:latin typeface="Georgia" pitchFamily="18" charset="0"/>
                </a:rPr>
                <a:t>7</a:t>
              </a:r>
              <a:r>
                <a:rPr lang="ru-RU" altLang="ru-RU" sz="2400" b="1">
                  <a:solidFill>
                    <a:srgbClr val="FFFFFF"/>
                  </a:solidFill>
                  <a:latin typeface="Georgia" pitchFamily="18" charset="0"/>
                </a:rPr>
                <a:t> -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ru-RU" altLang="ru-RU" sz="2400" b="1">
                  <a:solidFill>
                    <a:srgbClr val="FFFFFF"/>
                  </a:solidFill>
                  <a:latin typeface="Georgia" pitchFamily="18" charset="0"/>
                </a:rPr>
                <a:t>1 место</a:t>
              </a:r>
            </a:p>
          </p:txBody>
        </p:sp>
        <p:sp>
          <p:nvSpPr>
            <p:cNvPr id="19462" name="Rectangle 5"/>
            <p:cNvSpPr>
              <a:spLocks noChangeArrowheads="1"/>
            </p:cNvSpPr>
            <p:nvPr/>
          </p:nvSpPr>
          <p:spPr bwMode="auto">
            <a:xfrm>
              <a:off x="4461" y="9235"/>
              <a:ext cx="1560" cy="1875"/>
            </a:xfrm>
            <a:prstGeom prst="rect">
              <a:avLst/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2400" b="1">
                  <a:solidFill>
                    <a:srgbClr val="FFFFFF"/>
                  </a:solidFill>
                  <a:latin typeface="Georgia" pitchFamily="18" charset="0"/>
                </a:rPr>
                <a:t>2 место</a:t>
              </a:r>
              <a:endParaRPr lang="ru-RU" altLang="ru-RU" sz="2400">
                <a:latin typeface="Georgia" pitchFamily="18" charset="0"/>
              </a:endParaRPr>
            </a:p>
          </p:txBody>
        </p:sp>
        <p:sp>
          <p:nvSpPr>
            <p:cNvPr id="19463" name="Rectangle 6"/>
            <p:cNvSpPr>
              <a:spLocks noChangeArrowheads="1"/>
            </p:cNvSpPr>
            <p:nvPr/>
          </p:nvSpPr>
          <p:spPr bwMode="auto">
            <a:xfrm>
              <a:off x="2610" y="9640"/>
              <a:ext cx="1620" cy="1470"/>
            </a:xfrm>
            <a:prstGeom prst="rect">
              <a:avLst/>
            </a:prstGeom>
            <a:solidFill>
              <a:srgbClr val="548DD4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8DD4"/>
              </a:extrusion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3200" b="1">
                  <a:solidFill>
                    <a:srgbClr val="FFFFFF"/>
                  </a:solidFill>
                  <a:latin typeface="Georgia" pitchFamily="18" charset="0"/>
                </a:rPr>
                <a:t>9 класс: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ru-RU" altLang="ru-RU" sz="2400" b="1">
                  <a:solidFill>
                    <a:srgbClr val="FFFFFF"/>
                  </a:solidFill>
                  <a:latin typeface="Georgia" pitchFamily="18" charset="0"/>
                </a:rPr>
                <a:t>2015\2016 -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ru-RU" altLang="ru-RU" sz="2400" b="1">
                  <a:solidFill>
                    <a:srgbClr val="FFFFFF"/>
                  </a:solidFill>
                  <a:latin typeface="Georgia" pitchFamily="18" charset="0"/>
                </a:rPr>
                <a:t>3 место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2" name="Picture 24" descr="https://pp.vk.me/c625827/v625827859/26d7b/Kz9IR9NR7O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888432" cy="2591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556" name="Picture 28" descr="https://pp.vk.me/c621717/v621717602/3928a/jM-rdVelml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399" y="260648"/>
            <a:ext cx="4879601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2558" name="Picture 30" descr="F:\фото\Горохова М.Г\2011-12 уч.г\Зарничка\P11007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419" y="2924944"/>
            <a:ext cx="3456581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https://pp.vk.me/c626320/v626320395/2af11/R8gUd3Pu-s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5157192"/>
            <a:ext cx="4176464" cy="1542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https://pp.vk.me/c636116/v636116515/380bf/vE3x8ALv3h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6794">
            <a:off x="3338006" y="2056262"/>
            <a:ext cx="2304256" cy="225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0" descr="https://pp.vk.me/c630329/v630329488/3554a/fzoQj2eJOk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4594">
            <a:off x="354980" y="2455358"/>
            <a:ext cx="2633615" cy="1975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57" name="Picture 29" descr="F:\фото\баскетбол\P100079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456384" cy="2593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77813" y="476250"/>
            <a:ext cx="8435975" cy="477838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ЦЕЛИ, ЗАДАЧИ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196752"/>
            <a:ext cx="5112568" cy="1584176"/>
          </a:xfrm>
          <a:prstGeom prst="rect">
            <a:avLst/>
          </a:prstGeom>
          <a:solidFill>
            <a:srgbClr val="009999">
              <a:alpha val="17000"/>
            </a:srgbClr>
          </a:solid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Развитие лидерских качеств обучающихся, способствующих достижению ими успеха и конкурентоспособности. 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996952"/>
            <a:ext cx="2592288" cy="3384376"/>
          </a:xfrm>
          <a:prstGeom prst="rect">
            <a:avLst/>
          </a:prstGeom>
          <a:solidFill>
            <a:srgbClr val="009999">
              <a:alpha val="29000"/>
            </a:srgbClr>
          </a:solidFill>
          <a:ln>
            <a:solidFill>
              <a:srgbClr val="00B0F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1.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Предоставление возможности каждому обучающемуся стать лидером в одной из областей социального творчества.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996952"/>
            <a:ext cx="2592288" cy="3384376"/>
          </a:xfrm>
          <a:prstGeom prst="rect">
            <a:avLst/>
          </a:prstGeom>
          <a:solidFill>
            <a:srgbClr val="009999">
              <a:alpha val="31000"/>
            </a:srgbClr>
          </a:solidFill>
          <a:ln>
            <a:solidFill>
              <a:srgbClr val="00B0F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Развитие субъектной позиции обучающихся.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2996952"/>
            <a:ext cx="2592288" cy="3384376"/>
          </a:xfrm>
          <a:prstGeom prst="rect">
            <a:avLst/>
          </a:prstGeom>
          <a:solidFill>
            <a:srgbClr val="009999">
              <a:alpha val="30000"/>
            </a:srgbClr>
          </a:solidFill>
          <a:ln>
            <a:solidFill>
              <a:srgbClr val="00B0F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Развитие организаторских способностей, умений и навыков обучающихся.</a:t>
            </a:r>
          </a:p>
          <a:p>
            <a:pPr algn="ctr">
              <a:defRPr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s://pp.vk.me/c621616/v621616692/28c49/lq2KkDK_gSo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0252">
            <a:off x="3672042" y="480531"/>
            <a:ext cx="5316279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https://pp.vk.me/c630318/v630318981/2a3e1/Tkfx2phH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7482">
            <a:off x="179512" y="404664"/>
            <a:ext cx="3781897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8" name="Picture 8" descr="https://pp.vk.me/c621616/v621616692/28a69/89KVH-4icq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5163">
            <a:off x="384185" y="2737915"/>
            <a:ext cx="2985955" cy="3828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8" descr="https://pp.vk.me/c631229/v631229395/3338f/UK8J5V3BgH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402">
            <a:off x="2839115" y="2341371"/>
            <a:ext cx="2111457" cy="1528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https://pp.vk.me/c621616/v621616692/28a41/0JnQ01W1kfM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267943"/>
            <a:ext cx="5072194" cy="2590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2" name="Picture 2" descr="https://pp.vk.me/c630025/v630025157/3c857/o28BX8lRYSw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8361">
            <a:off x="5004060" y="2281387"/>
            <a:ext cx="3958450" cy="2637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p.vk.me/c617130/v617130415/23a25/g490uR35Zx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3997">
            <a:off x="250825" y="260350"/>
            <a:ext cx="302577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4" descr="https://pp.vk.me/c617130/v617130415/2386c/OTDYDwRbD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1320">
            <a:off x="5332413" y="188913"/>
            <a:ext cx="3638550" cy="4103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6" descr="https://pp.vk.me/c617130/v617130415/2370d/5RnGwHx4ue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8772">
            <a:off x="3132138" y="476250"/>
            <a:ext cx="2493962" cy="3744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8" descr="https://pp.vk.me/c617130/v617130415/23272/UoHZ6QY3xT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7983">
            <a:off x="357288" y="3091752"/>
            <a:ext cx="1893887" cy="331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10" descr="https://pp.vk.me/c624827/v624827274/4948/iBjouaAZNfw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0748">
            <a:off x="6227763" y="3284538"/>
            <a:ext cx="2376487" cy="316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3" name="Picture 12" descr="https://pp.vk.me/c629317/v629317915/336b5/JTccsx-JHO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4221163"/>
            <a:ext cx="3673475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pp.vk.me/c624827/v624827570/5e28/JNL9vVVqqX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5363" name="Picture 8" descr="https://pp.vk.me/c837423/v837423788/3300/A6JU4w1fEz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6550">
            <a:off x="250825" y="188913"/>
            <a:ext cx="4075113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https://pp.vk.me/c624827/v624827570/5e28/JNL9vVVqqX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2295">
            <a:off x="2339752" y="2996952"/>
            <a:ext cx="3406775" cy="278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5" name="Picture 12" descr="https://pp.vk.me/c629230/v629230395/3e43a/Sry5E9tqPy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9867">
            <a:off x="5465355" y="342749"/>
            <a:ext cx="3455988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14" descr="https://pp.vk.me/c623724/v623724748/d534/bJo8QMYwfD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1624">
            <a:off x="179388" y="4076700"/>
            <a:ext cx="3495675" cy="252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7" name="Picture 10" descr="https://pp.vk.me/c630025/v630025157/3c7a3/4olyWEscq6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9999">
            <a:off x="5076825" y="4076700"/>
            <a:ext cx="3848100" cy="256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8" name="Picture 16" descr="https://pp.vk.me/c418427/v418427938/9220/Bvta8YAZSC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6904">
            <a:off x="5867400" y="2133600"/>
            <a:ext cx="3097213" cy="232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s://pp.vk.me/c621831/v621831981/7b28c/TNkR0949Ar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9575">
            <a:off x="395536" y="2420888"/>
            <a:ext cx="2102350" cy="140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https://pp.vk.me/c628730/v628730824/26b9a/Etg0sfYoYwI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65202">
            <a:off x="3487917" y="1076170"/>
            <a:ext cx="2514616" cy="188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https://pp.vk.me/c624630/v624630938/10ee7/-mPf6V2dYq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6375">
            <a:off x="295058" y="338065"/>
            <a:ext cx="2808288" cy="223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F:\фото\DSC054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582">
            <a:off x="302451" y="4734127"/>
            <a:ext cx="2152243" cy="1989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6" descr="https://pp.vk.me/c604428/v604428395/20e4a/sTYH9-Crc2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0590">
            <a:off x="5218173" y="506474"/>
            <a:ext cx="3812189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14" descr="https://pp.vk.me/c621717/v621717636/3887f/46_BkM-n71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132">
            <a:off x="5485561" y="2613475"/>
            <a:ext cx="3277245" cy="2183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0" descr="https://pp.vk.me/c626124/v626124159/4e93/qmHTvbcLga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1455">
            <a:off x="5547255" y="4449386"/>
            <a:ext cx="3159166" cy="2105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2" descr="https://pp.vk.me/c626124/v626124159/4cd2/gjrVlQnael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304256" cy="1535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8" descr="https://pp.vk.me/c626124/v626124981/4239/MAmR9y5F_3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8312">
            <a:off x="2675126" y="1802386"/>
            <a:ext cx="3152192" cy="2319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6" descr="https://pp.vk.me/c629317/v629317915/33511/RVmrNu8LCXk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732839"/>
            <a:ext cx="3168352" cy="2936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 descr="https://pp.vk.me/c837420/v837420070/a425/9ldfBx4z0DA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0161">
            <a:off x="311914" y="2721589"/>
            <a:ext cx="2933148" cy="1954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76250"/>
            <a:chExt cx="8942388" cy="6192838"/>
          </a:xfrm>
        </p:grpSpPr>
        <p:pic>
          <p:nvPicPr>
            <p:cNvPr id="25603" name="Picture 16" descr="https://pp.vk.me/c624729/v624729395/4a96d/PMtHlsdx_B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476250"/>
              <a:ext cx="1466850" cy="207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4" name="Picture 18" descr="https://pp.vk.me/c622330/v622330395/49305/gRLUInBTmp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250"/>
              <a:ext cx="1476375" cy="208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20" descr="https://pp.vk.me/c633826/v633826395/23e6/_j7eWWTeG8k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675" y="476250"/>
              <a:ext cx="1439863" cy="203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22" descr="https://pp.vk.me/c627225/v627225395/2f6e7/zoq0sTxwjJ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476250"/>
              <a:ext cx="1423987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24" descr="https://pp.vk.me/c629230/v629230395/3de45/JDQ8vby7QxM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476250"/>
              <a:ext cx="1439862" cy="203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27" descr="https://pp.vk.me/c629114/v629114395/42a67/PLvic0G-8oU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476250"/>
              <a:ext cx="1417638" cy="200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29" descr="https://cs7063.vk.me/c636827/v636827395/b74/RMKrCSJH_Hg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2565400"/>
              <a:ext cx="1476375" cy="208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31" descr="https://pp.vk.me/c626125/v626125395/11554/Vr1QV9ypO6c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565400"/>
              <a:ext cx="1474788" cy="208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33" descr="https://pp.vk.me/c630030/v630030395/2dd90/iXOGSfZS87M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63" y="2492375"/>
              <a:ext cx="1525587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35" descr="https://pp.vk.me/c631229/v631229395/3337d/C3aF68tdU64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2492375"/>
              <a:ext cx="1439863" cy="203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13" name="Группа 20"/>
            <p:cNvGrpSpPr>
              <a:grpSpLocks/>
            </p:cNvGrpSpPr>
            <p:nvPr/>
          </p:nvGrpSpPr>
          <p:grpSpPr bwMode="auto">
            <a:xfrm>
              <a:off x="0" y="2636838"/>
              <a:ext cx="1835150" cy="2160587"/>
              <a:chOff x="0" y="2636912"/>
              <a:chExt cx="1907704" cy="2408916"/>
            </a:xfrm>
          </p:grpSpPr>
          <p:pic>
            <p:nvPicPr>
              <p:cNvPr id="25620" name="Picture 2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56" t="19608" r="32753" b="5882"/>
              <a:stretch>
                <a:fillRect/>
              </a:stretch>
            </p:blipFill>
            <p:spPr bwMode="auto">
              <a:xfrm>
                <a:off x="179512" y="2636912"/>
                <a:ext cx="1656184" cy="1656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1" name="Picture 37" descr="https://pp.vk.me/c637728/v637728395/a074/_iijUV080Q0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77072"/>
                <a:ext cx="1907704" cy="968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614" name="Picture 39" descr="https://pp.vk.me/c626320/v626320395/2af08/g18CCTEjLjc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2492375"/>
              <a:ext cx="1373188" cy="194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41" descr="https://pp.vk.me/c626420/v626420395/3707d/E0-Fp5nD-og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4773613"/>
              <a:ext cx="1296988" cy="186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43" descr="https://pp.vk.me/c626420/v626420395/382e7/7hbSPljTiyw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4581525"/>
              <a:ext cx="1425575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7" name="Picture 45" descr="https://pp.vk.me/c836422/v836422395/24591/8uk7CcLOaW4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581525"/>
              <a:ext cx="1474788" cy="208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8" name="Picture 47" descr="https://pp.vk.me/c604629/v604629395/2d2dc/dN6oVyCDAOQ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4581525"/>
              <a:ext cx="1374775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4" descr="https://pp.vk.me/c626125/v626125395/1052e/XIpZdnnp40Q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25" y="4797425"/>
              <a:ext cx="2560638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33"/>
          <p:cNvGrpSpPr>
            <a:grpSpLocks/>
          </p:cNvGrpSpPr>
          <p:nvPr/>
        </p:nvGrpSpPr>
        <p:grpSpPr bwMode="auto">
          <a:xfrm>
            <a:off x="0" y="260350"/>
            <a:ext cx="9144000" cy="6270625"/>
            <a:chOff x="-1" y="404663"/>
            <a:chExt cx="9144002" cy="6270289"/>
          </a:xfrm>
        </p:grpSpPr>
        <p:pic>
          <p:nvPicPr>
            <p:cNvPr id="26628" name="Picture 2" descr="https://pp.vk.me/c837629/v837629788/7337/bySj8FOSap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04664"/>
              <a:ext cx="5640460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Picture 4" descr="https://pp.vk.me/c837629/v837629788/73de/_fMl07OEnO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97"/>
            <a:stretch>
              <a:fillRect/>
            </a:stretch>
          </p:blipFill>
          <p:spPr bwMode="auto">
            <a:xfrm>
              <a:off x="-1" y="3429000"/>
              <a:ext cx="3779913" cy="3245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Picture 51" descr="https://pp.vk.me/c626420/v626420395/37908/pUVhXadtCys.jpg"/>
            <p:cNvPicPr>
              <a:picLocks noChangeAspect="1" noChangeArrowheads="1"/>
            </p:cNvPicPr>
            <p:nvPr/>
          </p:nvPicPr>
          <p:blipFill>
            <a:blip r:embed="rId4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62" r="4916"/>
            <a:stretch>
              <a:fillRect/>
            </a:stretch>
          </p:blipFill>
          <p:spPr bwMode="auto">
            <a:xfrm>
              <a:off x="3635896" y="3573016"/>
              <a:ext cx="1993542" cy="309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49" descr="https://pp.vk.me/c626420/v626420395/3763b/OlAu7jlGw1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7" y="404663"/>
              <a:ext cx="3707904" cy="623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Picture 14" descr="https://cs7063.vk.me/c626129/v626129013/3b27/e-zUpXl_v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r="27557"/>
          <a:stretch>
            <a:fillRect/>
          </a:stretch>
        </p:blipFill>
        <p:spPr bwMode="auto">
          <a:xfrm>
            <a:off x="2128838" y="842963"/>
            <a:ext cx="3306762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https://ozpolsch.edumsko.ru/uploads/2000/1145/section/63305/bgPic1.jpg?15037154703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7652" name="Содержимое 2"/>
          <p:cNvSpPr>
            <a:spLocks noGrp="1"/>
          </p:cNvSpPr>
          <p:nvPr>
            <p:ph idx="1"/>
          </p:nvPr>
        </p:nvSpPr>
        <p:spPr>
          <a:xfrm>
            <a:off x="611188" y="21336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27653" name="WordArt 7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712787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924300" y="2205038"/>
            <a:ext cx="2376488" cy="2160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КОМАНДНЫЙ УСПЕХ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258888" y="1844675"/>
            <a:ext cx="2089150" cy="20891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ЛИЧНЫЙ УСПЕХ</a:t>
            </a:r>
          </a:p>
        </p:txBody>
      </p:sp>
      <p:sp>
        <p:nvSpPr>
          <p:cNvPr id="11" name="Овал 10"/>
          <p:cNvSpPr/>
          <p:nvPr/>
        </p:nvSpPr>
        <p:spPr>
          <a:xfrm>
            <a:off x="1763713" y="4076700"/>
            <a:ext cx="2087562" cy="20891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ЛИЧНЫЙ УСПЕХ</a:t>
            </a:r>
          </a:p>
        </p:txBody>
      </p:sp>
      <p:sp>
        <p:nvSpPr>
          <p:cNvPr id="12" name="Овал 11"/>
          <p:cNvSpPr/>
          <p:nvPr/>
        </p:nvSpPr>
        <p:spPr>
          <a:xfrm>
            <a:off x="4067175" y="4581525"/>
            <a:ext cx="2089150" cy="208756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ЛИЧНЫЙ УСПЕХ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16688" y="4149725"/>
            <a:ext cx="2087562" cy="208756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ЛИЧНЫЙ УСПЕХ</a:t>
            </a:r>
          </a:p>
        </p:txBody>
      </p:sp>
      <p:sp>
        <p:nvSpPr>
          <p:cNvPr id="14" name="Овал 13"/>
          <p:cNvSpPr/>
          <p:nvPr/>
        </p:nvSpPr>
        <p:spPr>
          <a:xfrm>
            <a:off x="6875463" y="1989138"/>
            <a:ext cx="2089150" cy="208756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ЛИЧНЫЙ УСПЕХ</a:t>
            </a:r>
          </a:p>
        </p:txBody>
      </p:sp>
      <p:sp>
        <p:nvSpPr>
          <p:cNvPr id="15" name="Овал 14"/>
          <p:cNvSpPr/>
          <p:nvPr/>
        </p:nvSpPr>
        <p:spPr>
          <a:xfrm>
            <a:off x="5580063" y="260350"/>
            <a:ext cx="2087562" cy="20891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ЛИЧНЫЙ УСПЕХ</a:t>
            </a:r>
          </a:p>
        </p:txBody>
      </p:sp>
      <p:sp>
        <p:nvSpPr>
          <p:cNvPr id="16" name="Овал 15"/>
          <p:cNvSpPr/>
          <p:nvPr/>
        </p:nvSpPr>
        <p:spPr>
          <a:xfrm>
            <a:off x="2771775" y="188913"/>
            <a:ext cx="2087563" cy="208756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ЛИЧНЫЙ УСПЕХ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348038" y="3068638"/>
            <a:ext cx="576262" cy="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300788" y="3068638"/>
            <a:ext cx="574675" cy="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6" idx="4"/>
          </p:cNvCxnSpPr>
          <p:nvPr/>
        </p:nvCxnSpPr>
        <p:spPr>
          <a:xfrm flipH="1" flipV="1">
            <a:off x="3816350" y="2276475"/>
            <a:ext cx="539750" cy="144463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795963" y="2276475"/>
            <a:ext cx="504825" cy="144463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3"/>
            <a:endCxn id="11" idx="7"/>
          </p:cNvCxnSpPr>
          <p:nvPr/>
        </p:nvCxnSpPr>
        <p:spPr>
          <a:xfrm flipH="1">
            <a:off x="3546475" y="4048125"/>
            <a:ext cx="725488" cy="334963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1"/>
          </p:cNvCxnSpPr>
          <p:nvPr/>
        </p:nvCxnSpPr>
        <p:spPr>
          <a:xfrm flipH="1" flipV="1">
            <a:off x="6011863" y="4005263"/>
            <a:ext cx="809625" cy="449262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9" idx="4"/>
            <a:endCxn id="12" idx="0"/>
          </p:cNvCxnSpPr>
          <p:nvPr/>
        </p:nvCxnSpPr>
        <p:spPr>
          <a:xfrm>
            <a:off x="5111750" y="4365625"/>
            <a:ext cx="0" cy="21590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31788" y="188913"/>
            <a:ext cx="8632825" cy="6480175"/>
            <a:chOff x="936" y="3429"/>
            <a:chExt cx="9619" cy="11756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936" y="3429"/>
              <a:ext cx="9619" cy="11756"/>
              <a:chOff x="1596" y="10330"/>
              <a:chExt cx="9619" cy="11756"/>
            </a:xfrm>
          </p:grpSpPr>
          <p:grpSp>
            <p:nvGrpSpPr>
              <p:cNvPr id="5125" name="Group 4"/>
              <p:cNvGrpSpPr>
                <a:grpSpLocks/>
              </p:cNvGrpSpPr>
              <p:nvPr/>
            </p:nvGrpSpPr>
            <p:grpSpPr bwMode="auto">
              <a:xfrm>
                <a:off x="1596" y="12681"/>
                <a:ext cx="9619" cy="9405"/>
                <a:chOff x="1596" y="5357"/>
                <a:chExt cx="9619" cy="9405"/>
              </a:xfrm>
            </p:grpSpPr>
            <p:grpSp>
              <p:nvGrpSpPr>
                <p:cNvPr id="5131" name="Group 5"/>
                <p:cNvGrpSpPr>
                  <a:grpSpLocks/>
                </p:cNvGrpSpPr>
                <p:nvPr/>
              </p:nvGrpSpPr>
              <p:grpSpPr bwMode="auto">
                <a:xfrm>
                  <a:off x="1596" y="5357"/>
                  <a:ext cx="9619" cy="9405"/>
                  <a:chOff x="1596" y="5357"/>
                  <a:chExt cx="9619" cy="9405"/>
                </a:xfrm>
              </p:grpSpPr>
              <p:grpSp>
                <p:nvGrpSpPr>
                  <p:cNvPr id="513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596" y="8362"/>
                    <a:ext cx="9619" cy="6400"/>
                    <a:chOff x="1507" y="5521"/>
                    <a:chExt cx="9619" cy="6400"/>
                  </a:xfrm>
                </p:grpSpPr>
                <p:sp>
                  <p:nvSpPr>
                    <p:cNvPr id="5141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5" y="5521"/>
                      <a:ext cx="6811" cy="143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ru-RU" altLang="ru-RU" sz="2400" b="1">
                          <a:latin typeface="Times New Roman" pitchFamily="18" charset="0"/>
                        </a:rPr>
                        <a:t>Подпроекты</a:t>
                      </a:r>
                    </a:p>
                    <a:p>
                      <a:pPr algn="ctr" eaLnBrk="1" hangingPunct="1">
                        <a:spcAft>
                          <a:spcPts val="1000"/>
                        </a:spcAft>
                      </a:pPr>
                      <a:endParaRPr lang="ru-RU" altLang="ru-RU" sz="1200" b="1">
                        <a:latin typeface="Times New Roman" pitchFamily="18" charset="0"/>
                      </a:endParaRPr>
                    </a:p>
                    <a:p>
                      <a:pPr algn="ctr" eaLnBrk="1" hangingPunct="1">
                        <a:spcAft>
                          <a:spcPts val="1000"/>
                        </a:spcAft>
                      </a:pPr>
                      <a:endParaRPr lang="ru-RU" altLang="ru-RU" sz="1200" b="1">
                        <a:latin typeface="Times New Roman" pitchFamily="18" charset="0"/>
                      </a:endParaRPr>
                    </a:p>
                    <a:p>
                      <a:pPr algn="ctr" eaLnBrk="1" hangingPunct="1">
                        <a:spcAft>
                          <a:spcPts val="1000"/>
                        </a:spcAft>
                      </a:pPr>
                      <a:endParaRPr lang="ru-RU" altLang="ru-RU" sz="1200" b="1">
                        <a:latin typeface="Times New Roman" pitchFamily="18" charset="0"/>
                      </a:endParaRPr>
                    </a:p>
                    <a:p>
                      <a:pPr algn="ctr" eaLnBrk="1" hangingPunct="1"/>
                      <a:endParaRPr lang="ru-RU" altLang="ru-RU" sz="1400">
                        <a:latin typeface="Times New Roman" pitchFamily="18" charset="0"/>
                      </a:endParaRPr>
                    </a:p>
                    <a:p>
                      <a:pPr eaLnBrk="1" hangingPunct="1"/>
                      <a:endParaRPr lang="ru-RU" altLang="ru-RU"/>
                    </a:p>
                  </p:txBody>
                </p:sp>
                <p:grpSp>
                  <p:nvGrpSpPr>
                    <p:cNvPr id="5142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07" y="7610"/>
                      <a:ext cx="9619" cy="4311"/>
                      <a:chOff x="1507" y="7463"/>
                      <a:chExt cx="9619" cy="4311"/>
                    </a:xfrm>
                  </p:grpSpPr>
                  <p:sp>
                    <p:nvSpPr>
                      <p:cNvPr id="5143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51" y="7856"/>
                        <a:ext cx="2482" cy="164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ru-RU" altLang="ru-RU" b="1">
                            <a:latin typeface="Times New Roman" pitchFamily="18" charset="0"/>
                          </a:rPr>
                          <a:t>Признание успеха как социально-значимого</a:t>
                        </a:r>
                        <a:endParaRPr lang="ru-RU" altLang="ru-RU" b="1"/>
                      </a:p>
                    </p:txBody>
                  </p:sp>
                  <p:sp>
                    <p:nvSpPr>
                      <p:cNvPr id="5144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07" y="10859"/>
                        <a:ext cx="2570" cy="91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ru-RU" altLang="ru-RU" sz="2400" b="1">
                            <a:latin typeface="Times New Roman" pitchFamily="18" charset="0"/>
                          </a:rPr>
                          <a:t>Мониторинг</a:t>
                        </a:r>
                        <a:endParaRPr lang="ru-RU" altLang="ru-RU" sz="2400" b="1"/>
                      </a:p>
                    </p:txBody>
                  </p:sp>
                  <p:sp>
                    <p:nvSpPr>
                      <p:cNvPr id="5145" name="Rectangl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15" y="7463"/>
                        <a:ext cx="6811" cy="182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/>
                        <a:endParaRPr lang="ru-RU" altLang="ru-RU" sz="2400" b="1">
                          <a:latin typeface="Times New Roman" pitchFamily="18" charset="0"/>
                        </a:endParaRPr>
                      </a:p>
                      <a:p>
                        <a:pPr algn="ctr" eaLnBrk="1" hangingPunct="1"/>
                        <a:r>
                          <a:rPr lang="ru-RU" altLang="ru-RU" sz="2400" b="1">
                            <a:latin typeface="Times New Roman" pitchFamily="18" charset="0"/>
                          </a:rPr>
                          <a:t>Поощрение и Награждение</a:t>
                        </a:r>
                        <a:endParaRPr lang="ru-RU" altLang="ru-RU" sz="2400">
                          <a:latin typeface="Times New Roman" pitchFamily="18" charset="0"/>
                        </a:endParaRPr>
                      </a:p>
                      <a:p>
                        <a:pPr algn="ctr" eaLnBrk="1" hangingPunct="1"/>
                        <a:endParaRPr lang="ru-RU" altLang="ru-RU" sz="1400" b="1">
                          <a:latin typeface="Times New Roman" pitchFamily="18" charset="0"/>
                        </a:endParaRPr>
                      </a:p>
                      <a:p>
                        <a:pPr algn="ctr" eaLnBrk="1" hangingPunct="1">
                          <a:spcAft>
                            <a:spcPts val="1000"/>
                          </a:spcAft>
                        </a:pPr>
                        <a:endParaRPr lang="ru-RU" altLang="ru-RU" sz="1200" b="1">
                          <a:latin typeface="Times New Roman" pitchFamily="18" charset="0"/>
                        </a:endParaRPr>
                      </a:p>
                      <a:p>
                        <a:pPr algn="ctr" eaLnBrk="1" hangingPunct="1">
                          <a:spcAft>
                            <a:spcPts val="1000"/>
                          </a:spcAft>
                        </a:pPr>
                        <a:endParaRPr lang="ru-RU" altLang="ru-RU" sz="1200" b="1">
                          <a:latin typeface="Times New Roman" pitchFamily="18" charset="0"/>
                        </a:endParaRPr>
                      </a:p>
                      <a:p>
                        <a:pPr algn="ctr" eaLnBrk="1" hangingPunct="1"/>
                        <a:endParaRPr lang="ru-RU" altLang="ru-RU" sz="1400">
                          <a:latin typeface="Times New Roman" pitchFamily="18" charset="0"/>
                        </a:endParaRPr>
                      </a:p>
                      <a:p>
                        <a:pPr eaLnBrk="1" hangingPunct="1"/>
                        <a:endParaRPr lang="ru-RU" altLang="ru-RU"/>
                      </a:p>
                    </p:txBody>
                  </p:sp>
                  <p:sp>
                    <p:nvSpPr>
                      <p:cNvPr id="5146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15" y="10206"/>
                        <a:ext cx="6811" cy="156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ru-RU" altLang="ru-RU" sz="2400" b="1">
                            <a:latin typeface="Times New Roman" pitchFamily="18" charset="0"/>
                          </a:rPr>
                          <a:t>Анкетирование «Лестница успеха» </a:t>
                        </a:r>
                      </a:p>
                      <a:p>
                        <a:pPr algn="ctr" eaLnBrk="1" hangingPunct="1"/>
                        <a:r>
                          <a:rPr lang="ru-RU" altLang="ru-RU" sz="2400" b="1">
                            <a:latin typeface="Times New Roman" pitchFamily="18" charset="0"/>
                          </a:rPr>
                          <a:t>Самооценка «Ступени»</a:t>
                        </a:r>
                        <a:endParaRPr lang="ru-RU" altLang="ru-RU" sz="2400" b="1"/>
                      </a:p>
                    </p:txBody>
                  </p:sp>
                  <p:cxnSp>
                    <p:nvCxnSpPr>
                      <p:cNvPr id="5147" name="AutoShape 1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791" y="9501"/>
                        <a:ext cx="10" cy="135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5148" name="AutoShape 1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033" y="8937"/>
                        <a:ext cx="277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5149" name="AutoShape 1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077" y="11441"/>
                        <a:ext cx="189" cy="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513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665" y="5357"/>
                    <a:ext cx="9550" cy="2482"/>
                    <a:chOff x="1455" y="1125"/>
                    <a:chExt cx="9550" cy="2482"/>
                  </a:xfrm>
                </p:grpSpPr>
                <p:sp>
                  <p:nvSpPr>
                    <p:cNvPr id="5138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5" y="1306"/>
                      <a:ext cx="2526" cy="230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ru-RU" altLang="ru-RU" sz="1600" b="1">
                          <a:latin typeface="Times New Roman" pitchFamily="18" charset="0"/>
                        </a:rPr>
                        <a:t>Предоставление широкого спектра возможностей развития одаренности учащихся</a:t>
                      </a:r>
                      <a:endParaRPr lang="ru-RU" altLang="ru-RU" sz="1600" b="1"/>
                    </a:p>
                  </p:txBody>
                </p:sp>
                <p:sp>
                  <p:nvSpPr>
                    <p:cNvPr id="5139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4" y="1125"/>
                      <a:ext cx="6891" cy="248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 eaLnBrk="1" hangingPunct="1"/>
                      <a:endParaRPr lang="ru-RU" altLang="ru-RU" sz="2400" b="1">
                        <a:latin typeface="Times New Roman" pitchFamily="18" charset="0"/>
                      </a:endParaRPr>
                    </a:p>
                    <a:p>
                      <a:pPr algn="ctr" eaLnBrk="1" hangingPunct="1"/>
                      <a:r>
                        <a:rPr lang="ru-RU" altLang="ru-RU" sz="2400" b="1">
                          <a:latin typeface="Times New Roman" pitchFamily="18" charset="0"/>
                        </a:rPr>
                        <a:t>Создание ситуаций успеха в урочной и внеурочной деятельности</a:t>
                      </a:r>
                    </a:p>
                    <a:p>
                      <a:pPr eaLnBrk="1" hangingPunct="1"/>
                      <a:endParaRPr lang="ru-RU" altLang="ru-RU"/>
                    </a:p>
                  </p:txBody>
                </p:sp>
                <p:cxnSp>
                  <p:nvCxnSpPr>
                    <p:cNvPr id="5140" name="AutoShape 1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956" y="2156"/>
                      <a:ext cx="189" cy="9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5132" name="Group 20"/>
                <p:cNvGrpSpPr>
                  <a:grpSpLocks/>
                </p:cNvGrpSpPr>
                <p:nvPr/>
              </p:nvGrpSpPr>
              <p:grpSpPr bwMode="auto">
                <a:xfrm>
                  <a:off x="1596" y="8448"/>
                  <a:ext cx="2759" cy="2396"/>
                  <a:chOff x="1596" y="8448"/>
                  <a:chExt cx="2759" cy="2396"/>
                </a:xfrm>
              </p:grpSpPr>
              <p:cxnSp>
                <p:nvCxnSpPr>
                  <p:cNvPr id="5133" name="AutoShap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22" y="9050"/>
                    <a:ext cx="233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513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596" y="8448"/>
                    <a:ext cx="2526" cy="122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ru-RU" altLang="ru-RU" sz="2000" b="1">
                        <a:latin typeface="Times New Roman" pitchFamily="18" charset="0"/>
                      </a:rPr>
                      <a:t>Реализация способностей</a:t>
                    </a:r>
                    <a:endParaRPr lang="ru-RU" altLang="ru-RU" sz="2000" b="1"/>
                  </a:p>
                </p:txBody>
              </p:sp>
              <p:cxnSp>
                <p:nvCxnSpPr>
                  <p:cNvPr id="5135" name="AutoShape 2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871" y="9556"/>
                    <a:ext cx="11" cy="1288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5126" name="Group 24"/>
              <p:cNvGrpSpPr>
                <a:grpSpLocks/>
              </p:cNvGrpSpPr>
              <p:nvPr/>
            </p:nvGrpSpPr>
            <p:grpSpPr bwMode="auto">
              <a:xfrm>
                <a:off x="1665" y="10330"/>
                <a:ext cx="9550" cy="2532"/>
                <a:chOff x="1701" y="1928"/>
                <a:chExt cx="9550" cy="2532"/>
              </a:xfrm>
            </p:grpSpPr>
            <p:sp>
              <p:nvSpPr>
                <p:cNvPr id="5127" name="Rectangle 25"/>
                <p:cNvSpPr>
                  <a:spLocks noChangeArrowheads="1"/>
                </p:cNvSpPr>
                <p:nvPr/>
              </p:nvSpPr>
              <p:spPr bwMode="auto">
                <a:xfrm>
                  <a:off x="1701" y="1946"/>
                  <a:ext cx="2526" cy="20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400" b="1">
                      <a:latin typeface="Times New Roman" pitchFamily="18" charset="0"/>
                    </a:rPr>
                    <a:t>Выявление одарённости (уровня социального интереса, лидерских качеств, организаторских способностей)</a:t>
                  </a:r>
                  <a:endParaRPr lang="ru-RU" altLang="ru-RU" sz="1400" b="1"/>
                </a:p>
              </p:txBody>
            </p:sp>
            <p:sp>
              <p:nvSpPr>
                <p:cNvPr id="5128" name="Rectangle 26"/>
                <p:cNvSpPr>
                  <a:spLocks noChangeArrowheads="1"/>
                </p:cNvSpPr>
                <p:nvPr/>
              </p:nvSpPr>
              <p:spPr bwMode="auto">
                <a:xfrm>
                  <a:off x="4416" y="1928"/>
                  <a:ext cx="6835" cy="209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lvl="1" algn="ctr" eaLnBrk="1" hangingPunct="1"/>
                  <a:r>
                    <a:rPr lang="ru-RU" altLang="ru-RU" sz="2400" b="1">
                      <a:latin typeface="Times New Roman" pitchFamily="18" charset="0"/>
                    </a:rPr>
                    <a:t>Анкетирование (самооценка и внешняя экспертиза) </a:t>
                  </a:r>
                </a:p>
                <a:p>
                  <a:pPr lvl="1" algn="ctr" eaLnBrk="1" hangingPunct="1"/>
                  <a:r>
                    <a:rPr lang="ru-RU" altLang="ru-RU" sz="2400" b="1">
                      <a:latin typeface="Times New Roman" pitchFamily="18" charset="0"/>
                    </a:rPr>
                    <a:t>«Лестница успеха»</a:t>
                  </a:r>
                  <a:endParaRPr lang="ru-RU" altLang="ru-RU" sz="2400" b="1"/>
                </a:p>
              </p:txBody>
            </p:sp>
            <p:cxnSp>
              <p:nvCxnSpPr>
                <p:cNvPr id="5129" name="AutoShape 27"/>
                <p:cNvCxnSpPr>
                  <a:cxnSpLocks noChangeShapeType="1"/>
                </p:cNvCxnSpPr>
                <p:nvPr/>
              </p:nvCxnSpPr>
              <p:spPr bwMode="auto">
                <a:xfrm>
                  <a:off x="2932" y="3988"/>
                  <a:ext cx="1" cy="47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0" name="AutoShape 28"/>
                <p:cNvCxnSpPr>
                  <a:cxnSpLocks noChangeShapeType="1"/>
                </p:cNvCxnSpPr>
                <p:nvPr/>
              </p:nvCxnSpPr>
              <p:spPr bwMode="auto">
                <a:xfrm>
                  <a:off x="4227" y="2391"/>
                  <a:ext cx="189" cy="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5124" name="AutoShape 29"/>
            <p:cNvCxnSpPr>
              <a:cxnSpLocks noChangeShapeType="1"/>
            </p:cNvCxnSpPr>
            <p:nvPr/>
          </p:nvCxnSpPr>
          <p:spPr bwMode="auto">
            <a:xfrm>
              <a:off x="2130" y="8262"/>
              <a:ext cx="15" cy="6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56880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600" b="1" smtClean="0">
                <a:latin typeface="Georgia" pitchFamily="18" charset="0"/>
              </a:rPr>
              <a:t>    </a:t>
            </a:r>
            <a:r>
              <a:rPr lang="ru-RU" altLang="ru-RU" sz="2800" b="1" smtClean="0">
                <a:latin typeface="Georgia" pitchFamily="18" charset="0"/>
              </a:rPr>
              <a:t>Личностная успешность</a:t>
            </a:r>
          </a:p>
        </p:txBody>
      </p:sp>
      <p:graphicFrame>
        <p:nvGraphicFramePr>
          <p:cNvPr id="7194" name="Group 26"/>
          <p:cNvGraphicFramePr>
            <a:graphicFrameLocks noGrp="1"/>
          </p:cNvGraphicFramePr>
          <p:nvPr/>
        </p:nvGraphicFramePr>
        <p:xfrm>
          <a:off x="323850" y="1844675"/>
          <a:ext cx="8642350" cy="367347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232390"/>
                <a:gridCol w="1871863"/>
                <a:gridCol w="2160842"/>
                <a:gridCol w="2377255"/>
              </a:tblGrid>
              <a:tr h="1224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1 ступень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 ступень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 ступень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4 ступень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/>
                </a:tc>
              </a:tr>
              <a:tr h="2448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Исполнитель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Активный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участник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Организатор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Руководитель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079500" y="260350"/>
            <a:ext cx="8064500" cy="4535488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Лидер</a:t>
            </a:r>
            <a:r>
              <a:rPr lang="ru-RU" sz="5400" dirty="0" smtClean="0">
                <a:latin typeface="Georgia" pitchFamily="18" charset="0"/>
              </a:rPr>
              <a:t> </a:t>
            </a:r>
          </a:p>
          <a:p>
            <a:pPr algn="ctr">
              <a:buFont typeface="Arial" charset="0"/>
              <a:buNone/>
              <a:defRPr/>
            </a:pPr>
            <a:r>
              <a:rPr lang="ru-RU" sz="5400" dirty="0" smtClean="0">
                <a:latin typeface="Georgia" pitchFamily="18" charset="0"/>
              </a:rPr>
              <a:t>(от англ. </a:t>
            </a:r>
            <a:r>
              <a:rPr lang="en-US" sz="5400" b="1" i="1" dirty="0" smtClean="0">
                <a:latin typeface="Georgia" pitchFamily="18" charset="0"/>
              </a:rPr>
              <a:t>l</a:t>
            </a:r>
            <a:r>
              <a:rPr lang="ru-RU" sz="5400" b="1" i="1" dirty="0" err="1" smtClean="0">
                <a:latin typeface="Georgia" pitchFamily="18" charset="0"/>
              </a:rPr>
              <a:t>eader</a:t>
            </a:r>
            <a:r>
              <a:rPr lang="ru-RU" sz="5400" b="1" i="1" dirty="0" smtClean="0">
                <a:latin typeface="Georgia" pitchFamily="18" charset="0"/>
              </a:rPr>
              <a:t>) </a:t>
            </a:r>
            <a:r>
              <a:rPr lang="ru-RU" sz="5400" dirty="0" smtClean="0">
                <a:latin typeface="Georgia" pitchFamily="18" charset="0"/>
              </a:rPr>
              <a:t>- ведущий, </a:t>
            </a:r>
          </a:p>
          <a:p>
            <a:pPr algn="ctr">
              <a:buFont typeface="Arial" charset="0"/>
              <a:buNone/>
              <a:defRPr/>
            </a:pPr>
            <a:r>
              <a:rPr lang="ru-RU" sz="5400" dirty="0" smtClean="0">
                <a:latin typeface="Georgia" pitchFamily="18" charset="0"/>
              </a:rPr>
              <a:t>первый </a:t>
            </a:r>
            <a:r>
              <a:rPr lang="ru-RU" sz="5400" b="1" i="1" dirty="0" smtClean="0">
                <a:latin typeface="Georgia" pitchFamily="18" charset="0"/>
              </a:rPr>
              <a:t>в каком-то </a:t>
            </a:r>
            <a:r>
              <a:rPr lang="ru-RU" sz="5400" dirty="0" smtClean="0">
                <a:latin typeface="Georgia" pitchFamily="18" charset="0"/>
              </a:rPr>
              <a:t>деле, идущий впереди.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2988" y="0"/>
            <a:ext cx="810101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FF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altLang="ru-RU" sz="23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Творческий лидер (досуговая деятельность, профессиональная деятельность в области искусств)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16013" y="1341438"/>
          <a:ext cx="2087562" cy="4751387"/>
        </p:xfrm>
        <a:graphic>
          <a:graphicData uri="http://schemas.openxmlformats.org/drawingml/2006/table">
            <a:tbl>
              <a:tblPr/>
              <a:tblGrid>
                <a:gridCol w="2087562"/>
              </a:tblGrid>
              <a:tr h="557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1 ступень</a:t>
                      </a:r>
                    </a:p>
                  </a:txBody>
                  <a:tcPr marL="45029" marR="45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45029" marR="45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Участвует </a:t>
                      </a:r>
                      <a:r>
                        <a:rPr lang="ru-RU" sz="2400" dirty="0">
                          <a:latin typeface="Georgia" pitchFamily="18" charset="0"/>
                          <a:ea typeface="Calibri"/>
                          <a:cs typeface="Times New Roman"/>
                        </a:rPr>
                        <a:t>в работе творческой группы, выполняя порученное дело быстро и </a:t>
                      </a: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умело.</a:t>
                      </a:r>
                      <a:endParaRPr lang="ru-RU" sz="2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5029" marR="45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03575" y="1341438"/>
          <a:ext cx="1944688" cy="4751386"/>
        </p:xfrm>
        <a:graphic>
          <a:graphicData uri="http://schemas.openxmlformats.org/drawingml/2006/table">
            <a:tbl>
              <a:tblPr/>
              <a:tblGrid>
                <a:gridCol w="1944688"/>
              </a:tblGrid>
              <a:tr h="557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2 ступень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Активный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участник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Творчески </a:t>
                      </a:r>
                      <a:r>
                        <a:rPr lang="ru-RU" sz="2400" dirty="0">
                          <a:latin typeface="Georgia" pitchFamily="18" charset="0"/>
                          <a:ea typeface="Calibri"/>
                          <a:cs typeface="Times New Roman"/>
                        </a:rPr>
                        <a:t>относится к делу, привнося в него свои идеи, участвует во всех </a:t>
                      </a: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делах.</a:t>
                      </a:r>
                      <a:endParaRPr lang="ru-RU" sz="2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148263" y="1341438"/>
          <a:ext cx="1944687" cy="4751387"/>
        </p:xfrm>
        <a:graphic>
          <a:graphicData uri="http://schemas.openxmlformats.org/drawingml/2006/table">
            <a:tbl>
              <a:tblPr/>
              <a:tblGrid>
                <a:gridCol w="1944687"/>
              </a:tblGrid>
              <a:tr h="551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3 ступень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Организатор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Самостоятельно </a:t>
                      </a:r>
                      <a:r>
                        <a:rPr lang="ru-RU" sz="2400" dirty="0">
                          <a:latin typeface="Georgia" pitchFamily="18" charset="0"/>
                          <a:ea typeface="Calibri"/>
                          <a:cs typeface="Times New Roman"/>
                        </a:rPr>
                        <a:t>организует дела в творческой группе в пределах своих </a:t>
                      </a: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умений.</a:t>
                      </a:r>
                      <a:endParaRPr lang="ru-RU" sz="2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092950" y="1341438"/>
          <a:ext cx="1860550" cy="4767261"/>
        </p:xfrm>
        <a:graphic>
          <a:graphicData uri="http://schemas.openxmlformats.org/drawingml/2006/table">
            <a:tbl>
              <a:tblPr/>
              <a:tblGrid>
                <a:gridCol w="1860550"/>
              </a:tblGrid>
              <a:tr h="557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4 ступень</a:t>
                      </a:r>
                    </a:p>
                  </a:txBody>
                  <a:tcPr marL="45035" marR="45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Руководитель</a:t>
                      </a:r>
                    </a:p>
                  </a:txBody>
                  <a:tcPr marL="45035" marR="45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Организует </a:t>
                      </a:r>
                      <a:r>
                        <a:rPr lang="ru-RU" sz="2400" dirty="0">
                          <a:latin typeface="Georgia" pitchFamily="18" charset="0"/>
                          <a:ea typeface="Calibri"/>
                          <a:cs typeface="Times New Roman"/>
                        </a:rPr>
                        <a:t>выполнение коллективом планов и </a:t>
                      </a: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программ.</a:t>
                      </a:r>
                      <a:endParaRPr lang="ru-RU" sz="2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5035" marR="45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713" y="188913"/>
            <a:ext cx="73802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2.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Лидер – интеллектуал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(учебная деятельность)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16013" y="1484313"/>
          <a:ext cx="1943100" cy="4392612"/>
        </p:xfrm>
        <a:graphic>
          <a:graphicData uri="http://schemas.openxmlformats.org/drawingml/2006/table">
            <a:tbl>
              <a:tblPr/>
              <a:tblGrid>
                <a:gridCol w="1943100"/>
              </a:tblGrid>
              <a:tr h="380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1 ступень</a:t>
                      </a: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Проявляет </a:t>
                      </a:r>
                      <a:r>
                        <a:rPr lang="ru-RU" sz="2400" dirty="0">
                          <a:latin typeface="Georgia" pitchFamily="18" charset="0"/>
                          <a:ea typeface="Calibri"/>
                          <a:cs typeface="Times New Roman"/>
                        </a:rPr>
                        <a:t>интерес к определенной области </a:t>
                      </a: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знаний.</a:t>
                      </a:r>
                      <a:endParaRPr lang="ru-RU" sz="2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59113" y="1484313"/>
          <a:ext cx="1944687" cy="4392613"/>
        </p:xfrm>
        <a:graphic>
          <a:graphicData uri="http://schemas.openxmlformats.org/drawingml/2006/table">
            <a:tbl>
              <a:tblPr/>
              <a:tblGrid>
                <a:gridCol w="1944687"/>
              </a:tblGrid>
              <a:tr h="375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2 ступень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Активный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участник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Принимает  </a:t>
                      </a:r>
                      <a:r>
                        <a:rPr lang="ru-RU" sz="2400" dirty="0">
                          <a:latin typeface="Georgia" pitchFamily="18" charset="0"/>
                          <a:ea typeface="Calibri"/>
                          <a:cs typeface="Times New Roman"/>
                        </a:rPr>
                        <a:t>участие в интеллектуальных </a:t>
                      </a: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соревнованиях. </a:t>
                      </a:r>
                      <a:endParaRPr lang="ru-RU" sz="2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3800" y="1484313"/>
          <a:ext cx="1944688" cy="4392611"/>
        </p:xfrm>
        <a:graphic>
          <a:graphicData uri="http://schemas.openxmlformats.org/drawingml/2006/table">
            <a:tbl>
              <a:tblPr/>
              <a:tblGrid>
                <a:gridCol w="1944688"/>
              </a:tblGrid>
              <a:tr h="368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3 ступень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Организатор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Самостоятельно </a:t>
                      </a:r>
                      <a:r>
                        <a:rPr lang="ru-RU" sz="2400" dirty="0">
                          <a:latin typeface="Georgia" pitchFamily="18" charset="0"/>
                          <a:ea typeface="Calibri"/>
                          <a:cs typeface="Times New Roman"/>
                        </a:rPr>
                        <a:t>организует реализацию конкретных интеллектуальных проектов.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948488" y="1484313"/>
          <a:ext cx="2016125" cy="4371974"/>
        </p:xfrm>
        <a:graphic>
          <a:graphicData uri="http://schemas.openxmlformats.org/drawingml/2006/table">
            <a:tbl>
              <a:tblPr/>
              <a:tblGrid>
                <a:gridCol w="2016125"/>
              </a:tblGrid>
              <a:tr h="365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4 ступень</a:t>
                      </a:r>
                    </a:p>
                  </a:txBody>
                  <a:tcPr marL="45041" marR="45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Руководитель</a:t>
                      </a:r>
                    </a:p>
                  </a:txBody>
                  <a:tcPr marL="45041" marR="45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Организует </a:t>
                      </a:r>
                      <a:r>
                        <a:rPr lang="ru-RU" sz="2400" dirty="0">
                          <a:latin typeface="Georgia" pitchFamily="18" charset="0"/>
                          <a:ea typeface="Calibri"/>
                          <a:cs typeface="Times New Roman"/>
                        </a:rPr>
                        <a:t>выполнение стратегически долгосрочных интеллектуальных проектов. </a:t>
                      </a:r>
                    </a:p>
                  </a:txBody>
                  <a:tcPr marL="45041" marR="45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6013" y="0"/>
            <a:ext cx="80279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3.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Лидер – мастер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(спортивной, трудовой деятельности, декоративно – прикладном искусстве)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16013" y="1412875"/>
          <a:ext cx="1943100" cy="4094163"/>
        </p:xfrm>
        <a:graphic>
          <a:graphicData uri="http://schemas.openxmlformats.org/drawingml/2006/table">
            <a:tbl>
              <a:tblPr/>
              <a:tblGrid>
                <a:gridCol w="1943100"/>
              </a:tblGrid>
              <a:tr h="43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1 ступень</a:t>
                      </a: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Пробует себя в различной деятельности, проявляя свои умения.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3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59113" y="1412875"/>
          <a:ext cx="1944687" cy="4095750"/>
        </p:xfrm>
        <a:graphic>
          <a:graphicData uri="http://schemas.openxmlformats.org/drawingml/2006/table">
            <a:tbl>
              <a:tblPr/>
              <a:tblGrid>
                <a:gridCol w="1944687"/>
              </a:tblGrid>
              <a:tr h="432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2 ступень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Активный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участник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Постоянно реализует свои умения на практике, участвуя в различных делах.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3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3800" y="1412875"/>
          <a:ext cx="1944688" cy="4086225"/>
        </p:xfrm>
        <a:graphic>
          <a:graphicData uri="http://schemas.openxmlformats.org/drawingml/2006/table">
            <a:tbl>
              <a:tblPr/>
              <a:tblGrid>
                <a:gridCol w="1944688"/>
              </a:tblGrid>
              <a:tr h="489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3 ступень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Организатор</a:t>
                      </a: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Способен обучать основным умениям других.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3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5054" marR="45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948488" y="1412875"/>
          <a:ext cx="2016125" cy="4032250"/>
        </p:xfrm>
        <a:graphic>
          <a:graphicData uri="http://schemas.openxmlformats.org/drawingml/2006/table">
            <a:tbl>
              <a:tblPr/>
              <a:tblGrid>
                <a:gridCol w="2016125"/>
              </a:tblGrid>
              <a:tr h="473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4 ступень</a:t>
                      </a:r>
                    </a:p>
                  </a:txBody>
                  <a:tcPr marL="45041" marR="45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Руководитель</a:t>
                      </a:r>
                    </a:p>
                  </a:txBody>
                  <a:tcPr marL="45041" marR="45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Обучает других умениям в данной сфере.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3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5041" marR="45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636</Words>
  <Application>Microsoft Office PowerPoint</Application>
  <PresentationFormat>Экран (4:3)</PresentationFormat>
  <Paragraphs>180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Georgia</vt:lpstr>
      <vt:lpstr>Times New Roman</vt:lpstr>
      <vt:lpstr>Franklin Gothic Medium</vt:lpstr>
      <vt:lpstr>Garamond</vt:lpstr>
      <vt:lpstr>Тема Office</vt:lpstr>
      <vt:lpstr>МУНИЦИПАЛЬНОЕ АВТОНОМНОЕ ОБЩЕОБРАЗОВАТЕЛЬНОЕ  УЧРЕЖДЕНИЕ  «АНГАРСКИЙ ЛИЦЕЙ №1» </vt:lpstr>
      <vt:lpstr>ЦЕЛИ,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 УЧРЕЖДЕНИЕ  «АНГАРСКИЙ ЛИЦЕЙ №1»</dc:title>
  <dc:creator>Директор</dc:creator>
  <cp:lastModifiedBy>Татьяна Копылова</cp:lastModifiedBy>
  <cp:revision>158</cp:revision>
  <dcterms:created xsi:type="dcterms:W3CDTF">2017-12-21T01:57:30Z</dcterms:created>
  <dcterms:modified xsi:type="dcterms:W3CDTF">2019-02-13T04:31:58Z</dcterms:modified>
</cp:coreProperties>
</file>