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68" r:id="rId1"/>
  </p:sldMasterIdLst>
  <p:notesMasterIdLst>
    <p:notesMasterId r:id="rId24"/>
  </p:notesMasterIdLst>
  <p:sldIdLst>
    <p:sldId id="262" r:id="rId2"/>
    <p:sldId id="263" r:id="rId3"/>
    <p:sldId id="264" r:id="rId4"/>
    <p:sldId id="265" r:id="rId5"/>
    <p:sldId id="267" r:id="rId6"/>
    <p:sldId id="273" r:id="rId7"/>
    <p:sldId id="268" r:id="rId8"/>
    <p:sldId id="269" r:id="rId9"/>
    <p:sldId id="271" r:id="rId10"/>
    <p:sldId id="270" r:id="rId11"/>
    <p:sldId id="284" r:id="rId12"/>
    <p:sldId id="282" r:id="rId13"/>
    <p:sldId id="272" r:id="rId14"/>
    <p:sldId id="274" r:id="rId15"/>
    <p:sldId id="275" r:id="rId16"/>
    <p:sldId id="276" r:id="rId17"/>
    <p:sldId id="277" r:id="rId18"/>
    <p:sldId id="279" r:id="rId19"/>
    <p:sldId id="283" r:id="rId20"/>
    <p:sldId id="278" r:id="rId21"/>
    <p:sldId id="280" r:id="rId22"/>
    <p:sldId id="281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Times New Roman" pitchFamily="18" charset="0"/>
        <a:ea typeface="Gulim" pitchFamily="2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Times New Roman" pitchFamily="18" charset="0"/>
        <a:ea typeface="Gulim" pitchFamily="2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Times New Roman" pitchFamily="18" charset="0"/>
        <a:ea typeface="Gulim" pitchFamily="2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Times New Roman" pitchFamily="18" charset="0"/>
        <a:ea typeface="Gulim" pitchFamily="2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bg1"/>
        </a:solidFill>
        <a:latin typeface="Times New Roman" pitchFamily="18" charset="0"/>
        <a:ea typeface="Gulim" pitchFamily="2" charset="-127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Gulim" pitchFamily="2" charset="-127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Gulim" pitchFamily="2" charset="-127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Gulim" pitchFamily="2" charset="-127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Gulim" pitchFamily="2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11"/>
    <a:srgbClr val="D0D505"/>
    <a:srgbClr val="2B7C02"/>
    <a:srgbClr val="328F03"/>
    <a:srgbClr val="213200"/>
    <a:srgbClr val="E8F0E4"/>
    <a:srgbClr val="293E00"/>
    <a:srgbClr val="3D5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56" autoAdjust="0"/>
  </p:normalViewPr>
  <p:slideViewPr>
    <p:cSldViewPr snapToGrid="0">
      <p:cViewPr varScale="1">
        <p:scale>
          <a:sx n="81" d="100"/>
          <a:sy n="81" d="100"/>
        </p:scale>
        <p:origin x="-1158" y="-90"/>
      </p:cViewPr>
      <p:guideLst>
        <p:guide orient="horz" pos="214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effectLst/>
                <a:latin typeface="Arial" pitchFamily="34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effectLst/>
                <a:latin typeface="Arial" pitchFamily="34" charset="0"/>
                <a:ea typeface="宋体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effectLst/>
                <a:latin typeface="Arial" pitchFamily="34" charset="0"/>
                <a:ea typeface="宋体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</a:lstStyle>
          <a:p>
            <a:fld id="{CD168AD3-2303-479B-BC16-54F3EB67E48A}" type="slidenum">
              <a:rPr lang="zh-CN" altLang="en-US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67518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7D848AC-0851-49FA-BBB2-944A616548D0}" type="slidenum">
              <a:rPr lang="zh-CN" altLang="en-US">
                <a:ea typeface="SimSun" pitchFamily="2" charset="-122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ru-RU">
              <a:ea typeface="SimSun" pitchFamily="2" charset="-122"/>
            </a:endParaRPr>
          </a:p>
        </p:txBody>
      </p:sp>
      <p:sp>
        <p:nvSpPr>
          <p:cNvPr id="4099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 eaLnBrk="1" hangingPunct="1"/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8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5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21500" y="169863"/>
            <a:ext cx="2028825" cy="59928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0263" y="169863"/>
            <a:ext cx="5938837" cy="59928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2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3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4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0263" y="1209675"/>
            <a:ext cx="3844925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27588" y="1209675"/>
            <a:ext cx="3846512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5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8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9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5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8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1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9"/>
          <p:cNvSpPr txBox="1">
            <a:spLocks noChangeArrowheads="1"/>
          </p:cNvSpPr>
          <p:nvPr/>
        </p:nvSpPr>
        <p:spPr bwMode="auto">
          <a:xfrm>
            <a:off x="7473950" y="6062663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bg1"/>
                </a:solidFill>
                <a:latin typeface="Times New Roman" pitchFamily="18" charset="0"/>
                <a:ea typeface="Gulim" pitchFamily="2" charset="-127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Times New Roman" pitchFamily="18" charset="0"/>
                <a:ea typeface="Gulim" pitchFamily="2" charset="-127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Times New Roman" pitchFamily="18" charset="0"/>
                <a:ea typeface="Gulim" pitchFamily="2" charset="-127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Times New Roman" pitchFamily="18" charset="0"/>
                <a:ea typeface="Gulim" pitchFamily="2" charset="-127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Times New Roman" pitchFamily="18" charset="0"/>
                <a:ea typeface="Gulim" pitchFamily="2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bg1"/>
                </a:solidFill>
                <a:latin typeface="Times New Roman" pitchFamily="18" charset="0"/>
                <a:ea typeface="Gulim" pitchFamily="2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bg1"/>
                </a:solidFill>
                <a:latin typeface="Times New Roman" pitchFamily="18" charset="0"/>
                <a:ea typeface="Gulim" pitchFamily="2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bg1"/>
                </a:solidFill>
                <a:latin typeface="Times New Roman" pitchFamily="18" charset="0"/>
                <a:ea typeface="Gulim" pitchFamily="2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chemeClr val="bg1"/>
                </a:solidFill>
                <a:latin typeface="Times New Roman" pitchFamily="18" charset="0"/>
                <a:ea typeface="Gulim" pitchFamily="2" charset="-127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2400" b="1" smtClean="0">
                <a:latin typeface="Verdana" pitchFamily="34" charset="0"/>
              </a:rPr>
              <a:t>LOGO</a:t>
            </a:r>
          </a:p>
        </p:txBody>
      </p:sp>
      <p:sp>
        <p:nvSpPr>
          <p:cNvPr id="102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101725" y="169863"/>
            <a:ext cx="7848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0263" y="1209675"/>
            <a:ext cx="784383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</p:txBody>
      </p:sp>
      <p:sp>
        <p:nvSpPr>
          <p:cNvPr id="2053" name="Rectangle 2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510338"/>
            <a:ext cx="213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buFont typeface="Arial" panose="020B0604020202020204" pitchFamily="34" charset="0"/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451600"/>
            <a:ext cx="2895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u"/>
        <a:defRPr sz="20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80"/>
          <p:cNvSpPr>
            <a:spLocks noChangeArrowheads="1"/>
          </p:cNvSpPr>
          <p:nvPr/>
        </p:nvSpPr>
        <p:spPr bwMode="auto">
          <a:xfrm>
            <a:off x="2601913" y="4749800"/>
            <a:ext cx="570865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u"/>
              <a:defRPr sz="2000" b="1">
                <a:solidFill>
                  <a:schemeClr val="folHlink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buFont typeface="Wingdings" pitchFamily="2" charset="2"/>
              <a:buNone/>
            </a:pPr>
            <a:r>
              <a:rPr lang="ru-RU" altLang="ru-RU" b="0"/>
              <a:t>Бердников А.Г.,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altLang="ru-RU" b="0"/>
              <a:t>МБОУ «Гимназия № 1» г. Ангарск</a:t>
            </a:r>
            <a:endParaRPr lang="en-US" altLang="ru-RU" b="0"/>
          </a:p>
        </p:txBody>
      </p:sp>
      <p:sp>
        <p:nvSpPr>
          <p:cNvPr id="3075" name="Rectangle 382"/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2382838" y="1316038"/>
            <a:ext cx="6423025" cy="3046412"/>
          </a:xfr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«Профессиональное самоопределение старшеклассников гимназии в условиях  введения ФГОС среднего общего образования»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910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263">
                  <a:extLst>
                    <a:ext uri="{9D8B030D-6E8A-4147-A177-3AD203B41FA5}">
                      <a16:colId xmlns:a16="http://schemas.microsoft.com/office/drawing/2014/main" xmlns="" val="684945450"/>
                    </a:ext>
                  </a:extLst>
                </a:gridCol>
                <a:gridCol w="2488557">
                  <a:extLst>
                    <a:ext uri="{9D8B030D-6E8A-4147-A177-3AD203B41FA5}">
                      <a16:colId xmlns:a16="http://schemas.microsoft.com/office/drawing/2014/main" xmlns="" val="2910552252"/>
                    </a:ext>
                  </a:extLst>
                </a:gridCol>
                <a:gridCol w="6227180">
                  <a:extLst>
                    <a:ext uri="{9D8B030D-6E8A-4147-A177-3AD203B41FA5}">
                      <a16:colId xmlns:a16="http://schemas.microsoft.com/office/drawing/2014/main" xmlns="" val="562653365"/>
                    </a:ext>
                  </a:extLst>
                </a:gridCol>
              </a:tblGrid>
              <a:tr h="57304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Общий </a:t>
                      </a:r>
                      <a:r>
                        <a:rPr lang="ru-RU" sz="2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проведения профессиональных проб</a:t>
                      </a:r>
                      <a:endParaRPr lang="ru-RU" sz="2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452512"/>
                  </a:ext>
                </a:extLst>
              </a:tr>
              <a:tr h="202672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Теоретическое обеспечение профессиональной пробы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Самостоятельная работа, направленная на изучение профессиограмм избранных для прохождения проб профессий в соответствии с учебным заданием.  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Подготовка вопросов, требующих прояснения, составление примерного плана наблюдений на месте прохождения пробы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172956652"/>
                  </a:ext>
                </a:extLst>
              </a:tr>
              <a:tr h="100585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Прохождение профессиональной пробы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Знакомство с профессиональной деятельностью на рабочем месте под руководством специалистов предприятий и организаций.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2558447515"/>
                  </a:ext>
                </a:extLst>
              </a:tr>
              <a:tr h="92123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Оформление результатов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Самостоятельная работа  по подготовке презентации о прохождении профессиональной пробы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549066515"/>
                  </a:ext>
                </a:extLst>
              </a:tr>
              <a:tr h="119761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Публичное представление презентаций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Обсуждение полученных в ходе профессиональной пробы результатов и сделанных выводов. Ответы на вопросы слушателей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1153300751"/>
                  </a:ext>
                </a:extLst>
              </a:tr>
              <a:tr h="118591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Представление профессионального выбора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Представление письменного обоснования профессионального выбора, собеседование с учителем, психологом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xmlns="" val="296714798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 Профессиограм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628775"/>
            <a:ext cx="9144001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Картинки по запросу Профессиограм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0"/>
            <a:ext cx="2000250" cy="3008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212725" y="6249988"/>
            <a:ext cx="88233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u"/>
              <a:defRPr sz="2000" b="1">
                <a:solidFill>
                  <a:schemeClr val="folHlink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200">
                <a:solidFill>
                  <a:srgbClr val="C00000"/>
                </a:solidFill>
                <a:latin typeface="Times New Roman" pitchFamily="18" charset="0"/>
              </a:rPr>
              <a:t>Банк интерактивных профессиограмм </a:t>
            </a:r>
            <a:r>
              <a:rPr lang="en-US" altLang="ru-RU" sz="2200">
                <a:solidFill>
                  <a:srgbClr val="C00000"/>
                </a:solidFill>
                <a:latin typeface="Times New Roman" pitchFamily="18" charset="0"/>
              </a:rPr>
              <a:t>http://prof.eduprof.ru/</a:t>
            </a:r>
            <a:endParaRPr lang="ru-RU" altLang="ru-RU" sz="220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4989513"/>
            <a:ext cx="9144000" cy="1868487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Устойчивые партнерские связи с предприятиями и организациями облегчают реализацию организационного этапа профессиональных проб,  исключают  срывы в выполнении запросов обучающихся, позволяют углублять содержание профессиональных проб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731838"/>
          <a:ext cx="9144000" cy="4079875"/>
        </p:xfrm>
        <a:graphic>
          <a:graphicData uri="http://schemas.openxmlformats.org/drawingml/2006/table">
            <a:tbl>
              <a:tblPr/>
              <a:tblGrid>
                <a:gridCol w="1787525">
                  <a:extLst>
                    <a:ext uri="{9D8B030D-6E8A-4147-A177-3AD203B41FA5}">
                      <a16:colId xmlns:a16="http://schemas.microsoft.com/office/drawing/2014/main" xmlns="" val="538837621"/>
                    </a:ext>
                  </a:extLst>
                </a:gridCol>
                <a:gridCol w="1789113">
                  <a:extLst>
                    <a:ext uri="{9D8B030D-6E8A-4147-A177-3AD203B41FA5}">
                      <a16:colId xmlns:a16="http://schemas.microsoft.com/office/drawing/2014/main" xmlns="" val="584201872"/>
                    </a:ext>
                  </a:extLst>
                </a:gridCol>
                <a:gridCol w="2519362">
                  <a:extLst>
                    <a:ext uri="{9D8B030D-6E8A-4147-A177-3AD203B41FA5}">
                      <a16:colId xmlns:a16="http://schemas.microsoft.com/office/drawing/2014/main" xmlns="" val="1664799481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xmlns="" val="3741852218"/>
                    </a:ext>
                  </a:extLst>
                </a:gridCol>
                <a:gridCol w="974725">
                  <a:extLst>
                    <a:ext uri="{9D8B030D-6E8A-4147-A177-3AD203B41FA5}">
                      <a16:colId xmlns:a16="http://schemas.microsoft.com/office/drawing/2014/main" xmlns="" val="113397318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3440447649"/>
                    </a:ext>
                  </a:extLst>
                </a:gridCol>
              </a:tblGrid>
              <a:tr h="1271255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folHlink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Gulim" pitchFamily="2" charset="-127"/>
                        </a:rPr>
                        <a:t>«Профессиональная проба ….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folHlink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Gulim" pitchFamily="2" charset="-127"/>
                        </a:rPr>
                        <a:t>Заинтересованы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Gulim" pitchFamily="2" charset="-127"/>
                        </a:rPr>
                        <a:t>в продолжении профессиональных проб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966372"/>
                  </a:ext>
                </a:extLst>
              </a:tr>
              <a:tr h="1972217">
                <a:tc>
                  <a:txBody>
                    <a:bodyPr/>
                    <a:lstStyle>
                      <a:lvl1pPr marL="730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folHlink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730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Gulim" pitchFamily="2" charset="-127"/>
                        </a:rPr>
                        <a:t>помогла</a:t>
                      </a:r>
                    </a:p>
                    <a:p>
                      <a:pPr marL="730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Gulim" pitchFamily="2" charset="-127"/>
                        </a:rPr>
                        <a:t>утвердиться</a:t>
                      </a:r>
                    </a:p>
                    <a:p>
                      <a:pPr marL="730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Gulim" pitchFamily="2" charset="-127"/>
                        </a:rPr>
                        <a:t> в выборе</a:t>
                      </a:r>
                    </a:p>
                    <a:p>
                      <a:pPr marL="730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Gulim" pitchFamily="2" charset="-127"/>
                        </a:rPr>
                        <a:t>профессии</a:t>
                      </a:r>
                    </a:p>
                    <a:p>
                      <a:pPr marL="730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Gulim" pitchFamily="2" charset="-127"/>
                        </a:rPr>
                        <a:t> </a:t>
                      </a:r>
                    </a:p>
                    <a:p>
                      <a:pPr marL="730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Gulim" pitchFamily="2" charset="-127"/>
                        </a:rPr>
                        <a:t> </a:t>
                      </a:r>
                    </a:p>
                    <a:p>
                      <a:pPr marL="7302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Gulim" pitchFamily="2" charset="-127"/>
                        </a:rPr>
                        <a:t> 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730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folHlink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730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anose="020B0604030504040204" pitchFamily="34" charset="0"/>
                          <a:ea typeface="Gulim" pitchFamily="2" charset="-127"/>
                        </a:rPr>
                        <a:t>дала возможность понять, что  это не «моя» профессия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3CD"/>
                    </a:solidFill>
                  </a:tcPr>
                </a:tc>
                <a:tc>
                  <a:txBody>
                    <a:bodyPr/>
                    <a:lstStyle>
                      <a:lvl1pPr marL="73025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folHlink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730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anose="020B0604030504040204" pitchFamily="34" charset="0"/>
                          <a:ea typeface="Gulim" pitchFamily="2" charset="-127"/>
                        </a:rPr>
                        <a:t>не повлияла </a:t>
                      </a:r>
                    </a:p>
                    <a:p>
                      <a:pPr marL="730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anose="020B0604030504040204" pitchFamily="34" charset="0"/>
                          <a:ea typeface="Gulim" pitchFamily="2" charset="-127"/>
                        </a:rPr>
                        <a:t>на ситуацию в профессионального</a:t>
                      </a:r>
                    </a:p>
                    <a:p>
                      <a:pPr marL="7302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anose="020B0604030504040204" pitchFamily="34" charset="0"/>
                          <a:ea typeface="Gulim" pitchFamily="2" charset="-127"/>
                        </a:rPr>
                        <a:t>выбора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3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folHlink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anose="020B0604030504040204" pitchFamily="34" charset="0"/>
                          <a:ea typeface="Gulim" pitchFamily="2" charset="-127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anose="020B0604030504040204" pitchFamily="34" charset="0"/>
                          <a:ea typeface="Gulim" pitchFamily="2" charset="-127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anose="020B0604030504040204" pitchFamily="34" charset="0"/>
                          <a:ea typeface="Gulim" pitchFamily="2" charset="-127"/>
                        </a:rPr>
                        <a:t> да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anose="020B0604030504040204" pitchFamily="34" charset="0"/>
                          <a:ea typeface="Gulim" pitchFamily="2" charset="-127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anose="020B0604030504040204" pitchFamily="34" charset="0"/>
                          <a:ea typeface="Gulim" pitchFamily="2" charset="-127"/>
                        </a:rPr>
                        <a:t> 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3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folHlink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anose="020B0604030504040204" pitchFamily="34" charset="0"/>
                          <a:ea typeface="Gulim" pitchFamily="2" charset="-127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anose="020B0604030504040204" pitchFamily="34" charset="0"/>
                          <a:ea typeface="Gulim" pitchFamily="2" charset="-127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anose="020B0604030504040204" pitchFamily="34" charset="0"/>
                          <a:ea typeface="Gulim" pitchFamily="2" charset="-127"/>
                        </a:rPr>
                        <a:t>нет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3C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folHlink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anose="020B0604030504040204" pitchFamily="34" charset="0"/>
                          <a:ea typeface="Gulim" pitchFamily="2" charset="-127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anose="020B0604030504040204" pitchFamily="34" charset="0"/>
                          <a:ea typeface="Gulim" pitchFamily="2" charset="-127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anose="020B0604030504040204" pitchFamily="34" charset="0"/>
                          <a:ea typeface="Gulim" pitchFamily="2" charset="-127"/>
                        </a:rPr>
                        <a:t>не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anose="020B0604030504040204" pitchFamily="34" charset="0"/>
                          <a:ea typeface="Gulim" pitchFamily="2" charset="-127"/>
                        </a:rPr>
                        <a:t>знаю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3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025269"/>
                  </a:ext>
                </a:extLst>
              </a:tr>
              <a:tr h="8364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folHlink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Gulim" pitchFamily="2" charset="-127"/>
                        </a:rPr>
                        <a:t>54%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folHlink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anose="020B0604030504040204" pitchFamily="34" charset="0"/>
                          <a:ea typeface="Gulim" pitchFamily="2" charset="-127"/>
                        </a:rPr>
                        <a:t>28%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1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folHlink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anose="020B0604030504040204" pitchFamily="34" charset="0"/>
                          <a:ea typeface="Gulim" pitchFamily="2" charset="-127"/>
                        </a:rPr>
                        <a:t>18%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1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folHlink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anose="020B0604030504040204" pitchFamily="34" charset="0"/>
                          <a:ea typeface="Gulim" pitchFamily="2" charset="-127"/>
                        </a:rPr>
                        <a:t>94%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1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folHlink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anose="020B0604030504040204" pitchFamily="34" charset="0"/>
                          <a:ea typeface="Gulim" pitchFamily="2" charset="-127"/>
                        </a:rPr>
                        <a:t>3%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1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anose="05000000000000000000" pitchFamily="2" charset="2"/>
                        <a:defRPr b="1">
                          <a:solidFill>
                            <a:schemeClr val="folHlink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Verdana" panose="020B0604030504040204" pitchFamily="34" charset="0"/>
                          <a:ea typeface="Gulim" pitchFamily="2" charset="-127"/>
                        </a:rPr>
                        <a:t>3%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3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1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7796983"/>
                  </a:ext>
                </a:extLst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15900"/>
            <a:ext cx="9144000" cy="40005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 учащихся 10 классов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741363" y="185738"/>
            <a:ext cx="7800975" cy="682625"/>
          </a:xfrm>
          <a:prstGeom prst="round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000" b="1" dirty="0"/>
              <a:t>Критерии и показатели эффективности профессиональных проб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020763"/>
          <a:ext cx="9144000" cy="5926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0864">
                  <a:extLst>
                    <a:ext uri="{9D8B030D-6E8A-4147-A177-3AD203B41FA5}">
                      <a16:colId xmlns:a16="http://schemas.microsoft.com/office/drawing/2014/main" xmlns="" val="1740714215"/>
                    </a:ext>
                  </a:extLst>
                </a:gridCol>
                <a:gridCol w="6803136">
                  <a:extLst>
                    <a:ext uri="{9D8B030D-6E8A-4147-A177-3AD203B41FA5}">
                      <a16:colId xmlns:a16="http://schemas.microsoft.com/office/drawing/2014/main" xmlns="" val="950609777"/>
                    </a:ext>
                  </a:extLst>
                </a:gridCol>
              </a:tblGrid>
              <a:tr h="560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Критерии оценивания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49575" marR="49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mtClean="0">
                          <a:effectLst/>
                        </a:rPr>
                        <a:t>Показатели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49575" marR="49575" marT="0" marB="0"/>
                </a:tc>
                <a:extLst>
                  <a:ext uri="{0D108BD9-81ED-4DB2-BD59-A6C34878D82A}">
                    <a16:rowId xmlns:a16="http://schemas.microsoft.com/office/drawing/2014/main" xmlns="" val="3068797503"/>
                  </a:ext>
                </a:extLst>
              </a:tr>
              <a:tr h="1771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Полнота представления профессиограммы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49575" marR="495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Представление профессиограммы полностью соответствует схеме – 10 баллов.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Представленная профессиограмма отражает не все позиции схемы, отсутствует  информация о путях получения профессии, анализ рынка труда и др. – 5 баллов.</a:t>
                      </a:r>
                    </a:p>
                  </a:txBody>
                  <a:tcPr marL="49575" marR="49575" marT="0" marB="0"/>
                </a:tc>
                <a:extLst>
                  <a:ext uri="{0D108BD9-81ED-4DB2-BD59-A6C34878D82A}">
                    <a16:rowId xmlns:a16="http://schemas.microsoft.com/office/drawing/2014/main" xmlns="" val="187263729"/>
                  </a:ext>
                </a:extLst>
              </a:tr>
              <a:tr h="3593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зафиксированных характеристик трудовой деятельности в реальных производственных условиях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49575" marR="495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Указано 5 и более значимых условия профессиональной деятельности (перечислены основные направления профессиональной деятельности, график работы,       описаны условия труда, взаимодействие с другими специалистами, сложности профессиональной деятельности, заработная плата и т. д.) – 10 баллов.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- 3-4 значимых характеристики профессиональной деятельности – 5 баллов.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- 1-2 значимых характеристики профессиональной деятельности – 1 балл.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49575" marR="49575" marT="0" marB="0"/>
                </a:tc>
                <a:extLst>
                  <a:ext uri="{0D108BD9-81ED-4DB2-BD59-A6C34878D82A}">
                    <a16:rowId xmlns:a16="http://schemas.microsoft.com/office/drawing/2014/main" xmlns="" val="19769595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741363" y="185738"/>
            <a:ext cx="7800975" cy="682625"/>
          </a:xfrm>
          <a:prstGeom prst="round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000" b="1" dirty="0"/>
              <a:t>Критерии и показатели эффективности профессиональных проб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276350"/>
          <a:ext cx="9144000" cy="5581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59841">
                  <a:extLst>
                    <a:ext uri="{9D8B030D-6E8A-4147-A177-3AD203B41FA5}">
                      <a16:colId xmlns:a16="http://schemas.microsoft.com/office/drawing/2014/main" xmlns="" val="1740714215"/>
                    </a:ext>
                  </a:extLst>
                </a:gridCol>
                <a:gridCol w="4584159">
                  <a:extLst>
                    <a:ext uri="{9D8B030D-6E8A-4147-A177-3AD203B41FA5}">
                      <a16:colId xmlns:a16="http://schemas.microsoft.com/office/drawing/2014/main" xmlns="" val="950609777"/>
                    </a:ext>
                  </a:extLst>
                </a:gridCol>
              </a:tblGrid>
              <a:tr h="400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Критерии оценивания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49575" marR="4957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mtClean="0">
                          <a:effectLst/>
                        </a:rPr>
                        <a:t>Показатели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49575" marR="49575" marT="0" marB="0"/>
                </a:tc>
                <a:extLst>
                  <a:ext uri="{0D108BD9-81ED-4DB2-BD59-A6C34878D82A}">
                    <a16:rowId xmlns:a16="http://schemas.microsoft.com/office/drawing/2014/main" xmlns="" val="3068797503"/>
                  </a:ext>
                </a:extLst>
              </a:tr>
              <a:tr h="2403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зафиксированных обязанностей (указанных в презентации/рассказе и иллюстрированных фотографиями, видео и др.).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49575" marR="495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- 5 и более обязанностей – 10 баллов.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- 3-4 обязанности – 7 баллов.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- 1-2 обязанности – 3 балла.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Обязанности не отражены – 0 баллов.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49575" marR="49575" marT="0" marB="0"/>
                </a:tc>
                <a:extLst>
                  <a:ext uri="{0D108BD9-81ED-4DB2-BD59-A6C34878D82A}">
                    <a16:rowId xmlns:a16="http://schemas.microsoft.com/office/drawing/2014/main" xmlns="" val="187263729"/>
                  </a:ext>
                </a:extLst>
              </a:tr>
              <a:tr h="2777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Представлены дополнительные характеристики трудовой деятельности (плюсы и минусы,  ее особенности в связи с современными  экономическими условиями, состоянием рынка труда…)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49575" marR="495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 презентации дополнительных элементов оценивается в 3 балла.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49575" marR="49575" marT="0" marB="0"/>
                </a:tc>
                <a:extLst>
                  <a:ext uri="{0D108BD9-81ED-4DB2-BD59-A6C34878D82A}">
                    <a16:rowId xmlns:a16="http://schemas.microsoft.com/office/drawing/2014/main" xmlns="" val="198552995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888" y="149225"/>
            <a:ext cx="8774112" cy="7080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 pitchFamily="2" charset="-127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 pitchFamily="2" charset="-127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 pitchFamily="2" charset="-127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 pitchFamily="2" charset="-127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 pitchFamily="2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 pitchFamily="2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 pitchFamily="2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 pitchFamily="2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 pitchFamily="2" charset="-127"/>
              </a:defRPr>
            </a:lvl9pPr>
          </a:lstStyle>
          <a:p>
            <a:pPr algn="ctr">
              <a:defRPr/>
            </a:pPr>
            <a:r>
              <a:rPr lang="ru-RU" altLang="ru-RU" sz="2000" b="1" smtClean="0">
                <a:solidFill>
                  <a:srgbClr val="4D4D4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Критерии и показатели обоснования профессионального выбора</a:t>
            </a:r>
            <a:endParaRPr lang="ru-RU" altLang="ru-RU" sz="2000" b="1" smtClean="0">
              <a:solidFill>
                <a:srgbClr val="4D4D4D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969963"/>
          <a:ext cx="9144000" cy="5888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5996">
                  <a:extLst>
                    <a:ext uri="{9D8B030D-6E8A-4147-A177-3AD203B41FA5}">
                      <a16:colId xmlns:a16="http://schemas.microsoft.com/office/drawing/2014/main" xmlns="" val="1430810032"/>
                    </a:ext>
                  </a:extLst>
                </a:gridCol>
                <a:gridCol w="6478004">
                  <a:extLst>
                    <a:ext uri="{9D8B030D-6E8A-4147-A177-3AD203B41FA5}">
                      <a16:colId xmlns:a16="http://schemas.microsoft.com/office/drawing/2014/main" xmlns="" val="237801245"/>
                    </a:ext>
                  </a:extLst>
                </a:gridCol>
              </a:tblGrid>
              <a:tr h="581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Критерии оценивания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Показатели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/>
                </a:tc>
                <a:extLst>
                  <a:ext uri="{0D108BD9-81ED-4DB2-BD59-A6C34878D82A}">
                    <a16:rowId xmlns:a16="http://schemas.microsoft.com/office/drawing/2014/main" xmlns="" val="652516994"/>
                  </a:ext>
                </a:extLst>
              </a:tr>
              <a:tr h="116223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Аргументация </a:t>
                      </a:r>
                      <a:r>
                        <a:rPr lang="ru-RU" sz="1600" dirty="0" smtClean="0">
                          <a:effectLst/>
                        </a:rPr>
                        <a:t>выбора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 Приведено не менее 7 аргументов – 10 баллов.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 Приведено 5-6 аргументов – 8 баллов.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 Приведено 3-4 аргумента – 5 баллов.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- Приведен 1-2 аргумент – 3 балла.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/>
                </a:tc>
                <a:extLst>
                  <a:ext uri="{0D108BD9-81ED-4DB2-BD59-A6C34878D82A}">
                    <a16:rowId xmlns:a16="http://schemas.microsoft.com/office/drawing/2014/main" xmlns="" val="3421873047"/>
                  </a:ext>
                </a:extLst>
              </a:tr>
              <a:tr h="290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/>
                </a:tc>
                <a:extLst>
                  <a:ext uri="{0D108BD9-81ED-4DB2-BD59-A6C34878D82A}">
                    <a16:rowId xmlns:a16="http://schemas.microsoft.com/office/drawing/2014/main" xmlns="" val="2181444540"/>
                  </a:ext>
                </a:extLst>
              </a:tr>
              <a:tr h="2691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Содержание </a:t>
                      </a:r>
                      <a:r>
                        <a:rPr lang="ru-RU" sz="1600" dirty="0" smtClean="0">
                          <a:effectLst/>
                        </a:rPr>
                        <a:t>аргументов</a:t>
                      </a:r>
                      <a:endParaRPr lang="ru-RU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Аргументы приведены из разных контекстов (оснований):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</a:t>
                      </a:r>
                      <a:r>
                        <a:rPr lang="ru-RU" sz="1600" dirty="0" smtClean="0">
                          <a:effectLst/>
                        </a:rPr>
                        <a:t>с </a:t>
                      </a:r>
                      <a:r>
                        <a:rPr lang="ru-RU" sz="1600" dirty="0">
                          <a:effectLst/>
                        </a:rPr>
                        <a:t>опорой на опыт, полученный в пробах (я могу, мне нравится);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</a:t>
                      </a:r>
                      <a:r>
                        <a:rPr lang="ru-RU" sz="1600" dirty="0" smtClean="0">
                          <a:effectLst/>
                        </a:rPr>
                        <a:t>с </a:t>
                      </a:r>
                      <a:r>
                        <a:rPr lang="ru-RU" sz="1600" dirty="0">
                          <a:effectLst/>
                        </a:rPr>
                        <a:t>опорой на мнение других людей (знакомые, родители);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 исходя из общих представлений о работе;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-  другое. – 10 баллов.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Аргументы приведены из разных контекстов (оснований), но обращение к опыту работы (пробе) в качестве аргумента отсутствует – 5 баллов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/>
                </a:tc>
                <a:extLst>
                  <a:ext uri="{0D108BD9-81ED-4DB2-BD59-A6C34878D82A}">
                    <a16:rowId xmlns:a16="http://schemas.microsoft.com/office/drawing/2014/main" xmlns="" val="1889416973"/>
                  </a:ext>
                </a:extLst>
              </a:tr>
              <a:tr h="1162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Отмечены предполагаемые личные сложности ученика в </a:t>
                      </a:r>
                      <a:r>
                        <a:rPr lang="ru-RU" sz="1600" dirty="0" smtClean="0">
                          <a:effectLst/>
                        </a:rPr>
                        <a:t>работе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Отмечены 3–4 личные сложности – 10 баллов.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Отмечены 1–2 личные сложности – 5 баллов.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Отмечены общие сложности – 1 балл.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Droid Sans"/>
                        <a:cs typeface="Times New Roman" panose="02020603050405020304" pitchFamily="18" charset="0"/>
                      </a:endParaRPr>
                    </a:p>
                  </a:txBody>
                  <a:tcPr marL="60498" marR="60498" marT="0" marB="0"/>
                </a:tc>
                <a:extLst>
                  <a:ext uri="{0D108BD9-81ED-4DB2-BD59-A6C34878D82A}">
                    <a16:rowId xmlns:a16="http://schemas.microsoft.com/office/drawing/2014/main" xmlns="" val="236241442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266700" y="242888"/>
            <a:ext cx="8575675" cy="752475"/>
          </a:xfrm>
          <a:prstGeom prst="round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2000" b="1" dirty="0"/>
              <a:t>Профориентационные игры как мотивирующий компонент профессионального самоопределения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2" charset="-127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428625" y="1377950"/>
            <a:ext cx="8413750" cy="1041400"/>
          </a:xfrm>
          <a:prstGeom prst="round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1800" dirty="0"/>
              <a:t>Специфика профориентационной игры - в моделировании самого процесса выбора профессии и дальнейшего профессионального самоопределения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2" charset="-127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428625" y="2662238"/>
            <a:ext cx="3194050" cy="1157287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buFont typeface="Arial" pitchFamily="34" charset="0"/>
              <a:buNone/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5510213" y="2662238"/>
            <a:ext cx="3332162" cy="1157287"/>
          </a:xfrm>
          <a:prstGeom prst="round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600" b="1" dirty="0"/>
              <a:t>«Суд над безработным»</a:t>
            </a:r>
            <a:endParaRPr lang="ru-RU" sz="1600" dirty="0"/>
          </a:p>
          <a:p>
            <a:pPr algn="ctr">
              <a:defRPr/>
            </a:pPr>
            <a:r>
              <a:rPr lang="ru-RU" sz="1600" dirty="0"/>
              <a:t>Мотивирующая ролевая игра</a:t>
            </a:r>
            <a:r>
              <a:rPr lang="ru-RU" sz="1600" b="1" dirty="0"/>
              <a:t> </a:t>
            </a:r>
            <a:r>
              <a:rPr lang="ru-RU" sz="1600" dirty="0"/>
              <a:t>для учащихся 11 классов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520700" y="2662238"/>
            <a:ext cx="3101975" cy="1157287"/>
          </a:xfrm>
          <a:prstGeom prst="round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1600" b="1" dirty="0"/>
              <a:t>«Организация примет на работу»</a:t>
            </a:r>
            <a:endParaRPr lang="ru-RU" sz="1600" dirty="0"/>
          </a:p>
          <a:p>
            <a:pPr algn="ctr">
              <a:defRPr/>
            </a:pPr>
            <a:r>
              <a:rPr lang="ru-RU" sz="1600" dirty="0"/>
              <a:t>Мотивирующая игра для учащихся 10-11 классов </a:t>
            </a:r>
          </a:p>
          <a:p>
            <a:pPr algn="ctr" eaLnBrk="1" hangingPunct="1">
              <a:buFont typeface="Arial" pitchFamily="34" charset="0"/>
              <a:buNone/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2" charset="-127"/>
            </a:endParaRPr>
          </a:p>
        </p:txBody>
      </p:sp>
      <p:pic>
        <p:nvPicPr>
          <p:cNvPr id="19463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4062413"/>
            <a:ext cx="3101975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4086225"/>
            <a:ext cx="333216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1227138" y="277813"/>
            <a:ext cx="6411912" cy="544512"/>
          </a:xfrm>
          <a:prstGeom prst="round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2" charset="-127"/>
              </a:rPr>
              <a:t>Дебаты</a:t>
            </a:r>
          </a:p>
        </p:txBody>
      </p:sp>
      <p:pic>
        <p:nvPicPr>
          <p:cNvPr id="2048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908175"/>
            <a:ext cx="348615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292100" y="5681663"/>
            <a:ext cx="8450263" cy="852487"/>
          </a:xfrm>
          <a:prstGeom prst="round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1800" dirty="0"/>
              <a:t>В современной России каждый выпускник ВУЗа может сделать карьеру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2" charset="-127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986213" y="1908175"/>
            <a:ext cx="4756150" cy="1011238"/>
          </a:xfrm>
          <a:prstGeom prst="round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1800" dirty="0"/>
              <a:t>Школа не готовит молодежь к реальной жизни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2" charset="-127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986213" y="3189288"/>
            <a:ext cx="4756150" cy="1012825"/>
          </a:xfrm>
          <a:prstGeom prst="round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1800" dirty="0">
                <a:solidFill>
                  <a:schemeClr val="tx1"/>
                </a:solidFill>
                <a:ea typeface="Gulim" pitchFamily="2" charset="-127"/>
              </a:rPr>
              <a:t>В ВУЗы России надо принимать всех без результатов ЕГЭ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292100" y="4524375"/>
            <a:ext cx="8450263" cy="852488"/>
          </a:xfrm>
          <a:prstGeom prst="round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1800" dirty="0"/>
              <a:t>В ВУЗах России необходимо ввести обязательное распределение выпускников, как это было в СССР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2" charset="-127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92100" y="938213"/>
            <a:ext cx="8450263" cy="830262"/>
          </a:xfrm>
          <a:prstGeom prst="round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ea typeface="Gulim" pitchFamily="2" charset="-127"/>
              </a:rPr>
              <a:t>Темы дебатов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1227138" y="277813"/>
            <a:ext cx="6411912" cy="544512"/>
          </a:xfrm>
          <a:prstGeom prst="round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2" charset="-127"/>
              </a:rPr>
              <a:t>Интервьюирование представителя профессии</a:t>
            </a:r>
          </a:p>
        </p:txBody>
      </p:sp>
      <p:pic>
        <p:nvPicPr>
          <p:cNvPr id="21507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2188"/>
            <a:ext cx="4059238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 bwMode="auto">
          <a:xfrm>
            <a:off x="4206875" y="992188"/>
            <a:ext cx="4937125" cy="2128837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интервьюирования: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профессиями, мотивами профессионального выбора, путями получения профессии 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Gulim" pitchFamily="2" charset="-127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-84138" y="3290888"/>
            <a:ext cx="9228138" cy="3463925"/>
          </a:xfrm>
          <a:prstGeom prst="round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расспросить о том, почему человек выбрал эту профессию, как он понимает ее смысл,  где можно получить образование по профессии;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выяснить, каково основное содержание трудовой деятельности, как организован рабочий день, каковы условия труда;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плюсы и минусы профессии; 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какие перспективы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профессии на рынке труда и карьерная перспектива для человека в этой профессии.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0013"/>
            <a:ext cx="9144000" cy="66786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buClr>
                <a:srgbClr val="000000"/>
              </a:buClr>
              <a:buSzPts val="900"/>
              <a:defRPr/>
            </a:pPr>
            <a:r>
              <a:rPr lang="ru-RU" sz="2000" b="1" dirty="0">
                <a:solidFill>
                  <a:schemeClr val="tx1"/>
                </a:solidFill>
              </a:rPr>
              <a:t>Примерные вопросы интервью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ts val="900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1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Давно ли работаете в профессии?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ts val="900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2. Где получали образование? 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ts val="900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3. В чем суть профессии? На что тратите большую часть рабочего дня?</a:t>
            </a:r>
          </a:p>
          <a:p>
            <a:pPr>
              <a:lnSpc>
                <a:spcPct val="150000"/>
              </a:lnSpc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4.  Что в Вашей профессии самое лучшее?</a:t>
            </a:r>
          </a:p>
          <a:p>
            <a:pPr>
              <a:lnSpc>
                <a:spcPct val="150000"/>
              </a:lnSpc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5. Что в Вашей профессии вам не нравится? 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ts val="900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6. Какие качества  необходимы человеку, чтобы работать в данной 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ts val="900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  профессии?  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ts val="900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7. Накладывает ли ваша профессия какие-либо ограничения (на образ жизни, стиль поведения, здоровье и др.)? 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ts val="900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8. Насколько сложно продвигаться по карьерной лестнице в Вашей 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ts val="900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   профессии? 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ts val="900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9. Какие профессиональные навыки дает эта профессия? В каких еще 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ts val="900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  сферах может применить себя человек, имеющий данную  профессию? 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ts val="900"/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10. Какие перспективы у профессии на рынке труда на ближайшие 10 лет? </a:t>
            </a:r>
          </a:p>
          <a:p>
            <a:pPr>
              <a:lnSpc>
                <a:spcPct val="150000"/>
              </a:lnSpc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11. Выбрали бы вы эту профессию снова? </a:t>
            </a:r>
          </a:p>
          <a:p>
            <a:pPr>
              <a:lnSpc>
                <a:spcPct val="150000"/>
              </a:lnSpc>
              <a:defRPr/>
            </a:pPr>
            <a:endParaRPr lang="ru-RU" sz="16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6325" y="347663"/>
            <a:ext cx="7535863" cy="461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25000"/>
                  </a:schemeClr>
                </a:solidFill>
              </a:rPr>
              <a:t>Личностные результаты ФГОС СОО (п. 7)</a:t>
            </a:r>
          </a:p>
        </p:txBody>
      </p:sp>
      <p:pic>
        <p:nvPicPr>
          <p:cNvPr id="512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38" y="5162550"/>
            <a:ext cx="2017712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нутый угол 3"/>
          <p:cNvSpPr/>
          <p:nvPr/>
        </p:nvSpPr>
        <p:spPr bwMode="auto">
          <a:xfrm>
            <a:off x="2673350" y="1238250"/>
            <a:ext cx="5718175" cy="4403725"/>
          </a:xfrm>
          <a:prstGeom prst="foldedCorne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buFont typeface="Arial" pitchFamily="34" charset="0"/>
              <a:buNone/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нутый угол 4"/>
          <p:cNvSpPr/>
          <p:nvPr/>
        </p:nvSpPr>
        <p:spPr bwMode="auto">
          <a:xfrm>
            <a:off x="2373313" y="1238250"/>
            <a:ext cx="6238875" cy="4491038"/>
          </a:xfrm>
          <a:prstGeom prst="foldedCorne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buFont typeface="Arial" pitchFamily="34" charset="0"/>
              <a:buNone/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нутый угол 5"/>
          <p:cNvSpPr/>
          <p:nvPr/>
        </p:nvSpPr>
        <p:spPr bwMode="auto">
          <a:xfrm>
            <a:off x="3298825" y="1238250"/>
            <a:ext cx="4676775" cy="3460750"/>
          </a:xfrm>
          <a:prstGeom prst="foldedCorner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buFont typeface="Arial" pitchFamily="34" charset="0"/>
              <a:buNone/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754313" y="1238250"/>
            <a:ext cx="787400" cy="232727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buFont typeface="Arial" pitchFamily="34" charset="0"/>
              <a:buNone/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436938" y="1238250"/>
            <a:ext cx="4364037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buFont typeface="Arial" pitchFamily="34" charset="0"/>
              <a:buNone/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16200" y="1284288"/>
            <a:ext cx="5764213" cy="2247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25000"/>
                  </a:schemeClr>
                </a:solidFill>
              </a:rPr>
              <a:t>осознанный выбор будущей профессии </a:t>
            </a:r>
          </a:p>
          <a:p>
            <a:pPr algn="ctr">
              <a:defRPr/>
            </a:pPr>
            <a:r>
              <a:rPr lang="ru-RU" sz="2800" dirty="0">
                <a:solidFill>
                  <a:schemeClr val="accent2">
                    <a:lumMod val="25000"/>
                  </a:schemeClr>
                </a:solidFill>
              </a:rPr>
              <a:t>и возможностей реализации собственных жизненных планов</a:t>
            </a:r>
            <a:endParaRPr lang="ru-RU" sz="2800" dirty="0"/>
          </a:p>
        </p:txBody>
      </p:sp>
      <p:sp>
        <p:nvSpPr>
          <p:cNvPr id="5130" name="Прямоугольник 11"/>
          <p:cNvSpPr>
            <a:spLocks noChangeArrowheads="1"/>
          </p:cNvSpPr>
          <p:nvPr/>
        </p:nvSpPr>
        <p:spPr bwMode="auto">
          <a:xfrm>
            <a:off x="2673350" y="4865688"/>
            <a:ext cx="57245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u"/>
              <a:defRPr sz="2000" b="1">
                <a:solidFill>
                  <a:schemeClr val="folHlink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424F18"/>
                </a:solidFill>
                <a:latin typeface="Times New Roman" pitchFamily="18" charset="0"/>
                <a:cs typeface="Calibri" pitchFamily="34" charset="0"/>
              </a:rPr>
              <a:t>готовность к профессиональному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424F18"/>
                </a:solidFill>
                <a:latin typeface="Times New Roman" pitchFamily="18" charset="0"/>
                <a:cs typeface="Calibri" pitchFamily="34" charset="0"/>
              </a:rPr>
              <a:t>самоопределению</a:t>
            </a:r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5191125" y="3740150"/>
            <a:ext cx="682625" cy="976313"/>
          </a:xfrm>
          <a:prstGeom prst="down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Font typeface="Arial" pitchFamily="34" charset="0"/>
              <a:buNone/>
              <a:defRPr/>
            </a:pPr>
            <a:endParaRPr lang="ru-RU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15888"/>
          <a:ext cx="9144000" cy="7023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52733">
                  <a:extLst>
                    <a:ext uri="{9D8B030D-6E8A-4147-A177-3AD203B41FA5}">
                      <a16:colId xmlns:a16="http://schemas.microsoft.com/office/drawing/2014/main" xmlns="" val="1772660644"/>
                    </a:ext>
                  </a:extLst>
                </a:gridCol>
                <a:gridCol w="1846099">
                  <a:extLst>
                    <a:ext uri="{9D8B030D-6E8A-4147-A177-3AD203B41FA5}">
                      <a16:colId xmlns:a16="http://schemas.microsoft.com/office/drawing/2014/main" xmlns="" val="1381234638"/>
                    </a:ext>
                  </a:extLst>
                </a:gridCol>
                <a:gridCol w="1845168">
                  <a:extLst>
                    <a:ext uri="{9D8B030D-6E8A-4147-A177-3AD203B41FA5}">
                      <a16:colId xmlns:a16="http://schemas.microsoft.com/office/drawing/2014/main" xmlns="" val="586685968"/>
                    </a:ext>
                  </a:extLst>
                </a:gridCol>
              </a:tblGrid>
              <a:tr h="112873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Как вам кажется, вы подготовлены к </a:t>
                      </a:r>
                      <a:r>
                        <a:rPr lang="ru-RU" sz="2000" kern="1200" dirty="0" smtClean="0">
                          <a:effectLst/>
                        </a:rPr>
                        <a:t>решению следующих </a:t>
                      </a:r>
                      <a:r>
                        <a:rPr lang="ru-RU" sz="2000" kern="1200" dirty="0">
                          <a:effectLst/>
                        </a:rPr>
                        <a:t>жизненных задач?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31745" marB="31745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Хорошо </a:t>
                      </a:r>
                      <a:endParaRPr lang="ru-RU" sz="2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(число обучающихся, в %)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31745" marB="3174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0647508"/>
                  </a:ext>
                </a:extLst>
              </a:tr>
              <a:tr h="6236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2012-2014г.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31745" marB="317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2015-2017г.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31745" marB="31745"/>
                </a:tc>
                <a:extLst>
                  <a:ext uri="{0D108BD9-81ED-4DB2-BD59-A6C34878D82A}">
                    <a16:rowId xmlns:a16="http://schemas.microsoft.com/office/drawing/2014/main" xmlns="" val="3649700777"/>
                  </a:ext>
                </a:extLst>
              </a:tr>
              <a:tr h="623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К выбору профессии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31745" marB="317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47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31745" marB="317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59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31745" marB="31745"/>
                </a:tc>
                <a:extLst>
                  <a:ext uri="{0D108BD9-81ED-4DB2-BD59-A6C34878D82A}">
                    <a16:rowId xmlns:a16="http://schemas.microsoft.com/office/drawing/2014/main" xmlns="" val="2661805428"/>
                  </a:ext>
                </a:extLst>
              </a:tr>
              <a:tr h="623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К деловому сотрудничеству с людьми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31745" marB="317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60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31745" marB="317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68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31745" marB="31745"/>
                </a:tc>
                <a:extLst>
                  <a:ext uri="{0D108BD9-81ED-4DB2-BD59-A6C34878D82A}">
                    <a16:rowId xmlns:a16="http://schemas.microsoft.com/office/drawing/2014/main" xmlns="" val="2907722480"/>
                  </a:ext>
                </a:extLst>
              </a:tr>
              <a:tr h="623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К учебе в ВУЗе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31745" marB="317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71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31745" marB="317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69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31745" marB="31745"/>
                </a:tc>
                <a:extLst>
                  <a:ext uri="{0D108BD9-81ED-4DB2-BD59-A6C34878D82A}">
                    <a16:rowId xmlns:a16="http://schemas.microsoft.com/office/drawing/2014/main" xmlns="" val="3259506160"/>
                  </a:ext>
                </a:extLst>
              </a:tr>
              <a:tr h="623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К трудовой деятельности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31745" marB="317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64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31745" marB="317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70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31745" marB="31745"/>
                </a:tc>
                <a:extLst>
                  <a:ext uri="{0D108BD9-81ED-4DB2-BD59-A6C34878D82A}">
                    <a16:rowId xmlns:a16="http://schemas.microsoft.com/office/drawing/2014/main" xmlns="" val="1470978297"/>
                  </a:ext>
                </a:extLst>
              </a:tr>
              <a:tr h="623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К преодолению жизненных трудностей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31745" marB="317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63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31745" marB="317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68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31745" marB="31745"/>
                </a:tc>
                <a:extLst>
                  <a:ext uri="{0D108BD9-81ED-4DB2-BD59-A6C34878D82A}">
                    <a16:rowId xmlns:a16="http://schemas.microsoft.com/office/drawing/2014/main" xmlns="" val="75361185"/>
                  </a:ext>
                </a:extLst>
              </a:tr>
              <a:tr h="764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К необходимости зарабатывать на жизнь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31745" marB="317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77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31745" marB="317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72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31745" marB="31745"/>
                </a:tc>
                <a:extLst>
                  <a:ext uri="{0D108BD9-81ED-4DB2-BD59-A6C34878D82A}">
                    <a16:rowId xmlns:a16="http://schemas.microsoft.com/office/drawing/2014/main" xmlns="" val="981082195"/>
                  </a:ext>
                </a:extLst>
              </a:tr>
              <a:tr h="764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К активному участию в общественной жизни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31745" marB="317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42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31745" marB="317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36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31745" marB="31745"/>
                </a:tc>
                <a:extLst>
                  <a:ext uri="{0D108BD9-81ED-4DB2-BD59-A6C34878D82A}">
                    <a16:rowId xmlns:a16="http://schemas.microsoft.com/office/drawing/2014/main" xmlns="" val="3737227251"/>
                  </a:ext>
                </a:extLst>
              </a:tr>
              <a:tr h="623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К дальнейшему самообразованию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31745" marB="317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62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31745" marB="317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82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85" marR="32385" marT="31745" marB="31745"/>
                </a:tc>
                <a:extLst>
                  <a:ext uri="{0D108BD9-81ED-4DB2-BD59-A6C34878D82A}">
                    <a16:rowId xmlns:a16="http://schemas.microsoft.com/office/drawing/2014/main" xmlns="" val="312242126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27000"/>
          <a:ext cx="9144000" cy="7064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84904">
                  <a:extLst>
                    <a:ext uri="{9D8B030D-6E8A-4147-A177-3AD203B41FA5}">
                      <a16:colId xmlns:a16="http://schemas.microsoft.com/office/drawing/2014/main" xmlns="" val="3938932141"/>
                    </a:ext>
                  </a:extLst>
                </a:gridCol>
                <a:gridCol w="1855725">
                  <a:extLst>
                    <a:ext uri="{9D8B030D-6E8A-4147-A177-3AD203B41FA5}">
                      <a16:colId xmlns:a16="http://schemas.microsoft.com/office/drawing/2014/main" xmlns="" val="780486834"/>
                    </a:ext>
                  </a:extLst>
                </a:gridCol>
                <a:gridCol w="1803371">
                  <a:extLst>
                    <a:ext uri="{9D8B030D-6E8A-4147-A177-3AD203B41FA5}">
                      <a16:colId xmlns:a16="http://schemas.microsoft.com/office/drawing/2014/main" xmlns="" val="2379898260"/>
                    </a:ext>
                  </a:extLst>
                </a:gridCol>
              </a:tblGrid>
              <a:tr h="2593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</a:rPr>
                        <a:t>Как вы считаете, что дала вам гимназия за время обучения?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8" marB="349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Число обучающихся,</a:t>
                      </a:r>
                      <a:r>
                        <a:rPr lang="ru-RU" sz="2400" kern="1200">
                          <a:effectLst/>
                        </a:rPr>
                        <a:t> в %</a:t>
                      </a:r>
                      <a:endParaRPr lang="ru-RU" sz="2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effectLst/>
                        </a:rPr>
                        <a:t>2012-2014г. (104ч.)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8" marB="349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Число обучающихся,</a:t>
                      </a:r>
                      <a:r>
                        <a:rPr lang="ru-RU" sz="2400" kern="1200">
                          <a:effectLst/>
                        </a:rPr>
                        <a:t> в %</a:t>
                      </a:r>
                      <a:endParaRPr lang="ru-RU" sz="2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effectLst/>
                        </a:rPr>
                        <a:t>2015-2017г. (145ч.)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8" marB="34928"/>
                </a:tc>
                <a:extLst>
                  <a:ext uri="{0D108BD9-81ED-4DB2-BD59-A6C34878D82A}">
                    <a16:rowId xmlns:a16="http://schemas.microsoft.com/office/drawing/2014/main" xmlns="" val="3325800784"/>
                  </a:ext>
                </a:extLst>
              </a:tr>
              <a:tr h="637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effectLst/>
                        </a:rPr>
                        <a:t>Знания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8" marB="349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effectLst/>
                        </a:rPr>
                        <a:t>87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8" marB="349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effectLst/>
                        </a:rPr>
                        <a:t>88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8" marB="34928"/>
                </a:tc>
                <a:extLst>
                  <a:ext uri="{0D108BD9-81ED-4DB2-BD59-A6C34878D82A}">
                    <a16:rowId xmlns:a16="http://schemas.microsoft.com/office/drawing/2014/main" xmlns="" val="456604778"/>
                  </a:ext>
                </a:extLst>
              </a:tr>
              <a:tr h="911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effectLst/>
                        </a:rPr>
                        <a:t>Развитие интересов, способностей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8" marB="349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effectLst/>
                        </a:rPr>
                        <a:t>53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8" marB="349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effectLst/>
                        </a:rPr>
                        <a:t>51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8" marB="34928"/>
                </a:tc>
                <a:extLst>
                  <a:ext uri="{0D108BD9-81ED-4DB2-BD59-A6C34878D82A}">
                    <a16:rowId xmlns:a16="http://schemas.microsoft.com/office/drawing/2014/main" xmlns="" val="2766260520"/>
                  </a:ext>
                </a:extLst>
              </a:tr>
              <a:tr h="637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effectLst/>
                        </a:rPr>
                        <a:t>Подготовку к выбору профессии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8" marB="349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effectLst/>
                        </a:rPr>
                        <a:t>22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8" marB="349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effectLst/>
                        </a:rPr>
                        <a:t>32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8" marB="34928"/>
                </a:tc>
                <a:extLst>
                  <a:ext uri="{0D108BD9-81ED-4DB2-BD59-A6C34878D82A}">
                    <a16:rowId xmlns:a16="http://schemas.microsoft.com/office/drawing/2014/main" xmlns="" val="2768647083"/>
                  </a:ext>
                </a:extLst>
              </a:tr>
              <a:tr h="1141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effectLst/>
                        </a:rPr>
                        <a:t>Развитие самостоятельности, самосовершенствование 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8" marB="349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effectLst/>
                        </a:rPr>
                        <a:t>33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8" marB="349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effectLst/>
                        </a:rPr>
                        <a:t>44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8" marB="34928"/>
                </a:tc>
                <a:extLst>
                  <a:ext uri="{0D108BD9-81ED-4DB2-BD59-A6C34878D82A}">
                    <a16:rowId xmlns:a16="http://schemas.microsoft.com/office/drawing/2014/main" xmlns="" val="3429198516"/>
                  </a:ext>
                </a:extLst>
              </a:tr>
              <a:tr h="1141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effectLst/>
                        </a:rPr>
                        <a:t>Подготовка к преодолению жизненных трудностей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8" marB="349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effectLst/>
                        </a:rPr>
                        <a:t>28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8" marB="3492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effectLst/>
                        </a:rPr>
                        <a:t>29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8" marB="34928"/>
                </a:tc>
                <a:extLst>
                  <a:ext uri="{0D108BD9-81ED-4DB2-BD59-A6C34878D82A}">
                    <a16:rowId xmlns:a16="http://schemas.microsoft.com/office/drawing/2014/main" xmlns="" val="176050633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146175"/>
          <a:ext cx="9144000" cy="5711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6788">
                  <a:extLst>
                    <a:ext uri="{9D8B030D-6E8A-4147-A177-3AD203B41FA5}">
                      <a16:colId xmlns:a16="http://schemas.microsoft.com/office/drawing/2014/main" xmlns="" val="965327586"/>
                    </a:ext>
                  </a:extLst>
                </a:gridCol>
                <a:gridCol w="2103606">
                  <a:extLst>
                    <a:ext uri="{9D8B030D-6E8A-4147-A177-3AD203B41FA5}">
                      <a16:colId xmlns:a16="http://schemas.microsoft.com/office/drawing/2014/main" xmlns="" val="1798081684"/>
                    </a:ext>
                  </a:extLst>
                </a:gridCol>
                <a:gridCol w="2103606">
                  <a:extLst>
                    <a:ext uri="{9D8B030D-6E8A-4147-A177-3AD203B41FA5}">
                      <a16:colId xmlns:a16="http://schemas.microsoft.com/office/drawing/2014/main" xmlns="" val="353741335"/>
                    </a:ext>
                  </a:extLst>
                </a:gridCol>
              </a:tblGrid>
              <a:tr h="2086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    Перечень  факторов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3" marB="349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Число обучающихся,</a:t>
                      </a:r>
                      <a:r>
                        <a:rPr lang="ru-RU" sz="1800" kern="1200">
                          <a:effectLst/>
                        </a:rPr>
                        <a:t> в %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2012-2014г.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3" marB="349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Число обучающихся,</a:t>
                      </a:r>
                      <a:r>
                        <a:rPr lang="ru-RU" sz="1800" kern="1200">
                          <a:effectLst/>
                        </a:rPr>
                        <a:t> в %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2015-2017г.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3" marB="34923"/>
                </a:tc>
                <a:extLst>
                  <a:ext uri="{0D108BD9-81ED-4DB2-BD59-A6C34878D82A}">
                    <a16:rowId xmlns:a16="http://schemas.microsoft.com/office/drawing/2014/main" xmlns="" val="3309333050"/>
                  </a:ext>
                </a:extLst>
              </a:tr>
              <a:tr h="670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Мои интересы и способности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3" marB="349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78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3" marB="349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84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3" marB="34923"/>
                </a:tc>
                <a:extLst>
                  <a:ext uri="{0D108BD9-81ED-4DB2-BD59-A6C34878D82A}">
                    <a16:rowId xmlns:a16="http://schemas.microsoft.com/office/drawing/2014/main" xmlns="" val="3774625736"/>
                  </a:ext>
                </a:extLst>
              </a:tr>
              <a:tr h="851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Соответствие  профессии  особенностям личности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3" marB="349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48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3" marB="349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58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3" marB="34923"/>
                </a:tc>
                <a:extLst>
                  <a:ext uri="{0D108BD9-81ED-4DB2-BD59-A6C34878D82A}">
                    <a16:rowId xmlns:a16="http://schemas.microsoft.com/office/drawing/2014/main" xmlns="" val="671659185"/>
                  </a:ext>
                </a:extLst>
              </a:tr>
              <a:tr h="670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Престижность будущей профессии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3" marB="349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35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3" marB="349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46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3" marB="34923"/>
                </a:tc>
                <a:extLst>
                  <a:ext uri="{0D108BD9-81ED-4DB2-BD59-A6C34878D82A}">
                    <a16:rowId xmlns:a16="http://schemas.microsoft.com/office/drawing/2014/main" xmlns="" val="3464220338"/>
                  </a:ext>
                </a:extLst>
              </a:tr>
              <a:tr h="670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</a:rPr>
                        <a:t>Большая зарплата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3" marB="349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23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3" marB="349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32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3" marB="34923"/>
                </a:tc>
                <a:extLst>
                  <a:ext uri="{0D108BD9-81ED-4DB2-BD59-A6C34878D82A}">
                    <a16:rowId xmlns:a16="http://schemas.microsoft.com/office/drawing/2014/main" xmlns="" val="3909049948"/>
                  </a:ext>
                </a:extLst>
              </a:tr>
              <a:tr h="7637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Совет родителей, учителей, психологов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3" marB="349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effectLst/>
                        </a:rPr>
                        <a:t>22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3" marB="3492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23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3" marB="34923"/>
                </a:tc>
                <a:extLst>
                  <a:ext uri="{0D108BD9-81ED-4DB2-BD59-A6C34878D82A}">
                    <a16:rowId xmlns:a16="http://schemas.microsoft.com/office/drawing/2014/main" xmlns="" val="93378580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50850" y="292100"/>
            <a:ext cx="8207375" cy="6461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800" b="1" dirty="0"/>
              <a:t>Факторы, определившие профессиональный выбор выпускников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 bwMode="auto">
          <a:xfrm>
            <a:off x="1006475" y="428625"/>
            <a:ext cx="7269163" cy="7874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buFont typeface="Arial" pitchFamily="34" charset="0"/>
              <a:buNone/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925513" y="282575"/>
            <a:ext cx="73453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u"/>
              <a:defRPr sz="2000" b="1">
                <a:solidFill>
                  <a:schemeClr val="folHlink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3200">
                <a:solidFill>
                  <a:srgbClr val="424F18"/>
                </a:solidFill>
                <a:latin typeface="Times New Roman" pitchFamily="18" charset="0"/>
                <a:cs typeface="Calibri" pitchFamily="34" charset="0"/>
              </a:rPr>
              <a:t>Готовность к профессиональному самоопределению - сформированность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006475" y="428625"/>
            <a:ext cx="7350125" cy="1065213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buFont typeface="Arial" pitchFamily="34" charset="0"/>
              <a:buNone/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2535238" y="1793875"/>
            <a:ext cx="4235450" cy="127317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buFont typeface="Arial" pitchFamily="34" charset="0"/>
              <a:buNone/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44688" y="1638300"/>
            <a:ext cx="6864350" cy="21240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chemeClr val="accent2">
                    <a:lumMod val="25000"/>
                  </a:schemeClr>
                </a:solidFill>
              </a:rPr>
              <a:t>1. Представлений о себе как субъекте собственной деятельности</a:t>
            </a:r>
            <a:r>
              <a:rPr lang="ru-RU" sz="2200" dirty="0">
                <a:solidFill>
                  <a:schemeClr val="accent2">
                    <a:lumMod val="25000"/>
                  </a:schemeClr>
                </a:solidFill>
              </a:rPr>
              <a:t>, понимание собственных индивидуальных и личностных особенностей, возможностей, потребностей, осознание своих ценностей, целей и смыслов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44688" y="4002088"/>
            <a:ext cx="6864350" cy="14462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>
                <a:solidFill>
                  <a:schemeClr val="accent2">
                    <a:lumMod val="25000"/>
                  </a:schemeClr>
                </a:solidFill>
              </a:rPr>
              <a:t>2. Общих способов работы с </a:t>
            </a:r>
            <a:r>
              <a:rPr lang="ru-RU" sz="2200" b="1" dirty="0">
                <a:solidFill>
                  <a:schemeClr val="accent2">
                    <a:lumMod val="25000"/>
                  </a:schemeClr>
                </a:solidFill>
              </a:rPr>
              <a:t>информацией о профессиях</a:t>
            </a:r>
            <a:r>
              <a:rPr lang="ru-RU" sz="2200" dirty="0">
                <a:solidFill>
                  <a:schemeClr val="accent2">
                    <a:lumMod val="25000"/>
                  </a:schemeClr>
                </a:solidFill>
              </a:rPr>
              <a:t>, профессиональной деятельности, рынке труда, развитии экономики и социальной сферы региона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44688" y="5641975"/>
            <a:ext cx="6864350" cy="7683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>
                <a:solidFill>
                  <a:schemeClr val="accent2">
                    <a:lumMod val="25000"/>
                  </a:schemeClr>
                </a:solidFill>
              </a:rPr>
              <a:t>3. Способности </a:t>
            </a:r>
            <a:r>
              <a:rPr lang="ru-RU" sz="2200" b="1" dirty="0">
                <a:solidFill>
                  <a:schemeClr val="accent2">
                    <a:lumMod val="25000"/>
                  </a:schemeClr>
                </a:solidFill>
              </a:rPr>
              <a:t>осуществить осознанный выбор</a:t>
            </a:r>
            <a:r>
              <a:rPr lang="ru-RU" sz="2200" dirty="0">
                <a:solidFill>
                  <a:schemeClr val="accent2">
                    <a:lumMod val="25000"/>
                  </a:schemeClr>
                </a:solidFill>
              </a:rPr>
              <a:t> будущей профессии </a:t>
            </a:r>
          </a:p>
        </p:txBody>
      </p:sp>
      <p:pic>
        <p:nvPicPr>
          <p:cNvPr id="6153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" y="1638300"/>
            <a:ext cx="1779588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кругленный прямоугольник 2"/>
          <p:cNvSpPr>
            <a:spLocks noChangeArrowheads="1"/>
          </p:cNvSpPr>
          <p:nvPr/>
        </p:nvSpPr>
        <p:spPr bwMode="auto">
          <a:xfrm>
            <a:off x="254000" y="347663"/>
            <a:ext cx="8594725" cy="752475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 pitchFamily="2" charset="-127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 pitchFamily="2" charset="-127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 pitchFamily="2" charset="-127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 pitchFamily="2" charset="-127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 pitchFamily="2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 pitchFamily="2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 pitchFamily="2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 pitchFamily="2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 pitchFamily="2" charset="-127"/>
              </a:defRPr>
            </a:lvl9pPr>
          </a:lstStyle>
          <a:p>
            <a:pPr algn="ctr">
              <a:defRPr/>
            </a:pPr>
            <a:r>
              <a:rPr lang="ru-RU" altLang="ru-RU" sz="2000" b="1" dirty="0" smtClean="0">
                <a:solidFill>
                  <a:srgbClr val="333333"/>
                </a:solidFill>
                <a:cs typeface="Times New Roman" panose="02020603050405020304" pitchFamily="18" charset="0"/>
              </a:rPr>
              <a:t>Основные направления психолого-педагогического сопровождения профессионального самоопределения</a:t>
            </a:r>
            <a:endParaRPr lang="ru-RU" altLang="ru-RU" sz="2000" b="1" dirty="0" smtClean="0"/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254000" y="1509713"/>
            <a:ext cx="3298825" cy="1087437"/>
          </a:xfrm>
          <a:prstGeom prst="round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tx1"/>
                </a:solidFill>
              </a:rPr>
              <a:t>Диагностическое направление 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2" charset="-127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254000" y="4038600"/>
            <a:ext cx="3298825" cy="1087438"/>
          </a:xfrm>
          <a:prstGeom prst="round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ru-RU" sz="2400" dirty="0"/>
              <a:t>Просветительское направление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2" charset="-127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54000" y="2774950"/>
            <a:ext cx="3298825" cy="1087438"/>
          </a:xfrm>
          <a:prstGeom prst="round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tx1"/>
                </a:solidFill>
              </a:rPr>
              <a:t>Консультационное направление </a:t>
            </a:r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2" charset="-127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694113" y="1547813"/>
            <a:ext cx="5154612" cy="1087437"/>
          </a:xfrm>
          <a:prstGeom prst="round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82563" indent="-182563" eaLnBrk="1" hangingPunct="1"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анкетирования и тестирования;</a:t>
            </a:r>
          </a:p>
          <a:p>
            <a:pPr marL="182563" indent="-182563" eaLnBrk="1" hangingPunct="1"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интервьюирование;</a:t>
            </a:r>
          </a:p>
          <a:p>
            <a:pPr marL="182563" indent="-182563" eaLnBrk="1" hangingPunct="1"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анализ образовательных ситуаций.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2" charset="-127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694113" y="2774950"/>
            <a:ext cx="5154612" cy="1087438"/>
          </a:xfrm>
          <a:prstGeom prst="round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беседы;   </a:t>
            </a:r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психолог. игры и упражнения;</a:t>
            </a:r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ru-RU" sz="1800" dirty="0"/>
              <a:t>коучинг. 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54000" y="5303838"/>
            <a:ext cx="3298825" cy="1255712"/>
          </a:xfrm>
          <a:prstGeom prst="round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ru-RU" sz="2400" dirty="0"/>
              <a:t>Организационное</a:t>
            </a: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ru-RU" sz="2400" dirty="0"/>
              <a:t>(активизирующее) направление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2" charset="-127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3694113" y="5297488"/>
            <a:ext cx="5154612" cy="1262062"/>
          </a:xfrm>
          <a:prstGeom prst="round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82563" indent="-182563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профессиональные пробы;</a:t>
            </a:r>
          </a:p>
          <a:p>
            <a:pPr marL="182563" indent="-182563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дебаты;</a:t>
            </a:r>
          </a:p>
          <a:p>
            <a:pPr marL="182563" indent="-182563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работа над личным профессиональным планом.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ru-RU" dirty="0"/>
          </a:p>
          <a:p>
            <a:pPr eaLnBrk="1" hangingPunct="1">
              <a:buFont typeface="Arial" pitchFamily="34" charset="0"/>
              <a:buNone/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2" charset="-127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3694113" y="4014788"/>
            <a:ext cx="5154612" cy="1087437"/>
          </a:xfrm>
          <a:prstGeom prst="round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знакомство учащихся с миром профессий;</a:t>
            </a:r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проведения экскурсий;</a:t>
            </a:r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встречи старшеклассников со специалистами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752475" y="242888"/>
            <a:ext cx="7477125" cy="566737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000" b="1" dirty="0"/>
              <a:t>Личный профессиональный план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4013" y="1052513"/>
            <a:ext cx="8362950" cy="1939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 pitchFamily="2" charset="-127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 pitchFamily="2" charset="-127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 pitchFamily="2" charset="-127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 pitchFamily="2" charset="-127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 pitchFamily="2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 pitchFamily="2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 pitchFamily="2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 pitchFamily="2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Gulim" pitchFamily="2" charset="-127"/>
              </a:defRPr>
            </a:lvl9pPr>
          </a:lstStyle>
          <a:p>
            <a:pPr algn="ctr">
              <a:defRPr/>
            </a:pPr>
            <a:r>
              <a:rPr lang="ru-RU" altLang="ru-RU" sz="2400" dirty="0" smtClean="0">
                <a:solidFill>
                  <a:srgbClr val="4D4D4D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Каждый учащийся получает для работы электронную папку с двумя документами: формой личного профессионального плана и учебным пособием, содержащим комментарии к работе с Планом</a:t>
            </a:r>
            <a:endParaRPr lang="ru-RU" altLang="ru-RU" sz="2400" dirty="0" smtClean="0">
              <a:solidFill>
                <a:srgbClr val="4D4D4D"/>
              </a:solidFill>
              <a:latin typeface="Verdana" panose="020B0604030504040204" pitchFamily="34" charset="0"/>
            </a:endParaRPr>
          </a:p>
        </p:txBody>
      </p:sp>
      <p:pic>
        <p:nvPicPr>
          <p:cNvPr id="819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8563" y="3543300"/>
            <a:ext cx="54959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Прямоугольник 4"/>
          <p:cNvSpPr>
            <a:spLocks noChangeArrowheads="1"/>
          </p:cNvSpPr>
          <p:nvPr/>
        </p:nvSpPr>
        <p:spPr bwMode="auto">
          <a:xfrm>
            <a:off x="139700" y="4276725"/>
            <a:ext cx="32861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bg1"/>
                </a:solidFill>
                <a:latin typeface="Times New Roman" pitchFamily="18" charset="0"/>
                <a:ea typeface="Gulim" pitchFamily="2" charset="-127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Times New Roman" pitchFamily="18" charset="0"/>
                <a:ea typeface="Gulim" pitchFamily="2" charset="-127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Times New Roman" pitchFamily="18" charset="0"/>
                <a:ea typeface="Gulim" pitchFamily="2" charset="-127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Times New Roman" pitchFamily="18" charset="0"/>
                <a:ea typeface="Gulim" pitchFamily="2" charset="-127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Times New Roman" pitchFamily="18" charset="0"/>
                <a:ea typeface="Gulim" pitchFamily="2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itchFamily="18" charset="0"/>
                <a:ea typeface="Gulim" pitchFamily="2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itchFamily="18" charset="0"/>
                <a:ea typeface="Gulim" pitchFamily="2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itchFamily="18" charset="0"/>
                <a:ea typeface="Gulim" pitchFamily="2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Times New Roman" pitchFamily="18" charset="0"/>
                <a:ea typeface="Gulim" pitchFamily="2" charset="-127"/>
              </a:defRPr>
            </a:lvl9pPr>
          </a:lstStyle>
          <a:p>
            <a:pPr algn="ctr"/>
            <a:r>
              <a:rPr lang="ru-RU" altLang="ru-RU" sz="2400" b="1">
                <a:solidFill>
                  <a:schemeClr val="tx1"/>
                </a:solidFill>
              </a:rPr>
              <a:t>Профессиональный план – это представление человека о своём профессиональном будущем</a:t>
            </a:r>
            <a:endParaRPr lang="ru-RU" altLang="ru-RU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752475" y="242888"/>
            <a:ext cx="7512050" cy="566737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000" b="1" dirty="0"/>
              <a:t>Структура личного профессионального плана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036638"/>
          <a:ext cx="9144000" cy="5821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xmlns="" val="755514904"/>
                    </a:ext>
                  </a:extLst>
                </a:gridCol>
              </a:tblGrid>
              <a:tr h="90089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2400" dirty="0" smtClean="0"/>
                        <a:t>1. Определение круга профессий (с учетом профиля обучения и интересов учащихся); </a:t>
                      </a:r>
                      <a:endParaRPr lang="ru-RU" sz="2400" dirty="0"/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xmlns="" val="3628650042"/>
                  </a:ext>
                </a:extLst>
              </a:tr>
              <a:tr h="1186998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2400" b="1" dirty="0" smtClean="0"/>
                        <a:t>2.Определение интересов и профессиональных склонностей (на основе диагностик);</a:t>
                      </a: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xmlns="" val="1010768714"/>
                  </a:ext>
                </a:extLst>
              </a:tr>
              <a:tr h="93336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2400" b="1" dirty="0" smtClean="0"/>
                        <a:t>3. Определение способностей (на основе диагностик) и анализа достижений;</a:t>
                      </a: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xmlns="" val="755133386"/>
                  </a:ext>
                </a:extLst>
              </a:tr>
              <a:tr h="93336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2400" b="1" dirty="0" smtClean="0"/>
                        <a:t>4. Характеристика личностных особенностей (по данным диагностик);</a:t>
                      </a: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xmlns="" val="3342351394"/>
                  </a:ext>
                </a:extLst>
              </a:tr>
              <a:tr h="93336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2400" b="1" dirty="0" smtClean="0"/>
                        <a:t>5. Формулировка целей и путей ее достижения;</a:t>
                      </a: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xmlns="" val="56355421"/>
                  </a:ext>
                </a:extLst>
              </a:tr>
              <a:tr h="93336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2400" b="1" dirty="0" smtClean="0"/>
                        <a:t>6. Перечень информационных ресурсов.  </a:t>
                      </a: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xmlns="" val="236622279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752475" y="242888"/>
            <a:ext cx="7558088" cy="741362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000" b="1" dirty="0"/>
              <a:t>Организация профессиональных  проб в рамках социального партнерства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8113" y="1389063"/>
            <a:ext cx="4919662" cy="20716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800" dirty="0"/>
              <a:t>Задачи профессиональных проб – ознакомление обучающихся профессией и формирование допрофессиональных знаний, умений, навыков, опыта практической работы в конкретной профессиональной деятельности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7038" y="1525588"/>
            <a:ext cx="2886075" cy="2160587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0245" name="Рисунок 4" descr="DSC049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425" y="3686175"/>
            <a:ext cx="3024188" cy="2957513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10246" name="Рисунок 5" descr="DSC0463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1125" y="4006850"/>
            <a:ext cx="3516313" cy="2636838"/>
          </a:xfrm>
          <a:prstGeom prst="rect">
            <a:avLst/>
          </a:prstGeom>
          <a:solidFill>
            <a:srgbClr val="FFFFFF"/>
          </a:solidFill>
          <a:ln w="19050" cmpd="dbl">
            <a:solidFill>
              <a:srgbClr val="0000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752475" y="196850"/>
            <a:ext cx="7558088" cy="741363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000" b="1" dirty="0"/>
              <a:t>Организация профессиональных  проб в рамках социального партнерства </a:t>
            </a:r>
            <a:endParaRPr lang="ru-RU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875" y="4108450"/>
            <a:ext cx="3492500" cy="2616200"/>
          </a:xfrm>
          <a:prstGeom prst="rect">
            <a:avLst/>
          </a:prstGeom>
          <a:ln>
            <a:solidFill>
              <a:srgbClr val="000099"/>
            </a:solidFill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65263"/>
            <a:ext cx="3463925" cy="2592387"/>
          </a:xfrm>
          <a:prstGeom prst="rect">
            <a:avLst/>
          </a:prstGeom>
          <a:ln>
            <a:solidFill>
              <a:srgbClr val="000099"/>
            </a:solidFill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DSC0491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775" y="1565275"/>
            <a:ext cx="3324225" cy="2492375"/>
          </a:xfrm>
          <a:prstGeom prst="rect">
            <a:avLst/>
          </a:prstGeom>
          <a:ln>
            <a:solidFill>
              <a:srgbClr val="000099"/>
            </a:solidFill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752475" y="215900"/>
            <a:ext cx="7558088" cy="50165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000" b="1" dirty="0"/>
              <a:t>Наши социальные партнеры</a:t>
            </a: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833438"/>
          <a:ext cx="9144000" cy="6024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39696">
                  <a:extLst>
                    <a:ext uri="{9D8B030D-6E8A-4147-A177-3AD203B41FA5}">
                      <a16:colId xmlns:a16="http://schemas.microsoft.com/office/drawing/2014/main" xmlns="" val="1447064530"/>
                    </a:ext>
                  </a:extLst>
                </a:gridCol>
                <a:gridCol w="2604304">
                  <a:extLst>
                    <a:ext uri="{9D8B030D-6E8A-4147-A177-3AD203B41FA5}">
                      <a16:colId xmlns:a16="http://schemas.microsoft.com/office/drawing/2014/main" xmlns="" val="320754302"/>
                    </a:ext>
                  </a:extLst>
                </a:gridCol>
              </a:tblGrid>
              <a:tr h="684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База проведения профессиональных проб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Продолжительность сотрудничества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98513424"/>
                  </a:ext>
                </a:extLst>
              </a:tr>
              <a:tr h="263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Ассоциация переводчиков Иркутской области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4 года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96700809"/>
                  </a:ext>
                </a:extLst>
              </a:tr>
              <a:tr h="263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Ангарский городской суд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4 года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48987462"/>
                  </a:ext>
                </a:extLst>
              </a:tr>
              <a:tr h="263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Ангарская городская прокуратура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 года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74038300"/>
                  </a:ext>
                </a:extLst>
              </a:tr>
              <a:tr h="431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Служба по связям с общественностью ОАО «АНХК» 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4 года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72867400"/>
                  </a:ext>
                </a:extLst>
              </a:tr>
              <a:tr h="263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Представительство МИД по Иркутской области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 года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72880401"/>
                  </a:ext>
                </a:extLst>
              </a:tr>
              <a:tr h="431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Ангарское Управление Федеральной налоговой службы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 года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60817895"/>
                  </a:ext>
                </a:extLst>
              </a:tr>
              <a:tr h="546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Отдел по связям с </a:t>
                      </a:r>
                      <a:r>
                        <a:rPr lang="ru-RU" sz="1500" dirty="0" smtClean="0">
                          <a:effectLst/>
                        </a:rPr>
                        <a:t>общественностью</a:t>
                      </a:r>
                      <a:r>
                        <a:rPr lang="ru-RU" sz="1500" dirty="0">
                          <a:effectLst/>
                        </a:rPr>
                        <a:t>, отдел культуры администрации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 года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66863956"/>
                  </a:ext>
                </a:extLst>
              </a:tr>
              <a:tr h="263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АО Сибирский «Оргстройпроект»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 года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38122621"/>
                  </a:ext>
                </a:extLst>
              </a:tr>
              <a:tr h="263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Ангарский филиал ОАО «Сбербанк», СКБ банк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 года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19659658"/>
                  </a:ext>
                </a:extLst>
              </a:tr>
              <a:tr h="431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Иркутский филиал компании «Мобильные телесистемы»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 год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26767255"/>
                  </a:ext>
                </a:extLst>
              </a:tr>
              <a:tr h="431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АО «Восточно-Сибирский машиностроительный завод» 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 года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69582570"/>
                  </a:ext>
                </a:extLst>
              </a:tr>
              <a:tr h="431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Компания «Агат-Авто», автосалон «Ниссан» г. Иркутск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 года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88244294"/>
                  </a:ext>
                </a:extLst>
              </a:tr>
              <a:tr h="263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Телекомпания «Актис»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 года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00805248"/>
                  </a:ext>
                </a:extLst>
              </a:tr>
              <a:tr h="263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ТЭЦ-10 компании «Иркутскэнерго»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 года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35915365"/>
                  </a:ext>
                </a:extLst>
              </a:tr>
              <a:tr h="263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Школы, дошкольные детские учреждения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 года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44397029"/>
                  </a:ext>
                </a:extLst>
              </a:tr>
              <a:tr h="263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Медицинские учреждения</a:t>
                      </a:r>
                      <a:endParaRPr lang="ru-RU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 года</a:t>
                      </a:r>
                      <a:endParaRPr lang="ru-RU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2774405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6928febf870b6d3a7cdbd583a327deca32394d"/>
</p:tagLst>
</file>

<file path=ppt/theme/theme1.xml><?xml version="1.0" encoding="utf-8"?>
<a:theme xmlns:a="http://schemas.openxmlformats.org/drawingml/2006/main" name="1_Conference_1">
  <a:themeElements>
    <a:clrScheme name="1_Conference_1 1">
      <a:dk1>
        <a:srgbClr val="4D4D4D"/>
      </a:dk1>
      <a:lt1>
        <a:srgbClr val="FFFFFF"/>
      </a:lt1>
      <a:dk2>
        <a:srgbClr val="F2EF62"/>
      </a:dk2>
      <a:lt2>
        <a:srgbClr val="DDDDDD"/>
      </a:lt2>
      <a:accent1>
        <a:srgbClr val="8FAD2F"/>
      </a:accent1>
      <a:accent2>
        <a:srgbClr val="DBE8B2"/>
      </a:accent2>
      <a:accent3>
        <a:srgbClr val="FFFFFF"/>
      </a:accent3>
      <a:accent4>
        <a:srgbClr val="404040"/>
      </a:accent4>
      <a:accent5>
        <a:srgbClr val="C6D3AD"/>
      </a:accent5>
      <a:accent6>
        <a:srgbClr val="C6D2A1"/>
      </a:accent6>
      <a:hlink>
        <a:srgbClr val="BAD16F"/>
      </a:hlink>
      <a:folHlink>
        <a:srgbClr val="507800"/>
      </a:folHlink>
    </a:clrScheme>
    <a:fontScheme name="1_Conference_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Gulim" pitchFamily="2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Gulim" pitchFamily="2" charset="-127"/>
          </a:defRPr>
        </a:defPPr>
      </a:lstStyle>
    </a:lnDef>
  </a:objectDefaults>
  <a:extraClrSchemeLst>
    <a:extraClrScheme>
      <a:clrScheme name="1_Conference_1 1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04040"/>
        </a:accent4>
        <a:accent5>
          <a:srgbClr val="C6D3AD"/>
        </a:accent5>
        <a:accent6>
          <a:srgbClr val="C6D2A1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ference_1 2">
        <a:dk1>
          <a:srgbClr val="4D4D4D"/>
        </a:dk1>
        <a:lt1>
          <a:srgbClr val="FFFFFF"/>
        </a:lt1>
        <a:dk2>
          <a:srgbClr val="F4D18A"/>
        </a:dk2>
        <a:lt2>
          <a:srgbClr val="DDDDDD"/>
        </a:lt2>
        <a:accent1>
          <a:srgbClr val="B99633"/>
        </a:accent1>
        <a:accent2>
          <a:srgbClr val="EDE5D1"/>
        </a:accent2>
        <a:accent3>
          <a:srgbClr val="FFFFFF"/>
        </a:accent3>
        <a:accent4>
          <a:srgbClr val="404040"/>
        </a:accent4>
        <a:accent5>
          <a:srgbClr val="D9C9AD"/>
        </a:accent5>
        <a:accent6>
          <a:srgbClr val="D7CFBD"/>
        </a:accent6>
        <a:hlink>
          <a:srgbClr val="DAC896"/>
        </a:hlink>
        <a:folHlink>
          <a:srgbClr val="776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ference_1 3">
        <a:dk1>
          <a:srgbClr val="4D4D4D"/>
        </a:dk1>
        <a:lt1>
          <a:srgbClr val="FFFFFF"/>
        </a:lt1>
        <a:dk2>
          <a:srgbClr val="61C2F3"/>
        </a:dk2>
        <a:lt2>
          <a:srgbClr val="DDDDDD"/>
        </a:lt2>
        <a:accent1>
          <a:srgbClr val="5968D7"/>
        </a:accent1>
        <a:accent2>
          <a:srgbClr val="BECDEA"/>
        </a:accent2>
        <a:accent3>
          <a:srgbClr val="FFFFFF"/>
        </a:accent3>
        <a:accent4>
          <a:srgbClr val="404040"/>
        </a:accent4>
        <a:accent5>
          <a:srgbClr val="B5B9E8"/>
        </a:accent5>
        <a:accent6>
          <a:srgbClr val="ACBAD4"/>
        </a:accent6>
        <a:hlink>
          <a:srgbClr val="93A8EB"/>
        </a:hlink>
        <a:folHlink>
          <a:srgbClr val="13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Conference_1</Template>
  <TotalTime>0</TotalTime>
  <Pages>0</Pages>
  <Words>1494</Words>
  <Characters>0</Characters>
  <Application>Microsoft Office PowerPoint</Application>
  <DocSecurity>0</DocSecurity>
  <PresentationFormat>Экран (4:3)</PresentationFormat>
  <Lines>0</Lines>
  <Paragraphs>289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Times New Roman</vt:lpstr>
      <vt:lpstr>Gulim</vt:lpstr>
      <vt:lpstr>Arial</vt:lpstr>
      <vt:lpstr>Verdana</vt:lpstr>
      <vt:lpstr>Wingdings</vt:lpstr>
      <vt:lpstr>SimSun</vt:lpstr>
      <vt:lpstr>Calibri</vt:lpstr>
      <vt:lpstr>Droid Sans</vt:lpstr>
      <vt:lpstr>1_Conference_1</vt:lpstr>
      <vt:lpstr>«Профессиональное самоопределение старшеклассников гимназии в условиях  введения ФГОС среднего общего образования»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2016-12-10T10:24:35Z</dcterms:created>
  <dcterms:modified xsi:type="dcterms:W3CDTF">2019-02-12T13:24:17Z</dcterms:modified>
  <cp:category/>
</cp:coreProperties>
</file>