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0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  <p:sldId id="290" r:id="rId11"/>
    <p:sldId id="291" r:id="rId12"/>
    <p:sldId id="272" r:id="rId13"/>
    <p:sldId id="274" r:id="rId14"/>
    <p:sldId id="293" r:id="rId15"/>
    <p:sldId id="261" r:id="rId16"/>
    <p:sldId id="277" r:id="rId17"/>
    <p:sldId id="279" r:id="rId18"/>
    <p:sldId id="292" r:id="rId19"/>
    <p:sldId id="294" r:id="rId20"/>
    <p:sldId id="281" r:id="rId21"/>
    <p:sldId id="282" r:id="rId22"/>
    <p:sldId id="302" r:id="rId23"/>
    <p:sldId id="299" r:id="rId24"/>
    <p:sldId id="298" r:id="rId25"/>
    <p:sldId id="300" r:id="rId26"/>
    <p:sldId id="283" r:id="rId27"/>
    <p:sldId id="303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7" autoAdjust="0"/>
    <p:restoredTop sz="94660"/>
  </p:normalViewPr>
  <p:slideViewPr>
    <p:cSldViewPr>
      <p:cViewPr varScale="1">
        <p:scale>
          <a:sx n="78" d="100"/>
          <a:sy n="78" d="100"/>
        </p:scale>
        <p:origin x="-8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1604-C3CD-4F70-821D-D49C478D8D8A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D946B-0FE7-4C19-803F-F27C4708A8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D946B-0FE7-4C19-803F-F27C4708A8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werpointbase.com/uploads/posts/2014-06/1403129186_picture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65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0"/>
            <a:ext cx="807246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Конструирование инновационного урока с применением  групповых способов обучения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143116"/>
            <a:ext cx="4357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Котлярова В.Ф.,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заместитель директора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НМР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МАОУ СОШ № 47 г. Томска,</a:t>
            </a:r>
          </a:p>
          <a:p>
            <a:pPr algn="r"/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Песяк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Е.Ф., ст.преподаватель кафедры сопровождения инноваций  в образовании ТОИПКРО, научный консультант МАОУ СОШ № 47 г. Томска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144698" y="1484783"/>
            <a:ext cx="9018351" cy="3960341"/>
            <a:chOff x="2225" y="2162"/>
            <a:chExt cx="6750" cy="2927"/>
          </a:xfrm>
        </p:grpSpPr>
        <p:sp>
          <p:nvSpPr>
            <p:cNvPr id="5" name="AutoShape 22"/>
            <p:cNvSpPr>
              <a:spLocks noChangeAspect="1" noChangeArrowheads="1"/>
            </p:cNvSpPr>
            <p:nvPr/>
          </p:nvSpPr>
          <p:spPr bwMode="auto">
            <a:xfrm>
              <a:off x="2225" y="2162"/>
              <a:ext cx="6750" cy="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2339" y="2441"/>
              <a:ext cx="6496" cy="2369"/>
              <a:chOff x="2338" y="2441"/>
              <a:chExt cx="6496" cy="2369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>
                <a:off x="6009" y="2441"/>
                <a:ext cx="1130" cy="83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Цели учебной темы</a:t>
                </a:r>
              </a:p>
            </p:txBody>
          </p:sp>
          <p:sp>
            <p:nvSpPr>
              <p:cNvPr id="8" name="Rectangle 20"/>
              <p:cNvSpPr>
                <a:spLocks noChangeArrowheads="1"/>
              </p:cNvSpPr>
              <p:nvPr/>
            </p:nvSpPr>
            <p:spPr bwMode="auto">
              <a:xfrm>
                <a:off x="4174" y="2441"/>
                <a:ext cx="1270" cy="83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Цели учебного раздела</a:t>
                </a:r>
              </a:p>
              <a:p>
                <a:pPr eaLnBrk="0" hangingPunct="0"/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19"/>
              <p:cNvSpPr>
                <a:spLocks noChangeArrowheads="1"/>
              </p:cNvSpPr>
              <p:nvPr/>
            </p:nvSpPr>
            <p:spPr bwMode="auto">
              <a:xfrm>
                <a:off x="7703" y="2441"/>
                <a:ext cx="1130" cy="83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Цели учебного занятия</a:t>
                </a:r>
              </a:p>
            </p:txBody>
          </p:sp>
          <p:sp>
            <p:nvSpPr>
              <p:cNvPr id="10" name="Rectangle 18"/>
              <p:cNvSpPr>
                <a:spLocks noChangeArrowheads="1"/>
              </p:cNvSpPr>
              <p:nvPr/>
            </p:nvSpPr>
            <p:spPr bwMode="auto">
              <a:xfrm>
                <a:off x="2338" y="3974"/>
                <a:ext cx="1131" cy="83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Стержневые линии</a:t>
                </a:r>
              </a:p>
            </p:txBody>
          </p:sp>
          <p:sp>
            <p:nvSpPr>
              <p:cNvPr id="11" name="Rectangle 17"/>
              <p:cNvSpPr>
                <a:spLocks noChangeArrowheads="1"/>
              </p:cNvSpPr>
              <p:nvPr/>
            </p:nvSpPr>
            <p:spPr bwMode="auto">
              <a:xfrm>
                <a:off x="4174" y="3974"/>
                <a:ext cx="1270" cy="83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Теории, положения</a:t>
                </a: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6009" y="3974"/>
                <a:ext cx="1131" cy="83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Факты, понятия, законы</a:t>
                </a: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7703" y="3974"/>
                <a:ext cx="1131" cy="83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pPr eaLnBrk="0" hangingPunct="0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Действия учащихся</a:t>
                </a:r>
              </a:p>
            </p:txBody>
          </p:sp>
          <p:grpSp>
            <p:nvGrpSpPr>
              <p:cNvPr id="14" name="Group 12"/>
              <p:cNvGrpSpPr>
                <a:grpSpLocks/>
              </p:cNvGrpSpPr>
              <p:nvPr/>
            </p:nvGrpSpPr>
            <p:grpSpPr bwMode="auto">
              <a:xfrm>
                <a:off x="2338" y="2441"/>
                <a:ext cx="1836" cy="836"/>
                <a:chOff x="2338" y="2441"/>
                <a:chExt cx="1836" cy="836"/>
              </a:xfrm>
            </p:grpSpPr>
            <p:sp>
              <p:nvSpPr>
                <p:cNvPr id="24" name="Rectangle 14"/>
                <p:cNvSpPr>
                  <a:spLocks noChangeArrowheads="1"/>
                </p:cNvSpPr>
                <p:nvPr/>
              </p:nvSpPr>
              <p:spPr bwMode="auto">
                <a:xfrm>
                  <a:off x="2338" y="2441"/>
                  <a:ext cx="1130" cy="83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9pPr>
                </a:lstStyle>
                <a:p>
                  <a:pPr eaLnBrk="0" hangingPunct="0"/>
                  <a:r>
                    <a:rPr lang="ru-RU" b="1" dirty="0">
                      <a:latin typeface="Times New Roman" pitchFamily="18" charset="0"/>
                      <a:cs typeface="Times New Roman" pitchFamily="18" charset="0"/>
                    </a:rPr>
                    <a:t>Цели учебного предмета</a:t>
                  </a: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auto">
                <a:xfrm>
                  <a:off x="3468" y="2859"/>
                  <a:ext cx="706" cy="0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Franklin Gothic Book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</p:grp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5444" y="2859"/>
                <a:ext cx="565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7138" y="2859"/>
                <a:ext cx="565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2903" y="3277"/>
                <a:ext cx="0" cy="697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3468" y="4392"/>
                <a:ext cx="706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5444" y="4392"/>
                <a:ext cx="565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7138" y="4392"/>
                <a:ext cx="565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>
                <a:off x="8268" y="3277"/>
                <a:ext cx="0" cy="697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2" name="Line 4"/>
              <p:cNvSpPr>
                <a:spLocks noChangeShapeType="1"/>
              </p:cNvSpPr>
              <p:nvPr/>
            </p:nvSpPr>
            <p:spPr bwMode="auto">
              <a:xfrm>
                <a:off x="6574" y="3277"/>
                <a:ext cx="0" cy="697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Line 3"/>
              <p:cNvSpPr>
                <a:spLocks noChangeShapeType="1"/>
              </p:cNvSpPr>
              <p:nvPr/>
            </p:nvSpPr>
            <p:spPr bwMode="auto">
              <a:xfrm>
                <a:off x="4738" y="3277"/>
                <a:ext cx="0" cy="697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Franklin Gothic Book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120376" y="357166"/>
            <a:ext cx="902362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КОНСТРУИРОВАНИЕ ОБРАЗОВАТЕЛЬНОГО ПРОСТРАНСТВА </a:t>
            </a:r>
          </a:p>
          <a:p>
            <a:r>
              <a:rPr lang="ru-RU" b="1" dirty="0" smtClean="0"/>
              <a:t>УЧЕБНОГО  ПРЕДМЕТА В КОНТЕКСТЕ ФУНДАМЕНТАЛЬНОГО ЯДРА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7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19138" y="1048543"/>
            <a:ext cx="7705727" cy="4760913"/>
            <a:chOff x="2256" y="928"/>
            <a:chExt cx="9125" cy="44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450" y="1194"/>
              <a:ext cx="1675" cy="73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Стержневая  линия 1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82" y="1202"/>
              <a:ext cx="1730" cy="7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Стержневая  линия  2</a:t>
              </a:r>
            </a:p>
            <a:p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885" y="1194"/>
              <a:ext cx="1571" cy="7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Стержневая  линия 3</a:t>
              </a:r>
            </a:p>
            <a:p>
              <a:endParaRPr lang="ru-RU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776" y="1194"/>
              <a:ext cx="1605" cy="7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Стержневая  линия 4</a:t>
              </a:r>
            </a:p>
            <a:p>
              <a:endParaRPr lang="ru-RU" dirty="0"/>
            </a:p>
          </p:txBody>
        </p:sp>
        <p:cxnSp>
          <p:nvCxnSpPr>
            <p:cNvPr id="9" name="AutoShape 7"/>
            <p:cNvCxnSpPr>
              <a:cxnSpLocks noChangeShapeType="1"/>
            </p:cNvCxnSpPr>
            <p:nvPr/>
          </p:nvCxnSpPr>
          <p:spPr bwMode="auto">
            <a:xfrm flipV="1">
              <a:off x="2256" y="928"/>
              <a:ext cx="89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>
              <a:off x="2256" y="929"/>
              <a:ext cx="0" cy="439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552" y="2562"/>
              <a:ext cx="1056" cy="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2</a:t>
              </a:r>
            </a:p>
            <a:p>
              <a:endParaRPr lang="ru-RU" dirty="0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984" y="2562"/>
              <a:ext cx="1040" cy="8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1</a:t>
              </a:r>
            </a:p>
            <a:p>
              <a:endParaRPr lang="ru-RU" dirty="0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9152" y="2562"/>
              <a:ext cx="992" cy="8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2</a:t>
              </a:r>
            </a:p>
            <a:p>
              <a:endParaRPr lang="ru-RU" dirty="0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0224" y="2562"/>
              <a:ext cx="1072" cy="8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3</a:t>
              </a:r>
            </a:p>
            <a:p>
              <a:endParaRPr lang="ru-RU" dirty="0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336" y="2562"/>
              <a:ext cx="1040" cy="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1</a:t>
              </a: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6752" y="2562"/>
              <a:ext cx="1024" cy="86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Тема 3</a:t>
              </a:r>
            </a:p>
            <a:p>
              <a:endParaRPr lang="ru-RU" dirty="0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120" y="3952"/>
              <a:ext cx="432" cy="8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920" y="3952"/>
              <a:ext cx="432" cy="8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608" y="3952"/>
              <a:ext cx="432" cy="8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528" y="4016"/>
              <a:ext cx="432" cy="8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9232" y="4016"/>
              <a:ext cx="432" cy="8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9952" y="4016"/>
              <a:ext cx="432" cy="8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Franklin Gothic Book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cxnSp>
          <p:nvCxnSpPr>
            <p:cNvPr id="23" name="AutoShape 21"/>
            <p:cNvCxnSpPr>
              <a:cxnSpLocks noChangeShapeType="1"/>
            </p:cNvCxnSpPr>
            <p:nvPr/>
          </p:nvCxnSpPr>
          <p:spPr bwMode="auto">
            <a:xfrm>
              <a:off x="6080" y="3426"/>
              <a:ext cx="0" cy="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2"/>
            <p:cNvCxnSpPr>
              <a:cxnSpLocks noChangeShapeType="1"/>
            </p:cNvCxnSpPr>
            <p:nvPr/>
          </p:nvCxnSpPr>
          <p:spPr bwMode="auto">
            <a:xfrm flipH="1">
              <a:off x="5376" y="3456"/>
              <a:ext cx="544" cy="4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23"/>
            <p:cNvCxnSpPr>
              <a:cxnSpLocks noChangeShapeType="1"/>
            </p:cNvCxnSpPr>
            <p:nvPr/>
          </p:nvCxnSpPr>
          <p:spPr bwMode="auto">
            <a:xfrm>
              <a:off x="6352" y="3362"/>
              <a:ext cx="528" cy="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24"/>
            <p:cNvCxnSpPr>
              <a:cxnSpLocks noChangeShapeType="1"/>
            </p:cNvCxnSpPr>
            <p:nvPr/>
          </p:nvCxnSpPr>
          <p:spPr bwMode="auto">
            <a:xfrm flipH="1">
              <a:off x="8752" y="3362"/>
              <a:ext cx="816" cy="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25"/>
            <p:cNvCxnSpPr>
              <a:cxnSpLocks noChangeShapeType="1"/>
            </p:cNvCxnSpPr>
            <p:nvPr/>
          </p:nvCxnSpPr>
          <p:spPr bwMode="auto">
            <a:xfrm>
              <a:off x="9568" y="3362"/>
              <a:ext cx="0" cy="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6"/>
            <p:cNvCxnSpPr>
              <a:cxnSpLocks noChangeShapeType="1"/>
            </p:cNvCxnSpPr>
            <p:nvPr/>
          </p:nvCxnSpPr>
          <p:spPr bwMode="auto">
            <a:xfrm>
              <a:off x="9568" y="3362"/>
              <a:ext cx="656" cy="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27"/>
            <p:cNvCxnSpPr>
              <a:cxnSpLocks noChangeShapeType="1"/>
            </p:cNvCxnSpPr>
            <p:nvPr/>
          </p:nvCxnSpPr>
          <p:spPr bwMode="auto">
            <a:xfrm>
              <a:off x="5241" y="1594"/>
              <a:ext cx="3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28"/>
            <p:cNvCxnSpPr>
              <a:cxnSpLocks noChangeShapeType="1"/>
            </p:cNvCxnSpPr>
            <p:nvPr/>
          </p:nvCxnSpPr>
          <p:spPr bwMode="auto">
            <a:xfrm>
              <a:off x="7373" y="1594"/>
              <a:ext cx="41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9"/>
            <p:cNvCxnSpPr>
              <a:cxnSpLocks noChangeShapeType="1"/>
            </p:cNvCxnSpPr>
            <p:nvPr/>
          </p:nvCxnSpPr>
          <p:spPr bwMode="auto">
            <a:xfrm>
              <a:off x="9456" y="1568"/>
              <a:ext cx="3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30"/>
            <p:cNvCxnSpPr>
              <a:cxnSpLocks noChangeShapeType="1"/>
            </p:cNvCxnSpPr>
            <p:nvPr/>
          </p:nvCxnSpPr>
          <p:spPr bwMode="auto">
            <a:xfrm>
              <a:off x="6080" y="1904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 flipH="1">
              <a:off x="5232" y="1904"/>
              <a:ext cx="848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>
              <a:off x="6080" y="1904"/>
              <a:ext cx="96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3"/>
            <p:cNvCxnSpPr>
              <a:cxnSpLocks noChangeShapeType="1"/>
            </p:cNvCxnSpPr>
            <p:nvPr/>
          </p:nvCxnSpPr>
          <p:spPr bwMode="auto">
            <a:xfrm flipH="1">
              <a:off x="8640" y="1904"/>
              <a:ext cx="816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34"/>
            <p:cNvCxnSpPr>
              <a:cxnSpLocks noChangeShapeType="1"/>
            </p:cNvCxnSpPr>
            <p:nvPr/>
          </p:nvCxnSpPr>
          <p:spPr bwMode="auto">
            <a:xfrm>
              <a:off x="9456" y="1904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35"/>
            <p:cNvCxnSpPr>
              <a:cxnSpLocks noChangeShapeType="1"/>
            </p:cNvCxnSpPr>
            <p:nvPr/>
          </p:nvCxnSpPr>
          <p:spPr bwMode="auto">
            <a:xfrm>
              <a:off x="9456" y="1904"/>
              <a:ext cx="928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973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35729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 ПОСТРОЕНИЯ ТЕХНОЛОГИЧЕСКОЙ КАРТЫ КУРСА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57298"/>
            <a:ext cx="9144000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1.ОПРЕДЕЛЕНИЕ ЦЕЛИ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00240"/>
            <a:ext cx="9144000" cy="9286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2.ОПРЕДЕЛЕНИЕ ПЕРВОГО И ЗАКЛЮЧИТЕЛЬНЫХ УЧЕБНЫХ ЗАНЯТИЙ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786058"/>
            <a:ext cx="9144000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3.РАЗБИВКА СОДЕРЖАНИЯ ОБЩЕЙ ТЕМЫ НА ТЕМЫ ЗАНЯТИЙ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500438"/>
            <a:ext cx="9144000" cy="9286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4.ПРОГНОЗИРОВАНИЕ ЦЕЛЕЙ И СОДЕРЖАНИЯ КАЖДОГО УЧЕБНОГО ЗАНЯТИЯ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286256"/>
            <a:ext cx="9144000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5.ПРЕДВАРИТЕЛЬНЫЙ ОТБОР МЕТОДОВ И СРЕДСТВ ОБУЧЕНИЯ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286388"/>
            <a:ext cx="9144000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6.ПРОГНОЗИРОВАНИЕ ЗАТРУДНЕНИЙ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857892"/>
            <a:ext cx="9144000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7.СОСТАВЛЕНИЕ ЗАДАНИЙ ДЛЯ САМОКОНТРОЛЯ И КОНТРОЛЯ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СТРУКТУРА ТЕХНОЛОГИЧЕСКОЙ КАРТЫ ТЕМЫ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25742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Технологическая карта по теме ________________________________________________________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 – во часов _________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изучения темы: ________________________________________________________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3786190"/>
          <a:ext cx="9143999" cy="3657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214941"/>
                <a:gridCol w="714380"/>
                <a:gridCol w="571504"/>
                <a:gridCol w="571504"/>
                <a:gridCol w="642942"/>
                <a:gridCol w="714380"/>
                <a:gridCol w="714348"/>
              </a:tblGrid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КОМПОНЕНТЫ/№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6…</a:t>
                      </a:r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учебного занятия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результаты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 результаты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результаты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</a:t>
                      </a:r>
                      <a:r>
                        <a:rPr lang="ru-RU" baseline="0" dirty="0" smtClean="0"/>
                        <a:t> организации деятельности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Оборудование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181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Домашнее задание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35729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ТИПЫ УРОКОВ (Т.И. ШАМОВА)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57298"/>
            <a:ext cx="9144000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.ВВОДНЫЙ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71678"/>
            <a:ext cx="9144000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.ПО ИЗУЧЕНИЮ И ПЕРВИЧНОМУ ЗАКРЕПЛЕНИЮ ЗНАНИЙ И СПОСОБОВ ДЕЯТЕЛЬНОСТИ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786058"/>
            <a:ext cx="9144000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.ПО ЗАКРЕПЛЕНИЮ ЗНАНИЙ И СПОСОБОВ ДЕЯТЕЛЬНОСТИ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643314"/>
            <a:ext cx="9144000" cy="10715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.ПО КОМПЛЕКСНОМУ ПРИМЕНЕНИЮ ЗНАНИЙ И СПОСОБОВ ДЕЯТЕЛЬНОСТИ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500570"/>
            <a:ext cx="9144000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.ПО ОБОБЩЕНИЮ И СИСТЕМАТИЗАЦИИ ЗНАНИЙ И СПОСОБОВ ДЕЯТЕЛЬНОСТИ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143512"/>
            <a:ext cx="9144000" cy="10715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.ПО ПРОВЕРКЕ, ОЦЕНКЕ ЗНАНИЙ И СПОСОБОВ ДЕЯТЕЛЬНОСТИ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 КОРРЕКЦИИ ЗНАНИЙ И СПОСОБОВ ДЕЯТЕЛЬНОСТИ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ДЕЯТЕЛЬНОСТЬ УЧИТЕЛЯ ПРИ РАЗРАБОТКЕ УРОКА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АЛГОРИТМ ЦЕЛЕПОЛАГАНИЯ: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1.Анализ обстановки(учебной ситуации).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2.Учёт соответствующих нормативных документов.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3.Установление на этой основе потребностей и интересов, подлежащих удовлетворению.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4.Выяснение имеющихся для этого ресурсов.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5.Выбор тех из них, которые наиболее эффективны и технологичны.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6.Формулировка цели.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С ЦЕЛЬЮ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6692"/>
          <a:ext cx="9144000" cy="52813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  <a:gridCol w="3048000"/>
              </a:tblGrid>
              <a:tr h="326818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ПОЗНАВАТЕЛЬНЫЙ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(обучающий)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АСПЕКТ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РАЗВИВАЮЩИЙ АСПЕКТ ЦЕЛИ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ВОСПИТЫВАЮЩИЙ АСПЕКТ ЦЕЛИ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ДИДАКТИЧЕСКИЙ АППАРАТ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УРОКА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т.е. содержание, методы, средства, формы организации деятельности (для достижения поставленных целей)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СТРУКТУРА УРОКА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Т.е.его этапы (для решения поставленных целей)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13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35729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ДЕЙСТВИЯ УЧИТЕЛЯ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428736"/>
            <a:ext cx="8215338" cy="17145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этап: МОДЕЛИРОВАНИЕ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1.Уточнение концепции или технологической идеи обучения.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2.Соотнесение цели урока с целями учебной темы.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3.Определение типа и вида урока.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3214686"/>
            <a:ext cx="8143900" cy="18573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этап: ПРОЕКТИРОВАНИЕ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1.Задач.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2.Содержания.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3.Методов.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4.Средств.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5.Форм учебной деятельности.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5072050"/>
            <a:ext cx="8143900" cy="178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этап: КОНСТРУИРОВАНИЕ -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технологии урока, последовательность действий учителя и учеников. Создание технологической карты урока.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4905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Моделирование урока (макроструктура):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3"/>
          <p:cNvSpPr>
            <a:spLocks noChangeArrowheads="1"/>
          </p:cNvSpPr>
          <p:nvPr/>
        </p:nvSpPr>
        <p:spPr bwMode="auto">
          <a:xfrm>
            <a:off x="1115616" y="1290522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9"/>
          <p:cNvSpPr>
            <a:spLocks noChangeArrowheads="1"/>
          </p:cNvSpPr>
          <p:nvPr/>
        </p:nvSpPr>
        <p:spPr bwMode="auto">
          <a:xfrm>
            <a:off x="2084031" y="1290523"/>
            <a:ext cx="523875" cy="447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10"/>
          <p:cNvSpPr>
            <a:spLocks noChangeArrowheads="1"/>
          </p:cNvSpPr>
          <p:nvPr/>
        </p:nvSpPr>
        <p:spPr bwMode="auto">
          <a:xfrm>
            <a:off x="3012909" y="1306999"/>
            <a:ext cx="523875" cy="447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11"/>
          <p:cNvSpPr>
            <a:spLocks noChangeArrowheads="1"/>
          </p:cNvSpPr>
          <p:nvPr/>
        </p:nvSpPr>
        <p:spPr bwMode="auto">
          <a:xfrm>
            <a:off x="4048125" y="1285935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12"/>
          <p:cNvSpPr>
            <a:spLocks noChangeArrowheads="1"/>
          </p:cNvSpPr>
          <p:nvPr/>
        </p:nvSpPr>
        <p:spPr bwMode="auto">
          <a:xfrm>
            <a:off x="4977953" y="1285934"/>
            <a:ext cx="523875" cy="447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3"/>
          <p:cNvSpPr>
            <a:spLocks noChangeArrowheads="1"/>
          </p:cNvSpPr>
          <p:nvPr/>
        </p:nvSpPr>
        <p:spPr bwMode="auto">
          <a:xfrm>
            <a:off x="5955917" y="1299426"/>
            <a:ext cx="523875" cy="447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4"/>
          <p:cNvSpPr>
            <a:spLocks noChangeArrowheads="1"/>
          </p:cNvSpPr>
          <p:nvPr/>
        </p:nvSpPr>
        <p:spPr bwMode="auto">
          <a:xfrm>
            <a:off x="6903703" y="1285933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400" b="1" dirty="0" smtClean="0">
                <a:latin typeface="Arial" pitchFamily="34" charset="0"/>
                <a:cs typeface="Arial" pitchFamily="34" charset="0"/>
              </a:rPr>
              <a:t>6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67544" y="548680"/>
            <a:ext cx="20272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Цель урока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Тип урока</a:t>
            </a:r>
            <a:r>
              <a:rPr lang="ru-RU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184482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Комбинация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урока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зависимости от логики  разворачивания содержания, форм организации деятельности и применяемых методов активизации учебной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.1. Урок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изучению новых знаний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деятельности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  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  по изучению и закреплению  знаний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деятельности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Урок   по закреплению и комплексному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деятельности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по комплексному применению,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обобщению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систематизации знаний и способов деятельности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 по проверке, оценке  и коррекции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способов деятельности</a:t>
            </a:r>
          </a:p>
          <a:p>
            <a:pPr lvl="1"/>
            <a:endParaRPr lang="ru-RU" dirty="0"/>
          </a:p>
        </p:txBody>
      </p:sp>
      <p:sp>
        <p:nvSpPr>
          <p:cNvPr id="32" name="Прямоугольник 3"/>
          <p:cNvSpPr>
            <a:spLocks noChangeArrowheads="1"/>
          </p:cNvSpPr>
          <p:nvPr/>
        </p:nvSpPr>
        <p:spPr bwMode="auto">
          <a:xfrm>
            <a:off x="7092280" y="3501008"/>
            <a:ext cx="523875" cy="447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"/>
          <p:cNvSpPr>
            <a:spLocks noChangeArrowheads="1"/>
          </p:cNvSpPr>
          <p:nvPr/>
        </p:nvSpPr>
        <p:spPr bwMode="auto">
          <a:xfrm>
            <a:off x="7092280" y="2708920"/>
            <a:ext cx="523875" cy="459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400" b="1" dirty="0" smtClean="0">
                <a:latin typeface="Arial" pitchFamily="34" charset="0"/>
                <a:cs typeface="Arial" pitchFamily="34" charset="0"/>
              </a:rPr>
              <a:t>1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"/>
          <p:cNvSpPr>
            <a:spLocks noChangeArrowheads="1"/>
          </p:cNvSpPr>
          <p:nvPr/>
        </p:nvSpPr>
        <p:spPr bwMode="auto">
          <a:xfrm>
            <a:off x="6516216" y="2708920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"/>
          <p:cNvSpPr>
            <a:spLocks noChangeArrowheads="1"/>
          </p:cNvSpPr>
          <p:nvPr/>
        </p:nvSpPr>
        <p:spPr bwMode="auto">
          <a:xfrm>
            <a:off x="6516216" y="3501008"/>
            <a:ext cx="523875" cy="447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b="1" dirty="0" smtClean="0">
                <a:latin typeface="Arial" pitchFamily="34" charset="0"/>
                <a:cs typeface="Arial" pitchFamily="34" charset="0"/>
              </a:rPr>
              <a:t>1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7092280" y="4293096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"/>
          <p:cNvSpPr>
            <a:spLocks noChangeArrowheads="1"/>
          </p:cNvSpPr>
          <p:nvPr/>
        </p:nvSpPr>
        <p:spPr bwMode="auto">
          <a:xfrm>
            <a:off x="6516216" y="4293096"/>
            <a:ext cx="523875" cy="447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"/>
          <p:cNvSpPr>
            <a:spLocks noChangeArrowheads="1"/>
          </p:cNvSpPr>
          <p:nvPr/>
        </p:nvSpPr>
        <p:spPr bwMode="auto">
          <a:xfrm>
            <a:off x="6516216" y="5085184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"/>
          <p:cNvSpPr>
            <a:spLocks noChangeArrowheads="1"/>
          </p:cNvSpPr>
          <p:nvPr/>
        </p:nvSpPr>
        <p:spPr bwMode="auto">
          <a:xfrm>
            <a:off x="7092280" y="5085184"/>
            <a:ext cx="523875" cy="447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b="1" dirty="0" smtClean="0">
                <a:latin typeface="Arial" pitchFamily="34" charset="0"/>
                <a:cs typeface="Arial" pitchFamily="34" charset="0"/>
              </a:rPr>
              <a:t>4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"/>
          <p:cNvSpPr>
            <a:spLocks noChangeArrowheads="1"/>
          </p:cNvSpPr>
          <p:nvPr/>
        </p:nvSpPr>
        <p:spPr bwMode="auto">
          <a:xfrm>
            <a:off x="6588224" y="6021288"/>
            <a:ext cx="523875" cy="447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3"/>
          <p:cNvSpPr>
            <a:spLocks noChangeArrowheads="1"/>
          </p:cNvSpPr>
          <p:nvPr/>
        </p:nvSpPr>
        <p:spPr bwMode="auto">
          <a:xfrm>
            <a:off x="7164288" y="6021288"/>
            <a:ext cx="523875" cy="44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79" y="1916832"/>
            <a:ext cx="82296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Проектирование урока (микроструктура):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«дерева целей»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последовательная декомпозиция  главной цели в иерархическую структуру подцелей  - образовательных задач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(ОЗ)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Определение способов их достижения путём отбора: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содержания учебного материала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(СУМ);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методов обучения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(МО);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 организации деятельности учащихся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(ФОД);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планируемых результатов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(ПР).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- - - - - - - - - - - - - - - - - - - - - - - - - - - - - - - - - - - - - -- - -  - - - - - - - - - - - - - - - - - - - - - -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             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636912"/>
            <a:ext cx="648072" cy="626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 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640725"/>
            <a:ext cx="648072" cy="623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643182"/>
            <a:ext cx="648072" cy="623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640725"/>
            <a:ext cx="648072" cy="616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ФОД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2640725"/>
            <a:ext cx="676552" cy="616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 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94926" y="3861048"/>
            <a:ext cx="648072" cy="626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 2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68216" y="3861048"/>
            <a:ext cx="648072" cy="623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50243" y="3861048"/>
            <a:ext cx="648072" cy="623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65666" y="3861048"/>
            <a:ext cx="648072" cy="616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ФОД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7664" y="3861047"/>
            <a:ext cx="676552" cy="616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 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94926" y="5085183"/>
            <a:ext cx="648072" cy="6269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5095700"/>
            <a:ext cx="648072" cy="623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64738" y="5122532"/>
            <a:ext cx="648072" cy="623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3146" y="5112891"/>
            <a:ext cx="648072" cy="6166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ФОД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3283" y="5112891"/>
            <a:ext cx="676552" cy="6166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3736650" y="2952273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2542998" y="2910091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flipV="1">
            <a:off x="5044618" y="2952273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flipV="1">
            <a:off x="6357762" y="2948460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flipV="1">
            <a:off x="2673590" y="4121161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flipV="1">
            <a:off x="3889050" y="4140558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flipV="1">
            <a:off x="5117692" y="4119255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flipV="1">
            <a:off x="6369190" y="4143479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flipV="1">
            <a:off x="2771800" y="5353907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flipV="1">
            <a:off x="3965452" y="5345296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flipV="1">
            <a:off x="5259859" y="5372931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flipV="1">
            <a:off x="6586564" y="5372930"/>
            <a:ext cx="228802" cy="10668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087724" y="3429000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261014" y="3463718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466619" y="3463718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824083" y="3463718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044702" y="3463718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185159" y="4725144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3390257" y="4725144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4597720" y="4725144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910864" y="4755523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7175940" y="4725144"/>
            <a:ext cx="131238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929586" cy="114298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Шамова Татьяна Ивановна</a:t>
            </a:r>
            <a:endParaRPr lang="ru-RU" dirty="0"/>
          </a:p>
        </p:txBody>
      </p:sp>
      <p:pic>
        <p:nvPicPr>
          <p:cNvPr id="19460" name="Picture 4" descr="http://img10.proshkolu.ru/content/media/pic/std/4000000/3319000/3318066-5b7bdd96cd4c04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72" y="1285857"/>
            <a:ext cx="3357586" cy="50363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79258" y="1124744"/>
            <a:ext cx="5768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Активность в учении  - это не просто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деятельностное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состояние школьника, а качество этой деятельности, в которой  проявляется личность ученика, направленная на мобилизацию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нравственно -  волевых усилий,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достижение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–познавательной цели.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Шамова Т.И.,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(22.11.1924 – 28.07.2010)</a:t>
            </a:r>
            <a:r>
              <a:rPr lang="ru-RU" dirty="0"/>
              <a:t> </a:t>
            </a:r>
            <a:endParaRPr lang="ru-RU" dirty="0" smtClean="0"/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профессор, 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член-корреспондент РАО РФ,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деятель науки РФ,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Международной академии педагогического образования,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кафедрой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системами  МГПУ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1538" y="928670"/>
            <a:ext cx="8072462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1.ОРГАНИЗАЦИОННЫЙ ЭТАП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1357298"/>
            <a:ext cx="8072462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2.ЭТАП ПРОВЕРКИ ВЫПОЛНЕНИЯ ДОМАШНЕГО ЗАДАНИЯ           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2000240"/>
            <a:ext cx="8072462" cy="571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3.ПОДГОТОВКА УЧАЩИХСЯ К РАБОТЕ НА ОСНОВНОМ ЭТАПЕ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2500306"/>
            <a:ext cx="8072462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4.ЭТАП УСВОЕНИЯ НОВЫХ ЗНАНИЙ И СПОСОБОВ ДЕЙСТВИЙ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1538" y="2928934"/>
            <a:ext cx="8072462" cy="571504"/>
          </a:xfrm>
          <a:prstGeom prst="roundRect">
            <a:avLst>
              <a:gd name="adj" fmla="val 146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5.ЭТАП ПЕРВИЧНОЙ ПРОВЕРКИ ПОНИМАНИЯ ИЗУЧЕННОГО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3357562"/>
            <a:ext cx="8072462" cy="4286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6.ЭТАП ЗАКРЕПЛЕНИЯ НОВЫХ ЗНАНИЙ И СПОСОБОВ ДЕЙСТВИЙ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3786190"/>
            <a:ext cx="8072462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ЭТАП ПРИМЕНЕНИЯ ЗНАНИЙ И СПОСОБОВ ДЕЙСТВИЙ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3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МАКРОСТРУКТУРА    УРОКА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(Т.И. Шамова –Т.М.  Давыденко)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4214818"/>
            <a:ext cx="8072462" cy="4286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8.ЭТАП ОБОБЩЕНИЯ И СИСТЕМАТИЗАЦИИ ЗНАНИЙ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1538" y="4643446"/>
            <a:ext cx="8072462" cy="571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9.ЭТАП КОНТРОЛЯ И САМОКОНТРОЛЯ ЗНАНИЙ И СПОСОБОВ ДЕЙСТВИЙ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5143512"/>
            <a:ext cx="8001024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10.ЭТАП КОРРЕКЦИИ ЗНАНИЙ И САМОКОНТРОЛЯ ЗНАНИЙ И СПОСОБОВ ДЕЙСТВИЙ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2976" y="5643578"/>
            <a:ext cx="8001024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11.ЭТАП ИНФОРМАЦИИ О ДОМАШНЕМ ЗАДАНИИ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1538" y="6000768"/>
            <a:ext cx="8072462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12.ЭТАП ПОДВЕДЕНИЯ ИТОГОВ ЗАНЯТИЯ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1538" y="6429372"/>
            <a:ext cx="8072462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13.ЭТАП РЕФЛЕКСИИ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Конструирование урока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712968" cy="755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Выделяются два вида макроструктуры учебного занятия: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линейная макроструктура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разветвленная макроструктура.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Линейная макроструктура - совокупность этапов урока, последовательно следующих друг за другом.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этом не учитывается возможность дифференциаций структуры учебного занятия по содержанию учебного материала и по группам учащихся.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Разветвлённая  макроструктура  имеет  помимо линейной последовательности этапов разветвление на отдельные этапы в соответствии с дифференциацией содержания учебного материала и необходимостью организовать работу с учащимися в группах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(в зависимости от уровня усвоения знаний, уровня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умений самостоятельной работы и др.).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Линейные макроструктуры урока  по изучению и первичному закреплению  новых знаний  и способов деятельности – 1 тип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                    2 вариант                         3 вариант                      </a:t>
            </a:r>
          </a:p>
          <a:p>
            <a:pPr>
              <a:lnSpc>
                <a:spcPct val="80000"/>
              </a:lnSpc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268760"/>
            <a:ext cx="11063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вариант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97026"/>
              </p:ext>
            </p:extLst>
          </p:nvPr>
        </p:nvGraphicFramePr>
        <p:xfrm>
          <a:off x="395536" y="1556792"/>
          <a:ext cx="874712" cy="30175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74712"/>
              </a:tblGrid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7" name="Group 1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608696"/>
              </p:ext>
            </p:extLst>
          </p:nvPr>
        </p:nvGraphicFramePr>
        <p:xfrm>
          <a:off x="2267744" y="1628800"/>
          <a:ext cx="864096" cy="2682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64096"/>
              </a:tblGrid>
              <a:tr h="119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¾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5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8" name="Group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795326"/>
              </p:ext>
            </p:extLst>
          </p:nvPr>
        </p:nvGraphicFramePr>
        <p:xfrm>
          <a:off x="4355976" y="1700808"/>
          <a:ext cx="900100" cy="2682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00100"/>
              </a:tblGrid>
              <a:tr h="309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4/5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9" name="Group 1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36578"/>
              </p:ext>
            </p:extLst>
          </p:nvPr>
        </p:nvGraphicFramePr>
        <p:xfrm>
          <a:off x="6804248" y="1700808"/>
          <a:ext cx="837898" cy="2682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37898"/>
              </a:tblGrid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5/6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4797152"/>
            <a:ext cx="43204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организационный этап;</a:t>
            </a:r>
          </a:p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этап проверки домашнего задания;</a:t>
            </a:r>
          </a:p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этап актуализации субъектного опыта учащихся;</a:t>
            </a:r>
          </a:p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этап изучения новых знаний и способов деятельности;</a:t>
            </a:r>
          </a:p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этап первичной проверки понимания изученного;</a:t>
            </a:r>
          </a:p>
          <a:p>
            <a:pPr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этап закрепления изученного;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869160"/>
            <a:ext cx="42484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этап применения изученного;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этап обобщения и систематизации;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этап контроля и самоконтроля;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этап коррекции;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этап информации о домашнем задании;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этап подведения итогов учебного занятия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рефлексия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18487" cy="561975"/>
          </a:xfrm>
        </p:spPr>
        <p:txBody>
          <a:bodyPr>
            <a:noAutofit/>
          </a:bodyPr>
          <a:lstStyle/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занятие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b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(закрепление знаний и способов деятельности)</a:t>
            </a:r>
            <a:b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546" name="Group 42"/>
          <p:cNvGrpSpPr>
            <a:grpSpLocks/>
          </p:cNvGrpSpPr>
          <p:nvPr/>
        </p:nvGrpSpPr>
        <p:grpSpPr bwMode="auto">
          <a:xfrm>
            <a:off x="395288" y="1052513"/>
            <a:ext cx="7343775" cy="574675"/>
            <a:chOff x="249" y="663"/>
            <a:chExt cx="4626" cy="36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1535" name="AutoShape 31"/>
            <p:cNvSpPr>
              <a:spLocks noChangeArrowheads="1"/>
            </p:cNvSpPr>
            <p:nvPr/>
          </p:nvSpPr>
          <p:spPr bwMode="auto">
            <a:xfrm>
              <a:off x="249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dirty="0"/>
                <a:t>1</a:t>
              </a:r>
              <a:endParaRPr lang="ru-RU" altLang="ru-RU" sz="1000" dirty="0"/>
            </a:p>
          </p:txBody>
        </p:sp>
        <p:sp>
          <p:nvSpPr>
            <p:cNvPr id="21536" name="AutoShape 32"/>
            <p:cNvSpPr>
              <a:spLocks noChangeArrowheads="1"/>
            </p:cNvSpPr>
            <p:nvPr/>
          </p:nvSpPr>
          <p:spPr bwMode="auto">
            <a:xfrm>
              <a:off x="793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dirty="0"/>
                <a:t>2</a:t>
              </a:r>
            </a:p>
          </p:txBody>
        </p:sp>
        <p:sp>
          <p:nvSpPr>
            <p:cNvPr id="21537" name="AutoShape 33"/>
            <p:cNvSpPr>
              <a:spLocks noChangeArrowheads="1"/>
            </p:cNvSpPr>
            <p:nvPr/>
          </p:nvSpPr>
          <p:spPr bwMode="auto">
            <a:xfrm>
              <a:off x="1383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6</a:t>
              </a:r>
              <a:endParaRPr lang="ru-RU" altLang="ru-RU" sz="1000"/>
            </a:p>
          </p:txBody>
        </p:sp>
        <p:sp>
          <p:nvSpPr>
            <p:cNvPr id="21538" name="AutoShape 34"/>
            <p:cNvSpPr>
              <a:spLocks noChangeArrowheads="1"/>
            </p:cNvSpPr>
            <p:nvPr/>
          </p:nvSpPr>
          <p:spPr bwMode="auto">
            <a:xfrm>
              <a:off x="1973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9</a:t>
              </a:r>
              <a:endParaRPr lang="ru-RU" altLang="ru-RU" sz="1000"/>
            </a:p>
          </p:txBody>
        </p:sp>
        <p:sp>
          <p:nvSpPr>
            <p:cNvPr id="21539" name="AutoShape 35"/>
            <p:cNvSpPr>
              <a:spLocks noChangeArrowheads="1"/>
            </p:cNvSpPr>
            <p:nvPr/>
          </p:nvSpPr>
          <p:spPr bwMode="auto">
            <a:xfrm>
              <a:off x="2562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10</a:t>
              </a:r>
              <a:endParaRPr lang="ru-RU" altLang="ru-RU" sz="1000"/>
            </a:p>
          </p:txBody>
        </p:sp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>
              <a:off x="3152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11</a:t>
              </a:r>
              <a:endParaRPr lang="ru-RU" altLang="ru-RU" sz="1000"/>
            </a:p>
          </p:txBody>
        </p:sp>
        <p:sp>
          <p:nvSpPr>
            <p:cNvPr id="21541" name="AutoShape 37"/>
            <p:cNvSpPr>
              <a:spLocks noChangeArrowheads="1"/>
            </p:cNvSpPr>
            <p:nvPr/>
          </p:nvSpPr>
          <p:spPr bwMode="auto">
            <a:xfrm>
              <a:off x="3787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12</a:t>
              </a:r>
              <a:endParaRPr lang="ru-RU" altLang="ru-RU" sz="1000"/>
            </a:p>
          </p:txBody>
        </p:sp>
        <p:sp>
          <p:nvSpPr>
            <p:cNvPr id="21542" name="AutoShape 38"/>
            <p:cNvSpPr>
              <a:spLocks noChangeArrowheads="1"/>
            </p:cNvSpPr>
            <p:nvPr/>
          </p:nvSpPr>
          <p:spPr bwMode="auto">
            <a:xfrm>
              <a:off x="4422" y="663"/>
              <a:ext cx="453" cy="362"/>
            </a:xfrm>
            <a:prstGeom prst="cube">
              <a:avLst>
                <a:gd name="adj" fmla="val 901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/>
                <a:t>13</a:t>
              </a:r>
              <a:endParaRPr lang="ru-RU" altLang="ru-RU" sz="1000"/>
            </a:p>
          </p:txBody>
        </p:sp>
      </p:grp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0" y="1700213"/>
            <a:ext cx="864235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468313" y="1989138"/>
            <a:ext cx="8218487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занятие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(комплексное применение знаний и способов деятельности)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323850" y="26368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</a:t>
            </a:r>
            <a:endParaRPr lang="ru-RU" altLang="ru-RU" sz="1000" dirty="0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187450" y="26368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2</a:t>
            </a:r>
          </a:p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124075" y="26368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7</a:t>
            </a:r>
            <a:endParaRPr lang="ru-RU" altLang="ru-RU" sz="1000"/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>
            <a:off x="3060700" y="26368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9</a:t>
            </a:r>
            <a:endParaRPr lang="ru-RU" altLang="ru-RU" sz="1000" dirty="0"/>
          </a:p>
        </p:txBody>
      </p:sp>
      <p:sp>
        <p:nvSpPr>
          <p:cNvPr id="21552" name="AutoShape 48"/>
          <p:cNvSpPr>
            <a:spLocks noChangeArrowheads="1"/>
          </p:cNvSpPr>
          <p:nvPr/>
        </p:nvSpPr>
        <p:spPr bwMode="auto">
          <a:xfrm>
            <a:off x="3995738" y="2636838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10</a:t>
            </a:r>
            <a:endParaRPr lang="ru-RU" altLang="ru-RU" sz="1000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4932363" y="2636838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11</a:t>
            </a:r>
            <a:endParaRPr lang="ru-RU" altLang="ru-RU" sz="1000" dirty="0"/>
          </a:p>
        </p:txBody>
      </p:sp>
      <p:sp>
        <p:nvSpPr>
          <p:cNvPr id="21554" name="AutoShape 50"/>
          <p:cNvSpPr>
            <a:spLocks noChangeArrowheads="1"/>
          </p:cNvSpPr>
          <p:nvPr/>
        </p:nvSpPr>
        <p:spPr bwMode="auto">
          <a:xfrm>
            <a:off x="5940425" y="26368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12</a:t>
            </a:r>
            <a:endParaRPr lang="ru-RU" altLang="ru-RU" sz="1000" dirty="0"/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948488" y="2636838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13</a:t>
            </a:r>
            <a:endParaRPr lang="ru-RU" altLang="ru-RU" sz="1000" dirty="0"/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395288" y="4221163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</a:t>
            </a:r>
            <a:endParaRPr lang="ru-RU" altLang="ru-RU" sz="1000"/>
          </a:p>
        </p:txBody>
      </p:sp>
      <p:sp>
        <p:nvSpPr>
          <p:cNvPr id="21558" name="AutoShape 54"/>
          <p:cNvSpPr>
            <a:spLocks noChangeArrowheads="1"/>
          </p:cNvSpPr>
          <p:nvPr/>
        </p:nvSpPr>
        <p:spPr bwMode="auto">
          <a:xfrm>
            <a:off x="1258888" y="4221163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2</a:t>
            </a:r>
          </a:p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2195513" y="4221163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8</a:t>
            </a:r>
            <a:endParaRPr lang="ru-RU" altLang="ru-RU" sz="1000"/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3132138" y="4221163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11</a:t>
            </a:r>
            <a:endParaRPr lang="ru-RU" altLang="ru-RU" sz="1000" dirty="0"/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4067175" y="4221163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12</a:t>
            </a:r>
            <a:endParaRPr lang="ru-RU" altLang="ru-RU" sz="1000" dirty="0"/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5003800" y="4221163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13</a:t>
            </a:r>
            <a:endParaRPr lang="ru-RU" altLang="ru-RU" sz="1000"/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468313" y="587692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</a:t>
            </a:r>
            <a:endParaRPr lang="ru-RU" altLang="ru-RU" sz="1000"/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1331913" y="587692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2</a:t>
            </a:r>
          </a:p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2268538" y="587692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7</a:t>
            </a:r>
            <a:endParaRPr lang="ru-RU" altLang="ru-RU" sz="1000"/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3205163" y="587692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9</a:t>
            </a:r>
            <a:endParaRPr lang="ru-RU" altLang="ru-RU" sz="1000" dirty="0"/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4140200" y="5876925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10</a:t>
            </a:r>
            <a:endParaRPr lang="ru-RU" altLang="ru-RU" sz="1000" dirty="0"/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5076825" y="5876925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13</a:t>
            </a:r>
            <a:endParaRPr lang="ru-RU" altLang="ru-RU" sz="1000" dirty="0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V="1">
            <a:off x="179388" y="4868863"/>
            <a:ext cx="864235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 flipV="1">
            <a:off x="250825" y="6597650"/>
            <a:ext cx="864235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 flipV="1">
            <a:off x="250825" y="3284538"/>
            <a:ext cx="864235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468313" y="3644900"/>
            <a:ext cx="82184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занятие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(обобщение и систематизация знаний и способов деятельности)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78" name="Rectangle 74"/>
          <p:cNvSpPr>
            <a:spLocks noChangeArrowheads="1"/>
          </p:cNvSpPr>
          <p:nvPr/>
        </p:nvSpPr>
        <p:spPr bwMode="auto">
          <a:xfrm>
            <a:off x="468313" y="5373688"/>
            <a:ext cx="82184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занятие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5типа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(проверка и оценка знаний и способов деятельности учащихся)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 макроструктура учебных занятий разных типов</a:t>
            </a:r>
          </a:p>
        </p:txBody>
      </p:sp>
    </p:spTree>
    <p:extLst>
      <p:ext uri="{BB962C8B-B14F-4D97-AF65-F5344CB8AC3E}">
        <p14:creationId xmlns:p14="http://schemas.microsoft.com/office/powerpoint/2010/main" val="36731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19138" y="476672"/>
            <a:ext cx="7416800" cy="936104"/>
          </a:xfrm>
        </p:spPr>
        <p:txBody>
          <a:bodyPr>
            <a:normAutofit fontScale="90000"/>
          </a:bodyPr>
          <a:lstStyle/>
          <a:p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Разветвленная макроструктура </a:t>
            </a:r>
            <a:br>
              <a:rPr lang="ru-RU" alt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урока 1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типа</a:t>
            </a:r>
            <a:br>
              <a:rPr lang="ru-RU" alt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( по изучению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первичному закреплению новых знаний 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 способов деятельности)</a:t>
            </a:r>
            <a:r>
              <a:rPr lang="ru-RU" altLang="ru-RU" sz="1600" b="1" dirty="0"/>
              <a:t/>
            </a:r>
            <a:br>
              <a:rPr lang="ru-RU" altLang="ru-RU" sz="1600" b="1" dirty="0"/>
            </a:br>
            <a:endParaRPr lang="ru-RU" altLang="ru-RU" sz="1600" b="1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39750" y="1844675"/>
            <a:ext cx="719138" cy="1214438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771775" y="3789363"/>
            <a:ext cx="1441450" cy="6381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5</a:t>
            </a:r>
            <a:r>
              <a:rPr lang="ru-RU" altLang="ru-RU" sz="1000" dirty="0"/>
              <a:t>2-3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476375" y="2924175"/>
            <a:ext cx="719138" cy="1214438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3</a:t>
            </a:r>
          </a:p>
          <a:p>
            <a:pPr algn="ctr"/>
            <a:endParaRPr lang="ru-RU" altLang="ru-RU" dirty="0"/>
          </a:p>
          <a:p>
            <a:pPr algn="ctr"/>
            <a:r>
              <a:rPr lang="ru-RU" altLang="ru-RU" dirty="0"/>
              <a:t>4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427538" y="2852738"/>
            <a:ext cx="719137" cy="1439862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6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6732588" y="414972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11</a:t>
            </a:r>
            <a:r>
              <a:rPr lang="ru-RU" altLang="ru-RU" sz="1000"/>
              <a:t>3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6732588" y="3284538"/>
            <a:ext cx="719137" cy="576262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11</a:t>
            </a:r>
            <a:r>
              <a:rPr lang="ru-RU" altLang="ru-RU" sz="1000"/>
              <a:t>2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6732588" y="2492375"/>
            <a:ext cx="719137" cy="576263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11</a:t>
            </a:r>
            <a:r>
              <a:rPr lang="ru-RU" altLang="ru-RU" sz="1000" dirty="0"/>
              <a:t>1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7956550" y="2852738"/>
            <a:ext cx="719138" cy="1441450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2</a:t>
            </a:r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2195513" y="1628775"/>
            <a:ext cx="719137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4</a:t>
            </a:r>
            <a:r>
              <a:rPr lang="ru-RU" altLang="ru-RU" sz="1000" dirty="0"/>
              <a:t>1</a:t>
            </a: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3419475" y="2708275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5</a:t>
            </a:r>
            <a:r>
              <a:rPr lang="ru-RU" altLang="ru-RU" sz="1000"/>
              <a:t>1</a:t>
            </a: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5508625" y="4149725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8</a:t>
            </a:r>
            <a:r>
              <a:rPr lang="ru-RU" altLang="ru-RU" sz="1000" dirty="0"/>
              <a:t>3</a:t>
            </a: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5508625" y="3284538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8</a:t>
            </a:r>
            <a:r>
              <a:rPr lang="ru-RU" altLang="ru-RU" sz="1000" dirty="0"/>
              <a:t>2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5508625" y="2492375"/>
            <a:ext cx="719138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8</a:t>
            </a:r>
            <a:r>
              <a:rPr lang="ru-RU" altLang="ru-RU" sz="1000" dirty="0"/>
              <a:t>1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250825" y="5373688"/>
            <a:ext cx="864235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843213" y="1989138"/>
            <a:ext cx="6049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1258888" y="1989138"/>
            <a:ext cx="973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 flipV="1">
            <a:off x="250825" y="1989138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250825" y="19891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8893175" y="1989138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5148263" y="4005263"/>
            <a:ext cx="396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7451725" y="2781300"/>
            <a:ext cx="5048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451725" y="3500438"/>
            <a:ext cx="541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V="1">
            <a:off x="7451725" y="3788569"/>
            <a:ext cx="504825" cy="6484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5148263" y="3573463"/>
            <a:ext cx="396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5148263" y="2781300"/>
            <a:ext cx="39687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227763" y="4437063"/>
            <a:ext cx="541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6227763" y="2781300"/>
            <a:ext cx="541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6227763" y="3573463"/>
            <a:ext cx="541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971550" y="3068638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195513" y="3500438"/>
            <a:ext cx="5762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V="1">
            <a:off x="2195513" y="2205038"/>
            <a:ext cx="576262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V="1">
            <a:off x="4211638" y="3644900"/>
            <a:ext cx="2159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4140200" y="2997200"/>
            <a:ext cx="32543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1476375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7956550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250825" y="5445125"/>
            <a:ext cx="43211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организационный этап;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этап проверки домашнего задания;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этап актуализации субъектного опыта учащихся;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этап изучения новых знаний и способов деятельности;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этап первичной проверки понимания изученного;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этап закрепления изученного;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643438" y="5429900"/>
            <a:ext cx="35512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этап применения изученного;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этап обобщения и систематизации;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этап контроля и самоконтроля;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этап коррекции;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этап информации о домашнем задании;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этап подведения итогов учебного занятия;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41056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922114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Разветвленная макроструктура </a:t>
            </a:r>
            <a:b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b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по изучению и первичному закреплению новых знаний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деятельности)</a:t>
            </a:r>
            <a:b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68313" y="2420938"/>
            <a:ext cx="719137" cy="1214437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348038" y="4005263"/>
            <a:ext cx="1439862" cy="576262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5</a:t>
            </a:r>
            <a:r>
              <a:rPr lang="ru-RU" altLang="ru-RU" sz="1000"/>
              <a:t>1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476375" y="2924175"/>
            <a:ext cx="719138" cy="1214438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r>
              <a:rPr lang="ru-RU" altLang="ru-RU" dirty="0"/>
              <a:t>3</a:t>
            </a:r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348038" y="3213100"/>
            <a:ext cx="1368425" cy="576263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4</a:t>
            </a:r>
            <a:r>
              <a:rPr lang="ru-RU" altLang="ru-RU" sz="1000" dirty="0"/>
              <a:t>2</a:t>
            </a:r>
            <a:r>
              <a:rPr lang="ru-RU" altLang="ru-RU" dirty="0"/>
              <a:t>,  5</a:t>
            </a:r>
            <a:r>
              <a:rPr lang="ru-RU" altLang="ru-RU" sz="1000" dirty="0"/>
              <a:t>2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956550" y="2924175"/>
            <a:ext cx="719138" cy="1225550"/>
          </a:xfrm>
          <a:prstGeom prst="cube">
            <a:avLst>
              <a:gd name="adj" fmla="val 901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12</a:t>
            </a:r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r>
              <a:rPr lang="ru-RU" altLang="ru-RU" dirty="0"/>
              <a:t>13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2339975" y="2924175"/>
            <a:ext cx="719138" cy="1225550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4</a:t>
            </a:r>
            <a:r>
              <a:rPr lang="ru-RU" altLang="ru-RU" sz="1000"/>
              <a:t>1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348038" y="2420938"/>
            <a:ext cx="1368425" cy="574675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dirty="0"/>
              <a:t>5</a:t>
            </a:r>
            <a:r>
              <a:rPr lang="ru-RU" altLang="ru-RU" sz="1000" dirty="0"/>
              <a:t>1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5292725" y="2924175"/>
            <a:ext cx="719138" cy="1225550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6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6227763" y="2924175"/>
            <a:ext cx="719137" cy="1225550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8</a:t>
            </a:r>
            <a:endParaRPr lang="ru-RU" altLang="ru-RU" sz="100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103027" y="2888456"/>
            <a:ext cx="719138" cy="1225550"/>
          </a:xfrm>
          <a:prstGeom prst="cube">
            <a:avLst>
              <a:gd name="adj" fmla="val 901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11</a:t>
            </a:r>
            <a:endParaRPr lang="ru-RU" altLang="ru-RU" sz="1000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313" y="1989138"/>
            <a:ext cx="8424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 flipV="1">
            <a:off x="250825" y="1989138"/>
            <a:ext cx="0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50825" y="19891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8893175" y="1989138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4787900" y="36449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3059113" y="2708275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4716463" y="35004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4716463" y="2708275"/>
            <a:ext cx="576262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1187450" y="3357563"/>
            <a:ext cx="288925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7740650" y="35004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V="1">
            <a:off x="6877050" y="3500438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011863" y="35004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3059113" y="35004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2195513" y="35004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2987675" y="3500438"/>
            <a:ext cx="360363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250825" y="5013325"/>
            <a:ext cx="864235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50825" y="5373688"/>
            <a:ext cx="4321175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организационный этап;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этап проверки домашнего задания;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этап актуализации субъектного опыта учащихся;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этап изучения новых знаний и способов деятельности;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этап первичной проверки понимания изученного;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этап закрепления изученного;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5004048" y="5229200"/>
            <a:ext cx="35512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7 – этап применения изученного;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8 – этап обобщения и систематизации;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9 – этап контроля и самоконтроля;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10 – этап коррекции;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11 – этап информации о домашнем задании;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12 – этап подведения итогов учебного занятия;</a:t>
            </a:r>
          </a:p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13 – 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40851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ПОДГОТОВКИ УРОКА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1.Определить и сформулировать тему урока.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2.Определить место данного урока в системе уроков(тип).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3.Определить и сформулировать целевые установки в действиях учащихся.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4.Спланировать учебный материал.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5.Подобрать учебные задания.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6.Сгруппировать отобранный материал, определить последовательность его предъявления.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7.Найти адекватные целям и содержанию учебного материала методы обучения и формы организации деятельности учащихся.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8.Спланировать контроль за деятельностью учащихся(вид урока – технологичность).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9.Подготовить оборудование для урока.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10.Продумать формы подведения итогов урока.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11.Продумать домашнее задание и инструктаж по его выполнению.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12.Составить технологическую карту урока.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СТРУКТУРА ТЕХНОЛОГИЧЕСКОЙ КАРТЫ УРОКА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 ___________________________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урока: ___________________________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урока : ____________________________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571876"/>
          <a:ext cx="8001054" cy="27603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7858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Время,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обучения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УУД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МАТРИЦА ОЦЕНКИ РАЗРАБОТКИ УРОКА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(приложение 2)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9779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4572000"/>
              </a:tblGrid>
              <a:tr h="587514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</a:tr>
              <a:tr h="412618">
                <a:tc>
                  <a:txBody>
                    <a:bodyPr/>
                    <a:lstStyle/>
                    <a:p>
                      <a:r>
                        <a:rPr lang="ru-RU" dirty="0" smtClean="0"/>
                        <a:t>1.ЦЕЛЕПОЛАГАНИЕ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2.СТРУКТУРА</a:t>
                      </a:r>
                      <a:r>
                        <a:rPr lang="ru-RU" baseline="0" dirty="0" smtClean="0"/>
                        <a:t> УРОКА.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lang="ru-RU" dirty="0" smtClean="0"/>
                        <a:t>3.СОДЕРЖАНИЕ</a:t>
                      </a:r>
                      <a:r>
                        <a:rPr lang="ru-RU" baseline="0" dirty="0" smtClean="0"/>
                        <a:t> УРОКА.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4.МЕТОДИКА</a:t>
                      </a:r>
                      <a:r>
                        <a:rPr lang="ru-RU" baseline="0" dirty="0" smtClean="0"/>
                        <a:t> ПРОВЕДЕНИЯ УРОКА.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5.ОРГАНИЗАЦИЯ</a:t>
                      </a:r>
                      <a:r>
                        <a:rPr lang="ru-RU" baseline="0" dirty="0" smtClean="0"/>
                        <a:t> УЧЕБНОЙ ДЕЯТЕЛЬНОСТИ НА УРОКЕ.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064">
                <a:tc>
                  <a:txBody>
                    <a:bodyPr/>
                    <a:lstStyle/>
                    <a:p>
                      <a:r>
                        <a:rPr lang="ru-RU" dirty="0" smtClean="0"/>
                        <a:t>6.ИННОВАЦИОННЫЙ</a:t>
                      </a:r>
                      <a:r>
                        <a:rPr lang="ru-RU" baseline="0" dirty="0" smtClean="0"/>
                        <a:t> ХАРАКТЕР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1.Идея, лежащая в основе инновационной деятельности.</a:t>
                      </a:r>
                    </a:p>
                    <a:p>
                      <a:r>
                        <a:rPr lang="ru-RU" dirty="0" smtClean="0"/>
                        <a:t>2.Степень оригинальности и новизны методики(технологии) урока.</a:t>
                      </a:r>
                    </a:p>
                    <a:p>
                      <a:r>
                        <a:rPr lang="ru-RU" dirty="0" smtClean="0"/>
                        <a:t>3.Гибкость сочетания традиционных и</a:t>
                      </a:r>
                      <a:r>
                        <a:rPr lang="ru-RU" baseline="0" dirty="0" smtClean="0"/>
                        <a:t> инновационных форм, методов обучения, содержания урока.</a:t>
                      </a:r>
                    </a:p>
                    <a:p>
                      <a:r>
                        <a:rPr lang="ru-RU" baseline="0" dirty="0" smtClean="0"/>
                        <a:t>4.Технологичность, возможности для воспроизведения педагогической инновации другими учителями.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ПОДХОДЫ К ТИПОЛОГИЗАЦИИ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Типологизация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уроков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направленности в дидактической системе «Школа 2100» по Л.Г.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Типологизация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А.К.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Дусавицкому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Типологизация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уроков по структуре учебной деятельности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Давыдова с учётом требований ФГОС ООО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Типологизация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уроков в соответствии с авторской системой эвристического обучения Хуторского А.В.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Уроки в системе технологии развития критического мышления с учётом требований ФГОС ООО(Крылова О.Н.,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Муштавинская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как функционирование процессов целеполагания 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целеосуществления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(Шамова Т.И.,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Конаржевский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Ю.А., Давыденко Т.М.)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адаптивной школы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Шамовой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Т.И.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4429132"/>
            <a:ext cx="4214842" cy="17859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 ЦЕЛИ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571612"/>
            <a:ext cx="4286280" cy="17859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ОСУЩЕСТВЛЕНИЕ ЦЕЛИ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9574081">
            <a:off x="1358703" y="2518916"/>
            <a:ext cx="3447882" cy="182269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ПОЗНАВАТЕЛЬНОЙ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9630439">
            <a:off x="1302015" y="959580"/>
            <a:ext cx="1032267" cy="2395481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6119632" y="3810194"/>
            <a:ext cx="138989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57752" y="4857760"/>
            <a:ext cx="3857652" cy="1785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КОНЦЕПЦИЯ НА ОСНОВЕ ПРИНЦИПА АКТИВНОСТИ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ПОЗНАВАТЕЛЬНАЯ АКТИВНОСТЬ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00298" y="1428736"/>
            <a:ext cx="6286544" cy="254317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ДЕЯТЕЛЬНОЕ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rot="16200000">
            <a:off x="-1500230" y="2928934"/>
            <a:ext cx="5929354" cy="15001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НАПРАВЛЕНИЯ РАЗВИТИЯ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Содержимое 7"/>
          <p:cNvSpPr txBox="1">
            <a:spLocks/>
          </p:cNvSpPr>
          <p:nvPr/>
        </p:nvSpPr>
        <p:spPr>
          <a:xfrm>
            <a:off x="2500298" y="4314821"/>
            <a:ext cx="6286544" cy="254317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ЛИЧНОСТНОЕ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54" y="0"/>
            <a:ext cx="8358246" cy="18573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УРОВНИ ПОЗНАВАТЕЛЬНОЙ АКТИВНОСТИ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43240" y="2071678"/>
            <a:ext cx="4929222" cy="150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АКТИВНОСТЬ ВНИМАНИЯ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428860" y="3643314"/>
            <a:ext cx="4929222" cy="15001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ИССЛЕДОВАТЕЛЬСКАЯ ПОЗНАВАТЕЛЬНАЯ АКТИВНОСТЬ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714480" y="5214950"/>
            <a:ext cx="4929222" cy="150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800100" lvl="1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ЛИЧНОСТНАЯ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АКТИВНОСТЬ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714480" y="2000240"/>
            <a:ext cx="1285884" cy="1571636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857224" y="3500438"/>
            <a:ext cx="1285884" cy="1571636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5072074"/>
            <a:ext cx="1285884" cy="1571636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501090" cy="121442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ДИДАКТИЧЕСКИЕ УСЛОВИЯ</a:t>
            </a:r>
            <a:endParaRPr lang="ru-RU" b="1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14282" y="1428736"/>
            <a:ext cx="5500726" cy="1643074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  МОТИВ ДЕЯТЕЛЬНОСТИ, ПОЗНАВАТЕЛЬНОЙ ПОТРЕБНОСТИ, ПОЗНАВАТЕЛЬНЫЕ ИНТЕРЕСЫ, СОЧЕТАНИЕ ЭМОЦИОНАЛЬНОГО И РАЦИОНАЛЬНОГО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643306" y="4643446"/>
            <a:ext cx="5214974" cy="192882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   ВКЛЮЧЕНИЕ КАЖДОГО В ПРОЦЕСС АКТИВНОГО УЧЕНИЯ, ИНДИВИДУАЛЬНЫЙ ПОДХОД, КОНТРОЛЬ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000100" y="3000372"/>
            <a:ext cx="6072230" cy="1785950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  СИСТЕМА ЗНАНИЙ НА ОСНОВЕ САМОУПРАПВЛЕНИЯ, ПЕРЕРАБОТКА УСВАИВАЕМОЙ ИНФОРМАЦИИ, ПЛАНИРОВАНИЕ, САМООРГАНИЗАЦИЯ, САМОКОНТРОЛЬ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298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РАЗРАБОТКИ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ru-RU" i="1" dirty="0" smtClean="0"/>
              <a:t>ПРЕДВАРИТЕЛЬНЫЙ </a:t>
            </a:r>
          </a:p>
          <a:p>
            <a:pPr>
              <a:buNone/>
            </a:pPr>
            <a:r>
              <a:rPr lang="ru-RU" dirty="0" smtClean="0"/>
              <a:t>(тематическое планирование и </a:t>
            </a:r>
            <a:r>
              <a:rPr lang="ru-RU" dirty="0" err="1" smtClean="0"/>
              <a:t>логико</a:t>
            </a:r>
            <a:r>
              <a:rPr lang="ru-RU" dirty="0" smtClean="0"/>
              <a:t> – дидактический анализ учебной темы)</a:t>
            </a:r>
          </a:p>
          <a:p>
            <a:r>
              <a:rPr lang="ru-RU" dirty="0" smtClean="0"/>
              <a:t>НЕПОСРЕДСТВЕННЫЙ (построение очередного урока)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643050"/>
            <a:ext cx="582211" cy="2857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357422" y="1571612"/>
            <a:ext cx="6572264" cy="211455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ТЕХНОЛОГИЧЕСКАЯ КАРТА КУРСА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2357422" y="3786190"/>
            <a:ext cx="6572264" cy="2928958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ТЕХНОЛОГИЧЕСКАЯ КАРТА УРОКА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9849271">
            <a:off x="902568" y="2865863"/>
            <a:ext cx="1742340" cy="93257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ПЕРВЫЙ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024885">
            <a:off x="847357" y="4407789"/>
            <a:ext cx="1774803" cy="101719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ВТОРОЙ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3" y="1785926"/>
            <a:ext cx="847348" cy="41434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УРОВНИ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1523</Words>
  <Application>Microsoft Office PowerPoint</Application>
  <PresentationFormat>Экран (4:3)</PresentationFormat>
  <Paragraphs>423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Шамова Татьяна Ивановна</vt:lpstr>
      <vt:lpstr>ПОДХОДЫ К ТИПОЛОГИЗАЦИИ УРОКОВ</vt:lpstr>
      <vt:lpstr>Система адаптивной школы Шамовой Т.И.</vt:lpstr>
      <vt:lpstr>ПОЗНАВАТЕЛЬНАЯ АКТИВНОСТЬ</vt:lpstr>
      <vt:lpstr>УРОВНИ ПОЗНАВАТЕЛЬНОЙ АКТИВНОСТИ</vt:lpstr>
      <vt:lpstr>ДИДАКТИЧЕСКИЕ УСЛОВИЯ</vt:lpstr>
      <vt:lpstr>ЭТАПЫ РАЗРАБОТКИ УРОКА</vt:lpstr>
      <vt:lpstr>ТЕХНОЛОГИЧЕСКАЯ КАРТА</vt:lpstr>
      <vt:lpstr>Презентация PowerPoint</vt:lpstr>
      <vt:lpstr>Презентация PowerPoint</vt:lpstr>
      <vt:lpstr>АЛГОРИТМ ПОСТРОЕНИЯ ТЕХНОЛОГИЧЕСКОЙ КАРТЫ КУРСА</vt:lpstr>
      <vt:lpstr>ПРИМЕРНАЯ СТРУКТУРА ТЕХНОЛОГИЧЕСКОЙ КАРТЫ ТЕМЫ</vt:lpstr>
      <vt:lpstr>ТИПЫ УРОКОВ (Т.И. ШАМОВА)</vt:lpstr>
      <vt:lpstr>ДЕЯТЕЛЬНОСТЬ УЧИТЕЛЯ ПРИ РАЗРАБОТКЕ УРОКА</vt:lpstr>
      <vt:lpstr>РАБОТА С ЦЕЛЬЮ</vt:lpstr>
      <vt:lpstr>ДЕЙСТВИЯ УЧИТЕЛЯ</vt:lpstr>
      <vt:lpstr>1. Моделирование урока (макроструктура):</vt:lpstr>
      <vt:lpstr>                                                                                           2. Проектирование урока (микроструктура): 1. Формирование «дерева целей» - последовательная декомпозиция  главной цели в иерархическую структуру подцелей  - образовательных задач (ОЗ) 2. Определение способов их достижения путём отбора: - содержания учебного материала (СУМ); - методов обучения (МО); - форм организации деятельности учащихся (ФОД); - описание планируемых результатов (ПР).   1 этап    2 этап  - - - - - - - - - - - - - - - - - - - - - - - - - - - - - - - - - - - - - - -- - -  - - - - - - - - - - - - - - - - - - - - - -    N этап                        </vt:lpstr>
      <vt:lpstr>МАКРОСТРУКТУРА    УРОКА  (Т.И. Шамова –Т.М.  Давыденко)</vt:lpstr>
      <vt:lpstr>3. Конструирование урока </vt:lpstr>
      <vt:lpstr>Презентация PowerPoint</vt:lpstr>
      <vt:lpstr>Учебное занятие 2 типа (закрепление знаний и способов деятельности) </vt:lpstr>
      <vt:lpstr>Разветвленная макроструктура  урока 1 типа ( по изучению и первичному закреплению новых знаний  и способов деятельности) </vt:lpstr>
      <vt:lpstr>Разветвленная макроструктура  урока 1 типа ( по изучению и первичному закреплению новых знаний и способов деятельности) </vt:lpstr>
      <vt:lpstr>АЛГОРИТМ ПОДГОТОВКИ УРОКА</vt:lpstr>
      <vt:lpstr>ПРИМЕРНАЯ СТРУКТУРА ТЕХНОЛОГИЧЕСКОЙ КАРТЫ УРОКА</vt:lpstr>
      <vt:lpstr>МАТРИЦА ОЦЕНКИ РАЗРАБОТКИ УРОКА (приложение 2)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инновационного урока на основе групповых способов действий</dc:title>
  <dc:creator>Котлярова В Ф</dc:creator>
  <cp:lastModifiedBy>Татьяна Копылова</cp:lastModifiedBy>
  <cp:revision>61</cp:revision>
  <dcterms:created xsi:type="dcterms:W3CDTF">2016-02-08T06:15:22Z</dcterms:created>
  <dcterms:modified xsi:type="dcterms:W3CDTF">2019-02-12T04:30:07Z</dcterms:modified>
</cp:coreProperties>
</file>