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70" r:id="rId5"/>
    <p:sldId id="263" r:id="rId6"/>
    <p:sldId id="284" r:id="rId7"/>
    <p:sldId id="285" r:id="rId8"/>
    <p:sldId id="286" r:id="rId9"/>
    <p:sldId id="289" r:id="rId10"/>
    <p:sldId id="271" r:id="rId11"/>
    <p:sldId id="292" r:id="rId12"/>
    <p:sldId id="269" r:id="rId13"/>
    <p:sldId id="260" r:id="rId14"/>
    <p:sldId id="287" r:id="rId15"/>
    <p:sldId id="272" r:id="rId16"/>
    <p:sldId id="293" r:id="rId17"/>
    <p:sldId id="278" r:id="rId18"/>
    <p:sldId id="283" r:id="rId19"/>
    <p:sldId id="274" r:id="rId20"/>
    <p:sldId id="276" r:id="rId21"/>
    <p:sldId id="277" r:id="rId22"/>
    <p:sldId id="26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86A5-CC26-49AC-8C73-6A4830385CDA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B05E-6405-4D54-9698-CB3ED3C59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9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4EDA-E43B-49FB-A1A7-4C1CD5D5286B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2590-6A55-47E7-BA39-3D4C950EB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4692-F802-4E1B-9FF7-7558157BC77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BBDD-84A4-4D0E-922C-5F1FF0979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5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B5F1-7787-40BA-9E90-C5FBE31D86E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7156-0867-46CA-A475-E5FC14D5B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0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5A04-04FA-44CC-B947-4C81158159C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4AF4-4267-49B6-9806-8A359FFAA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12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D4F2-FB1E-4C79-9438-4024D76F0077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FBCF-723C-4287-88EC-C2431B0EE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C9BB-4C25-4134-8EFF-DB5F4DCD695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2CF2-CB51-4400-8BF2-B405C6B55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3739-9972-4102-9238-10559B303D4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78E1-2BB7-4439-955B-467338472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7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F747-C9C8-4D50-99E1-363EAA75D686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6E12-1B64-4126-A2C0-36E41C06C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6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96A5-5E90-49DE-91DE-F6A9DC96BCA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DAEA-792E-472F-A746-7BEF09244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1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3FC6-2099-4677-96D6-FE156D874446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A19F8-D3B2-4E4E-9054-2F0BFA934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5AA40-7A3D-430A-B52B-9920EA19C0B1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45537-41FE-4D47-BCC1-7829F95D0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virtulab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virtulab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r.mit.edu/genetics/index.html" TargetMode="External"/><Relationship Id="rId2" Type="http://schemas.openxmlformats.org/officeDocument/2006/relationships/hyperlink" Target="http://star.mit.edu/biochem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r.mit.edu/biogene/index.html" TargetMode="External"/><Relationship Id="rId5" Type="http://schemas.openxmlformats.org/officeDocument/2006/relationships/hyperlink" Target="http://star.mit.edu/molsim/index.html" TargetMode="External"/><Relationship Id="rId4" Type="http://schemas.openxmlformats.org/officeDocument/2006/relationships/hyperlink" Target="http://star.mit.edu/orf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86808" cy="26432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1"/>
                </a:solidFill>
              </a:rPr>
              <a:t>Современная цифровая образовательная среда как условие организации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</a:rPr>
              <a:t>эффективного образовательного процесса, формирующего качественно новые образовательные 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57813" y="5072063"/>
            <a:ext cx="3429000" cy="1252537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altLang="ru-RU" sz="1900" dirty="0" smtClean="0"/>
              <a:t>МАОУ Гимназия 14</a:t>
            </a:r>
          </a:p>
          <a:p>
            <a:pPr marR="0">
              <a:lnSpc>
                <a:spcPct val="90000"/>
              </a:lnSpc>
            </a:pPr>
            <a:r>
              <a:rPr lang="ru-RU" altLang="ru-RU" sz="1900" dirty="0" smtClean="0"/>
              <a:t>Учитель биологии:</a:t>
            </a:r>
          </a:p>
          <a:p>
            <a:pPr marR="0">
              <a:lnSpc>
                <a:spcPct val="90000"/>
              </a:lnSpc>
            </a:pPr>
            <a:r>
              <a:rPr lang="ru-RU" altLang="ru-RU" sz="1900" dirty="0" err="1" smtClean="0"/>
              <a:t>Горяинова</a:t>
            </a:r>
            <a:r>
              <a:rPr lang="ru-RU" altLang="ru-RU" sz="1900" dirty="0" smtClean="0"/>
              <a:t> Анастасия Валерьевна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Виртуальные лаборатории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65150"/>
          </a:xfrm>
        </p:spPr>
        <p:txBody>
          <a:bodyPr/>
          <a:lstStyle/>
          <a:p>
            <a:r>
              <a:rPr lang="en-US" altLang="ru-RU" smtClean="0">
                <a:hlinkClick r:id="rId2"/>
              </a:rPr>
              <a:t>http://www.virtulab.net/</a:t>
            </a:r>
            <a:endParaRPr lang="en-US" altLang="ru-RU" smtClean="0"/>
          </a:p>
          <a:p>
            <a:endParaRPr lang="ru-RU" alt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350" y="2286000"/>
            <a:ext cx="434498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569325" cy="863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Виртуальные лаборатории</a:t>
            </a:r>
            <a:endParaRPr lang="ru-RU" sz="54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4105275" cy="565150"/>
          </a:xfrm>
        </p:spPr>
        <p:txBody>
          <a:bodyPr/>
          <a:lstStyle/>
          <a:p>
            <a:r>
              <a:rPr lang="en-US" altLang="ru-RU" smtClean="0">
                <a:hlinkClick r:id="rId2"/>
              </a:rPr>
              <a:t>http://www.virtulab.net/</a:t>
            </a:r>
            <a:endParaRPr lang="en-US" altLang="ru-RU" smtClean="0"/>
          </a:p>
          <a:p>
            <a:endParaRPr lang="ru-RU" alt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63" y="1628775"/>
            <a:ext cx="49736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Моделирование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357437"/>
          </a:xfrm>
        </p:spPr>
        <p:txBody>
          <a:bodyPr/>
          <a:lstStyle/>
          <a:p>
            <a:pPr algn="just"/>
            <a:r>
              <a:rPr lang="ru-RU" altLang="ru-RU" sz="2000" smtClean="0"/>
              <a:t>это исследование объектов познания на их моделях; построение и изучение моделей реально существующих предметов и явлений (живых и неживых систем, инженерных конструкций,  разнообразных  процессов  -  физических,  химических, биологических и др.) и конструируемых объектов (для определения, уточнения их характеристик, рационализации способов построения).</a:t>
            </a: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400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Преимущества виртуальных лабораторий и симуляторов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программные модели позволяют имитировать работу с объектами, процессами и оборудованием, применение которых проблематично или невозможно по соображениям безопасности;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возможность доступа обучающихся к уникальному оборудованию, техническим объектам, научным экспериментам, массовый доступ к которому представляет определенную проблему;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программные модели позволяют произвольно менять временные масштабы изучаемых процессов, делая возможным проведение за разумное время лабораторных работ, моделирующих длительные процессы;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позволяют решить проблему загрузки лабораторного оборудования – программную модель можно выполнить в любое время, в любом месте, на любом числе рабочих мест.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https://myslide.ru/documents_3/77131921b11cb4a403c8cb6195131e54/img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614738" cy="2009775"/>
          </a:xfrm>
        </p:spPr>
        <p:txBody>
          <a:bodyPr/>
          <a:lstStyle/>
          <a:p>
            <a:pPr algn="ctr"/>
            <a:r>
              <a:rPr lang="ru-RU" altLang="ru-RU" smtClean="0"/>
              <a:t>Учебные </a:t>
            </a:r>
            <a:br>
              <a:rPr lang="ru-RU" altLang="ru-RU" smtClean="0"/>
            </a:br>
            <a:r>
              <a:rPr lang="ru-RU" altLang="ru-RU" smtClean="0"/>
              <a:t>Симуляторы</a:t>
            </a:r>
          </a:p>
        </p:txBody>
      </p:sp>
      <p:pic>
        <p:nvPicPr>
          <p:cNvPr id="19459" name="Picture 8" descr="http://thrift.truststore.ru/51800-2-home_default/1%D1%81-%D0%BF%D0%B0%D0%B1%D0%BB%D0%B8%D1%88%D0%B8%D0%BD%D0%B3-%D0%B1%D0%B8%D0%BE%D0%BB%D0%BE%D0%B3%D0%B8%D1%8F-%D0%BA%D0%BE%D0%BB%D0%BB%D0%B5%D0%BA%D1%86%D0%B8%D1%8F-%D0%B8%D0%BD%D1%82%D0%B5%D1%80%D0%B0%D0%BA%D1%82%D0%B8%D0%B2%D0%BD%D1%8B%D1%85-%D0%BC%D0%BE%D0%B4%D0%B5%D0%BB%D0%B5%D0%B9-9-11-%D0%BA%D0%BB%D0%B0%D1%81%D1%81%D1%8B-1%D1%81-%D0%B1%D0%B8%D0%BE%D0%BB%D0%BE%D0%B3%D0%B8%D1%87%D0%B5%D1%81%D0%BA%D0%B8%D0%B9-%D0%BA%D0%BE%D0%BD%D1%81%D1%82%D1%80%D1%83%D0%BA%D1%82%D0%BE%D1%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785813"/>
            <a:ext cx="4881563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http://letopisi.org/images/thumb/3/3a/%D0%9C%D0%BE%D0%B4%D0%B5%D0%BB%D0%B8_%D0%B2_%D0%B1%D0%B8%D0%BE%D0%BB%D0%BE%D0%B3%D0%B8%D0%B8_%D0%B8%D0%BD%D1%84%D0%BE%D0%B3%D1%80%D0%B0%D1%84%D0%B8%D0%BA%D0%B0.png/424px-%D0%9C%D0%BE%D0%B4%D0%B5%D0%BB%D0%B8_%D0%B2_%D0%B1%D0%B8%D0%BE%D0%BB%D0%BE%D0%B3%D0%B8%D0%B8_%D0%B8%D0%BD%D1%84%D0%BE%D0%B3%D1%80%D0%B0%D1%84%D0%B8%D0%BA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541838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Учебные симуляторы</a:t>
            </a:r>
          </a:p>
        </p:txBody>
      </p:sp>
      <p:pic>
        <p:nvPicPr>
          <p:cNvPr id="5122" name="Picture 2" descr="http://mega-gorod.win/toto_1/a_vabishevich_biologiya_911_kl_biologicheskij_konstruktor_30_kollekciya_interakt_modelejfgoscdp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048" y="285728"/>
            <a:ext cx="198765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i.ytimg.com/vi/VBKrClw6ggk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4572000" cy="294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6" descr="https://www.1c-interes.ru/upload/resize_src/56/561abade137f2fefdb5c185db3da507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357563"/>
            <a:ext cx="41306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23034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/>
          <a:lstStyle/>
          <a:p>
            <a:r>
              <a:rPr lang="ru-RU" altLang="ru-RU" smtClean="0"/>
              <a:t>Учебные симуляторы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1571625"/>
            <a:ext cx="57737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56467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5257800" cy="1866900"/>
          </a:xfrm>
        </p:spPr>
        <p:txBody>
          <a:bodyPr/>
          <a:lstStyle/>
          <a:p>
            <a:r>
              <a:rPr lang="ru-RU" altLang="ru-RU" sz="3600" smtClean="0"/>
              <a:t>Инфраструктура кабинетов естественно-научного направления</a:t>
            </a:r>
          </a:p>
        </p:txBody>
      </p:sp>
      <p:pic>
        <p:nvPicPr>
          <p:cNvPr id="12" name="Рисунок 11" descr="физика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57166"/>
            <a:ext cx="314327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абинеты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7286676" cy="330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Проблема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994025"/>
          </a:xfrm>
        </p:spPr>
        <p:txBody>
          <a:bodyPr/>
          <a:lstStyle/>
          <a:p>
            <a:pPr algn="just"/>
            <a:r>
              <a:rPr lang="ru-RU" altLang="ru-RU" smtClean="0"/>
              <a:t>Поиск новых ресурсов в условиях современных вызовов в области роботизации, цифровизации с целью организации современного образовательного процесса и достижения качественно новых образовательных результатов.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5257800" cy="1866900"/>
          </a:xfrm>
        </p:spPr>
        <p:txBody>
          <a:bodyPr/>
          <a:lstStyle/>
          <a:p>
            <a:r>
              <a:rPr lang="ru-RU" altLang="ru-RU" sz="3600" smtClean="0"/>
              <a:t>Инфраструктура кабинетов естественно-научного направления</a:t>
            </a:r>
          </a:p>
        </p:txBody>
      </p:sp>
      <p:pic>
        <p:nvPicPr>
          <p:cNvPr id="7" name="Picture 2" descr="D:\16.08.2018\IMG_4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357166"/>
            <a:ext cx="3537986" cy="3068639"/>
          </a:xfrm>
          <a:effectLst>
            <a:softEdge rad="112500"/>
          </a:effectLst>
          <a:extLst/>
        </p:spPr>
      </p:pic>
      <p:pic>
        <p:nvPicPr>
          <p:cNvPr id="8" name="Picture 4" descr="D:\16.08.2018\IMG_4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6" y="3429000"/>
            <a:ext cx="3471858" cy="3240854"/>
          </a:xfrm>
          <a:effectLst>
            <a:softEdge rad="112500"/>
          </a:effectLst>
          <a:extLst/>
        </p:spPr>
      </p:pic>
      <p:pic>
        <p:nvPicPr>
          <p:cNvPr id="6" name="Рисунок 5" descr="кабинет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496"/>
            <a:ext cx="4357718" cy="353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5257800" cy="1866900"/>
          </a:xfrm>
        </p:spPr>
        <p:txBody>
          <a:bodyPr/>
          <a:lstStyle/>
          <a:p>
            <a:r>
              <a:rPr lang="ru-RU" altLang="ru-RU" sz="3600" smtClean="0"/>
              <a:t>Инфраструктура кабинетов естественно-научного направления</a:t>
            </a:r>
          </a:p>
        </p:txBody>
      </p:sp>
      <p:pic>
        <p:nvPicPr>
          <p:cNvPr id="7" name="Picture 2" descr="D:\16.08.2018\IMG_4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6446" y="357166"/>
            <a:ext cx="3037920" cy="2634911"/>
          </a:xfrm>
          <a:effectLst>
            <a:softEdge rad="112500"/>
          </a:effectLst>
          <a:extLst/>
        </p:spPr>
      </p:pic>
      <p:pic>
        <p:nvPicPr>
          <p:cNvPr id="10" name="Рисунок 9" descr="Кабинеты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6500858" cy="351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Ожидаемые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472488" cy="363696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Повышение уровня обученности учащихся по различным предметам.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Повышение уровня познавательной активности учащихся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Увеличение числа учащихся занимающихся исследовательской деятельностью.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Появление черт личности, присущих исследователям.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Связь между занятиями исследовательской деятельностью и успешной социализацией учащихся.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Увеличение количества учащихся поступающих в ВУЗ на естественнонаучное направление (медицина, биотехнологии, ландшафтный дизайн, ветеринария, и </a:t>
            </a:r>
            <a:r>
              <a:rPr lang="ru-RU" dirty="0" err="1" smtClean="0"/>
              <a:t>т.д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Цифровые лаборатор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4071938"/>
            <a:ext cx="47863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285750" y="704850"/>
            <a:ext cx="8501063" cy="1009650"/>
          </a:xfrm>
        </p:spPr>
        <p:txBody>
          <a:bodyPr/>
          <a:lstStyle/>
          <a:p>
            <a:r>
              <a:rPr lang="ru-RU" altLang="ru-RU" sz="5400" smtClean="0"/>
              <a:t>Ресурсы: </a:t>
            </a:r>
          </a:p>
        </p:txBody>
      </p:sp>
      <p:sp>
        <p:nvSpPr>
          <p:cNvPr id="7172" name="Содержимое 6"/>
          <p:cNvSpPr>
            <a:spLocks noGrp="1"/>
          </p:cNvSpPr>
          <p:nvPr>
            <p:ph sz="quarter" idx="2"/>
          </p:nvPr>
        </p:nvSpPr>
        <p:spPr>
          <a:xfrm>
            <a:off x="357188" y="2143125"/>
            <a:ext cx="5715000" cy="2643188"/>
          </a:xfrm>
        </p:spPr>
        <p:txBody>
          <a:bodyPr/>
          <a:lstStyle/>
          <a:p>
            <a:r>
              <a:rPr lang="ru-RU" altLang="ru-RU" sz="3200" smtClean="0"/>
              <a:t>Цифровые лаборатории</a:t>
            </a:r>
          </a:p>
          <a:p>
            <a:r>
              <a:rPr lang="ru-RU" altLang="ru-RU" sz="3200" smtClean="0"/>
              <a:t>Виртуальные лаборатории</a:t>
            </a:r>
          </a:p>
          <a:p>
            <a:r>
              <a:rPr lang="ru-RU" altLang="ru-RU" sz="3200" smtClean="0"/>
              <a:t>Учебные симуляторы</a:t>
            </a:r>
            <a:r>
              <a:rPr lang="ru-RU" altLang="ru-RU" smtClean="0"/>
              <a:t> </a:t>
            </a:r>
          </a:p>
        </p:txBody>
      </p:sp>
      <p:pic>
        <p:nvPicPr>
          <p:cNvPr id="7173" name="Рисунок 5" descr="http://www.mmlab.ru/images/image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785813"/>
            <a:ext cx="33575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ÑÐ¸ÑÑÐ¾Ð²ÑÐµ ÑÐµÑÐ½Ð¾Ð»Ð¾Ð³Ð¸Ð¸ ÑÑÐ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572008"/>
            <a:ext cx="311152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r>
              <a:rPr lang="ru-RU" altLang="ru-RU" smtClean="0"/>
              <a:t>Цифровые лаборатории</a:t>
            </a:r>
            <a:r>
              <a:rPr lang="en-US" altLang="ru-RU" smtClean="0"/>
              <a:t> </a:t>
            </a:r>
            <a:r>
              <a:rPr lang="ru-RU" altLang="ru-RU" smtClean="0"/>
              <a:t>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376488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сократить время, которое затрачивается на подготовку и проведение фронтального или демонстрационного эксперимента;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повысить наглядность эксперимента и визуализацию его результатов, расширить список экспериментов;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проводить измерения в полевых условиях;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модернизировать уже привычные эксперименты.</a:t>
            </a:r>
            <a:endParaRPr lang="ru-RU" dirty="0"/>
          </a:p>
        </p:txBody>
      </p:sp>
      <p:sp>
        <p:nvSpPr>
          <p:cNvPr id="8196" name="AutoShape 2" descr="http://edcommunity.ru/upload/iblock/898/_MG_9878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7" name="AutoShape 4" descr="http://edcommunity.ru/upload/iblock/898/_MG_9878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8198" name="Picture 6" descr="http://career.sibur.ru/upload/medialibrary/3a9/3a9507c80805484b0d7a7c6122d0e5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36099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https://www.polymedia.ru/upload/iblock_900__CROP_1-1__/524/8E0A3367_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33480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https://www.astrobl.ru/sites/default/files/images/additional/2-1_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583613" cy="172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68388"/>
          </a:xfrm>
        </p:spPr>
        <p:txBody>
          <a:bodyPr/>
          <a:lstStyle/>
          <a:p>
            <a:pPr algn="ctr"/>
            <a:r>
              <a:rPr lang="ru-RU" altLang="ru-RU" sz="3600" smtClean="0"/>
              <a:t>Использование цифровых лабораторий в образовательном процессе нацелено на: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850" y="1844675"/>
            <a:ext cx="8445500" cy="252095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формирование проектной, исследовательской компетентности учащихся;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формирование готовности</a:t>
            </a:r>
            <a:r>
              <a:rPr lang="en-US" dirty="0" smtClean="0"/>
              <a:t> </a:t>
            </a:r>
            <a:r>
              <a:rPr lang="ru-RU" dirty="0" smtClean="0"/>
              <a:t>учащихся использовать свои знания в реальных жизненных ситуациях (изучать реальный мир, моделируя различные процессы в области естественнонаучных дисциплин);</a:t>
            </a:r>
            <a:endParaRPr lang="ru-RU" dirty="0"/>
          </a:p>
        </p:txBody>
      </p:sp>
      <p:pic>
        <p:nvPicPr>
          <p:cNvPr id="9220" name="Picture 10" descr="https://ae01.alicdn.com/kf/HTB1vSBQLFXXXXaHXFXXq6xXFXXXv/Binocular-Compound-Microscope-AmScope-Supplies-40X-2000X-New-Binocular-Compound-Microscope-Digital-USB-Came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3860800"/>
            <a:ext cx="33782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1547.ru/images/projects/kyrchatovsky/cab-him-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4292600"/>
            <a:ext cx="30988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edurk.kz/cms/uploads/images/201408180712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187166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Цифровые лаборатории</a:t>
            </a:r>
          </a:p>
        </p:txBody>
      </p:sp>
      <p:pic>
        <p:nvPicPr>
          <p:cNvPr id="4" name="Picture 4" descr="https://pp.vk.me/c636822/v636822337/162e/JLTb13p7aO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4286280" cy="304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785926"/>
            <a:ext cx="3548178" cy="473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Рисунок 5" descr="Что такое pH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23574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fitosila.ru/images/pic1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714488"/>
            <a:ext cx="171451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Цифровые лаборатории</a:t>
            </a:r>
          </a:p>
        </p:txBody>
      </p:sp>
      <p:pic>
        <p:nvPicPr>
          <p:cNvPr id="3" name="Picture 2" descr="C:\Users\adm\Desktop\Исследование бактерий 5 класс\image-0-02-05-e2010b01d81f07f4ea3f440e862bb1f15ea4b29b843ebef58f2b0f24d54d2571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363772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\Desktop\Исследование бактерий 5 класс\IMG_7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785926"/>
            <a:ext cx="2327678" cy="188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школьные бактерии\чудо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915" y="3429000"/>
            <a:ext cx="499361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7188" y="704850"/>
            <a:ext cx="8329612" cy="1143000"/>
          </a:xfrm>
        </p:spPr>
        <p:txBody>
          <a:bodyPr/>
          <a:lstStyle/>
          <a:p>
            <a:pPr algn="ctr"/>
            <a:r>
              <a:rPr lang="ru-RU" altLang="ru-RU" sz="3600" smtClean="0"/>
              <a:t>Преимущества виртуальных лаборатории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необходимости приобретения дорогостоящего оборудования и реактивов.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Возможность моделирования процессов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протекание которых принципиально невозможно в лабораторных условиях.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визуализация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экране компьютера.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Возможность проникновения в тонкости процессов и </a:t>
            </a:r>
            <a:r>
              <a:rPr lang="ru-RU" b="1" i="1" dirty="0" smtClean="0"/>
              <a:t>наблюдения происходящего в другом масштабе времени</a:t>
            </a:r>
            <a:r>
              <a:rPr lang="ru-RU" dirty="0" smtClean="0"/>
              <a:t>, что актуально для процессов, протекающих за доли секунды или, напротив, длящихся в течение нескольких лет.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Безопасность</a:t>
            </a:r>
            <a:r>
              <a:rPr lang="ru-RU" dirty="0" smtClean="0"/>
              <a:t>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связи с тем, что управлением виртуального процесса занимается компьютер, появляется </a:t>
            </a:r>
            <a:r>
              <a:rPr lang="ru-RU" b="1" i="1" dirty="0" smtClean="0"/>
              <a:t>возможность </a:t>
            </a:r>
            <a:r>
              <a:rPr lang="ru-RU" dirty="0" smtClean="0"/>
              <a:t>быстрого </a:t>
            </a:r>
            <a:r>
              <a:rPr lang="ru-RU" b="1" i="1" dirty="0" smtClean="0"/>
              <a:t>проведения серии опытов с различными значениями входных параметров</a:t>
            </a:r>
            <a:r>
              <a:rPr lang="ru-RU" dirty="0" smtClean="0"/>
              <a:t>, что часто необходимо для определения зависимостей выходных параметров от входных.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Экономия времени и ресурсов для ввода результатов в электронный формат. </a:t>
            </a:r>
            <a:endParaRPr lang="ru-RU" dirty="0" smtClean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Виртуальные лаборатории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49421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StarBiochem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- 3D-визуализатор молекул белков. Имеет гибкую и подробную настройку. URL: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http://star.mit.edu/biochem/index.html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StarGenetics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позволяет моделировать процессы скрещивания, изучать закономерности наследования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моногенных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признаков (т.н. законы Менделя). URL: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http://star.mit.edu/genetics/index.html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StarORF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позволяет научиться идентифицировать так называемые открытые рамки считывания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ORF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единицы в составе цепи ДНК или РНК, способные кодировать белок. URL: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http://star.mit.edu/orf/index.html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StarMolSim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серия инструментов, моделирующая процессы молекулярной динамики. Каждый из инструментов имеет широкий набор входных значений и, аналогично, широкий набор выходных значений для анализа и исследования. URL: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http://star.mit.edu/molsim/index.html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StarBiogene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Набор инструментов по генетике. URL: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http://star.mit.edu/biogene/index.html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1692</TotalTime>
  <Words>621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Constantia</vt:lpstr>
      <vt:lpstr>Arial</vt:lpstr>
      <vt:lpstr>Calibri</vt:lpstr>
      <vt:lpstr>Wingdings 2</vt:lpstr>
      <vt:lpstr>Symbol</vt:lpstr>
      <vt:lpstr>Times New Roman</vt:lpstr>
      <vt:lpstr>Поток</vt:lpstr>
      <vt:lpstr>Современная цифровая образовательная среда как условие организации эффективного образовательного процесса, формирующего качественно новые образовательные результаты</vt:lpstr>
      <vt:lpstr>Проблема </vt:lpstr>
      <vt:lpstr>Ресурсы: </vt:lpstr>
      <vt:lpstr>Цифровые лаборатории …</vt:lpstr>
      <vt:lpstr>Использование цифровых лабораторий в образовательном процессе нацелено на:</vt:lpstr>
      <vt:lpstr>Цифровые лаборатории</vt:lpstr>
      <vt:lpstr>Цифровые лаборатории</vt:lpstr>
      <vt:lpstr>Преимущества виртуальных лаборатории</vt:lpstr>
      <vt:lpstr>Виртуальные лаборатории</vt:lpstr>
      <vt:lpstr>Виртуальные лаборатории</vt:lpstr>
      <vt:lpstr>Виртуальные лаборатории</vt:lpstr>
      <vt:lpstr>Моделирование </vt:lpstr>
      <vt:lpstr>Преимущества виртуальных лабораторий и симуляторов</vt:lpstr>
      <vt:lpstr>Презентация PowerPoint</vt:lpstr>
      <vt:lpstr>Учебные  Симуляторы</vt:lpstr>
      <vt:lpstr>Презентация PowerPoint</vt:lpstr>
      <vt:lpstr>Учебные симуляторы</vt:lpstr>
      <vt:lpstr>Учебные симуляторы</vt:lpstr>
      <vt:lpstr>Инфраструктура кабинетов естественно-научного направления</vt:lpstr>
      <vt:lpstr>Инфраструктура кабинетов естественно-научного направления</vt:lpstr>
      <vt:lpstr>Инфраструктура кабинетов естественно-научного направления</vt:lpstr>
      <vt:lpstr>Ожидаемые результаты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Татьяна Копылова</cp:lastModifiedBy>
  <cp:revision>123</cp:revision>
  <dcterms:created xsi:type="dcterms:W3CDTF">2018-03-13T11:48:50Z</dcterms:created>
  <dcterms:modified xsi:type="dcterms:W3CDTF">2019-02-14T03:37:03Z</dcterms:modified>
</cp:coreProperties>
</file>