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38"/>
  </p:notesMasterIdLst>
  <p:sldIdLst>
    <p:sldId id="285" r:id="rId11"/>
    <p:sldId id="286" r:id="rId12"/>
    <p:sldId id="274" r:id="rId13"/>
    <p:sldId id="262" r:id="rId14"/>
    <p:sldId id="275" r:id="rId15"/>
    <p:sldId id="256" r:id="rId16"/>
    <p:sldId id="276" r:id="rId17"/>
    <p:sldId id="277" r:id="rId18"/>
    <p:sldId id="278" r:id="rId19"/>
    <p:sldId id="279" r:id="rId20"/>
    <p:sldId id="288" r:id="rId21"/>
    <p:sldId id="280" r:id="rId22"/>
    <p:sldId id="281" r:id="rId23"/>
    <p:sldId id="282" r:id="rId24"/>
    <p:sldId id="283" r:id="rId25"/>
    <p:sldId id="29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9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49E9-2C81-4779-9CBB-23BCA95932BB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0199-8FD9-4DA9-B964-B23FE7865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2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263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801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969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731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331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928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094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72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265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8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8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0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7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1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6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4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8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6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7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6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4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8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23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5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34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99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86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79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9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36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5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52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0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8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03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94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70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46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65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8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99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7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33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6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6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95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31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47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0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51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22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85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68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71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83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59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3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1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4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67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5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26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0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83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0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75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1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653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3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62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3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00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26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79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91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28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501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90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59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19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21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56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1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96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124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24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475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911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99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64B-E857-47DD-B61D-22B534A70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A3E3-E487-45FD-9B61-2569689C5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3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74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8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2240-1B71-4BC8-8BE0-7477897BD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24EA-9E03-4E1A-8B21-F1C386766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42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1CA-AF6B-4F04-9F4D-8C1FA6EB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D12EA-718D-45EE-8173-7CED7815E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24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7D16-B632-4E2D-A1D8-BCC90888C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AF0A-8522-4D5A-9127-EFC0FC3BB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6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0617-3088-495D-9D35-D1FA0D4DA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DF8F-3905-4907-A75C-FE5C42275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130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54AB-4FA0-46E5-B10F-A68470019E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9C4F-EDA5-4CF7-9AD6-EBC1D656DA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152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1010-E12D-43AC-932E-948C5B367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6B16-AFEC-431C-A87F-B26D9DCCE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84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3838-760F-472E-9278-9905275076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0DE7-A1B0-4D8E-9969-45878F145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8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0953-03E3-47E9-8804-AB457D0C1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755-A967-49A4-9811-91C130D456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198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DE1-2B1D-4C26-8EE5-DCB388C440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AAB6-2E5C-4026-A8EB-46EA0C46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548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F01-F3A2-447B-8382-2CDCACBAC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54EB-C8EF-4AA4-8DF5-1F281262B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1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1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8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2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3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3D679-1799-4955-BA62-E28F68D02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98D5C-119D-4D7C-BCE6-71DB224A7A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Формирующее оценивание </a:t>
            </a:r>
            <a:r>
              <a:rPr lang="en-US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учебной деятельности как механизм управления качеством 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0033CC"/>
                </a:solidFill>
                <a:ea typeface="+mn-ea"/>
                <a:cs typeface="+mn-cs"/>
              </a:rPr>
              <a:t>Воронцов </a:t>
            </a:r>
            <a:r>
              <a:rPr lang="ru-RU" altLang="ru-RU" sz="3200" b="1" dirty="0">
                <a:solidFill>
                  <a:srgbClr val="0033CC"/>
                </a:solidFill>
                <a:ea typeface="+mn-ea"/>
                <a:cs typeface="+mn-cs"/>
              </a:rPr>
              <a:t>Алексей Борисович</a:t>
            </a:r>
            <a:r>
              <a:rPr lang="ru-RU" altLang="ru-RU" sz="2400" b="1" dirty="0">
                <a:solidFill>
                  <a:srgbClr val="0033CC"/>
                </a:solidFill>
                <a:ea typeface="+mn-ea"/>
                <a:cs typeface="+mn-cs"/>
              </a:rPr>
              <a:t>,</a:t>
            </a:r>
            <a:br>
              <a:rPr lang="ru-RU" altLang="ru-RU" sz="2400" b="1" dirty="0">
                <a:solidFill>
                  <a:srgbClr val="0033CC"/>
                </a:solidFill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33CC"/>
                </a:solidFill>
                <a:ea typeface="+mn-ea"/>
                <a:cs typeface="+mn-cs"/>
              </a:rPr>
              <a:t>кандидат педагогических наук, генеральный директор ОИРО</a:t>
            </a:r>
            <a:br>
              <a:rPr lang="ru-RU" altLang="ru-RU" sz="2400" b="1" dirty="0">
                <a:solidFill>
                  <a:srgbClr val="0033CC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28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В чем роль учителя на уроке? Какова </a:t>
            </a: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 основная деятельность?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77281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Помочь, а не показать.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baseline="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Вовлечь ученика в оценочную деятельность.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Делать так, чтобы ученик понимал, откуда берется отметка и из чего она складывается.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Учитель должен помочь ученику преодолеть трудность, а не наказать его  отметкой </a:t>
            </a:r>
            <a:endParaRPr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07212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372" y="452438"/>
            <a:ext cx="8476059" cy="673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Формирующее оценивание как способ «выращивания» оценочной самостоятельности школьника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901" y="1355725"/>
            <a:ext cx="7711679" cy="495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33CC"/>
                </a:solidFill>
              </a:rPr>
              <a:t>Поиск</a:t>
            </a:r>
            <a:r>
              <a:rPr lang="ru-RU" altLang="ru-RU" b="1" dirty="0" smtClean="0">
                <a:solidFill>
                  <a:srgbClr val="0033CC"/>
                </a:solidFill>
              </a:rPr>
              <a:t> критериев </a:t>
            </a:r>
            <a:r>
              <a:rPr lang="ru-RU" altLang="ru-RU" dirty="0" smtClean="0">
                <a:solidFill>
                  <a:srgbClr val="0033CC"/>
                </a:solidFill>
              </a:rPr>
              <a:t>оценки действий </a:t>
            </a:r>
          </a:p>
          <a:p>
            <a:pPr eaLnBrk="1" hangingPunct="1"/>
            <a:r>
              <a:rPr lang="ru-RU" altLang="ru-RU" dirty="0" smtClean="0">
                <a:solidFill>
                  <a:srgbClr val="0033CC"/>
                </a:solidFill>
              </a:rPr>
              <a:t>Оценка себя и других по разным </a:t>
            </a:r>
            <a:r>
              <a:rPr lang="ru-RU" altLang="ru-RU" b="1" dirty="0" smtClean="0">
                <a:solidFill>
                  <a:srgbClr val="0033CC"/>
                </a:solidFill>
              </a:rPr>
              <a:t>критериям</a:t>
            </a:r>
          </a:p>
          <a:p>
            <a:pPr eaLnBrk="1" hangingPunct="1"/>
            <a:r>
              <a:rPr lang="ru-RU" altLang="ru-RU" dirty="0" smtClean="0">
                <a:solidFill>
                  <a:srgbClr val="0033CC"/>
                </a:solidFill>
              </a:rPr>
              <a:t>Оценка способа, плана действий учащихся, результата в контексте способа действия</a:t>
            </a:r>
          </a:p>
          <a:p>
            <a:pPr eaLnBrk="1" hangingPunct="1"/>
            <a:r>
              <a:rPr lang="ru-RU" altLang="ru-RU" dirty="0" smtClean="0">
                <a:solidFill>
                  <a:srgbClr val="0033CC"/>
                </a:solidFill>
              </a:rPr>
              <a:t>Оценка своих возможностей (прогностическая оценка) </a:t>
            </a:r>
          </a:p>
          <a:p>
            <a:pPr eaLnBrk="1" hangingPunct="1"/>
            <a:r>
              <a:rPr lang="ru-RU" altLang="ru-RU" dirty="0" smtClean="0">
                <a:solidFill>
                  <a:srgbClr val="0033CC"/>
                </a:solidFill>
              </a:rPr>
              <a:t>Запрос на экспертную оценку взрослого</a:t>
            </a:r>
          </a:p>
          <a:p>
            <a:pPr eaLnBrk="1" hangingPunct="1"/>
            <a:r>
              <a:rPr lang="ru-RU" altLang="ru-RU" dirty="0" smtClean="0">
                <a:solidFill>
                  <a:srgbClr val="0033CC"/>
                </a:solidFill>
              </a:rPr>
              <a:t>Оценка прогресса в отношении цели</a:t>
            </a:r>
          </a:p>
          <a:p>
            <a:pPr eaLnBrk="1" hangingPunct="1"/>
            <a:endParaRPr lang="ru-RU" altLang="ru-RU" dirty="0" smtClean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727" y="5229200"/>
            <a:ext cx="5840015" cy="857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ФУНКЦИИ:  ДИАГНОСТИКА  И КОРРЕКЦИЯ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БИНАРНАЯ ШКАЛА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0095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8. Как получить хороший результат на ЕГЭ?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77281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Нужн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 перестать воздействовать на ученика отметкой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baseline="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Сделать ситуацию открытой «Я не знаю- помоги».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Надо создать ситуацию на уроке так, чтобы каждый ребенок учился по своим возможностям</a:t>
            </a:r>
            <a:endParaRPr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91748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Чем отличается формирующее оценивание от </a:t>
            </a:r>
            <a:r>
              <a:rPr lang="ru-RU" sz="36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формативного</a:t>
            </a: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77281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b="1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Форматы</a:t>
            </a:r>
            <a:r>
              <a:rPr lang="ru-RU" sz="24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– это фиксаторы результата: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ru-RU" sz="24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если учитель применяет форматы в работе, то ими нужно пользоваться.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в форматах должны быть вопросы предметного содержания, которые позволят выявлять проблемы в усвоении учебного материала.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ормативное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оценивание- внешние формы фиксации оценочных действий, которые отвлекают от предметного содержания  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endParaRPr lang="ru-RU"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Формирующее оценивание помогает достижению предметных результатов, а не отвлекает.</a:t>
            </a:r>
            <a:endParaRPr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01758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10. Типичные ошибки при проведении формирующего оценивания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77281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Задания</a:t>
            </a:r>
            <a:r>
              <a:rPr lang="ru-RU" sz="24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должны иметь </a:t>
            </a:r>
            <a:r>
              <a:rPr lang="ru-RU" sz="2400" i="0" u="none" strike="noStrike" cap="none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операциональный</a:t>
            </a:r>
            <a:r>
              <a:rPr lang="ru-RU" sz="24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характер (направлены на отработку конкретных умений)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Шкала диагностики должна быть простой (без баллов, процентов)- бинарная (+, -; 1; 0)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Индивидуально. Задани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я носят рефлексивный характер на этапе осмысления понятия через оценку действия другого человека, действия которого описываются также, как и собственные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endParaRPr lang="ru-RU" sz="2400" i="0" u="none" strike="noStrike" cap="none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Дети учатся оценивать себя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Оценивание должно быть связано с предметным содержанием</a:t>
            </a:r>
            <a:r>
              <a:rPr lang="ru-RU" sz="24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endParaRPr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19064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12. Базовые принципы формирующего оценивания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77281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baseline="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Критериальное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sz="2400" i="0" u="none" strike="noStrike" cap="none" baseline="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Критерии известны заранее.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Учащиеся вовлечены в оценочную деятельность</a:t>
            </a:r>
            <a:r>
              <a:rPr lang="ru-RU" sz="24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постепенно вовлекаясь в самооценку.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Диагностика и коррекция (по результатам формирующего оценивания нельзя делать никаких административных выводов). </a:t>
            </a:r>
            <a:endParaRPr lang="ru-RU" sz="2400" i="0" u="none" strike="noStrike" cap="none" baseline="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endParaRPr sz="2400" i="0" u="none" strike="noStrike" cap="none" baseline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085717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ru-RU" dirty="0" smtClean="0"/>
              <a:t>Принципы формирующего оценивания (</a:t>
            </a:r>
            <a:r>
              <a:rPr lang="ru-RU" dirty="0" err="1" smtClean="0"/>
              <a:t>Пинская</a:t>
            </a:r>
            <a:r>
              <a:rPr lang="ru-RU" dirty="0" smtClean="0"/>
              <a:t> М. А.)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Центрировано на </a:t>
            </a:r>
            <a:r>
              <a:rPr lang="ru-RU" dirty="0" smtClean="0"/>
              <a:t>ученике;</a:t>
            </a:r>
          </a:p>
          <a:p>
            <a:r>
              <a:rPr lang="ru-RU" dirty="0"/>
              <a:t>Направляется </a:t>
            </a:r>
            <a:r>
              <a:rPr lang="ru-RU" dirty="0" smtClean="0"/>
              <a:t>учителем;</a:t>
            </a:r>
          </a:p>
          <a:p>
            <a:r>
              <a:rPr lang="ru-RU" dirty="0"/>
              <a:t>Разносторонне </a:t>
            </a:r>
            <a:r>
              <a:rPr lang="ru-RU" dirty="0" smtClean="0"/>
              <a:t>результативно;</a:t>
            </a:r>
          </a:p>
          <a:p>
            <a:r>
              <a:rPr lang="ru-RU" dirty="0"/>
              <a:t>Формирует учебный </a:t>
            </a:r>
            <a:r>
              <a:rPr lang="ru-RU" dirty="0" smtClean="0"/>
              <a:t>процесс;</a:t>
            </a:r>
          </a:p>
          <a:p>
            <a:r>
              <a:rPr lang="ru-RU" dirty="0" smtClean="0"/>
              <a:t>Непрерывно;</a:t>
            </a:r>
          </a:p>
          <a:p>
            <a:r>
              <a:rPr lang="ru-RU" dirty="0"/>
              <a:t>Основано на качественном преподавании.</a:t>
            </a:r>
          </a:p>
        </p:txBody>
      </p:sp>
    </p:spTree>
    <p:extLst>
      <p:ext uri="{BB962C8B-B14F-4D97-AF65-F5344CB8AC3E}">
        <p14:creationId xmlns:p14="http://schemas.microsoft.com/office/powerpoint/2010/main" val="227264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5" y="692696"/>
            <a:ext cx="93474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4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789"/>
            <a:ext cx="9358864" cy="526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44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5985" y="365129"/>
            <a:ext cx="8618934" cy="132556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1 направление – формирование учебных действий самоконтроля и самооценки у младших школьников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214282" y="1643050"/>
            <a:ext cx="8212931" cy="4351338"/>
          </a:xfrm>
        </p:spPr>
        <p:txBody>
          <a:bodyPr/>
          <a:lstStyle/>
          <a:p>
            <a:pPr algn="just" eaLnBrk="1" hangingPunct="1"/>
            <a:r>
              <a:rPr lang="ru-RU" altLang="ru-RU" b="1" i="1" dirty="0" smtClean="0">
                <a:solidFill>
                  <a:srgbClr val="0000FF"/>
                </a:solidFill>
              </a:rPr>
              <a:t>Контрольно-оценочные действия ученика</a:t>
            </a:r>
            <a:r>
              <a:rPr lang="ru-RU" altLang="ru-RU" dirty="0" smtClean="0">
                <a:solidFill>
                  <a:srgbClr val="0000FF"/>
                </a:solidFill>
              </a:rPr>
              <a:t> – составные элементы учебной деятельности, которые специально формируются в классе и обладают определенными характеристиками: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rgbClr val="0000FF"/>
                </a:solidFill>
              </a:rPr>
              <a:t> </a:t>
            </a:r>
            <a:r>
              <a:rPr lang="ru-RU" altLang="ru-RU" dirty="0" err="1" smtClean="0">
                <a:solidFill>
                  <a:srgbClr val="0000FF"/>
                </a:solidFill>
              </a:rPr>
              <a:t>критериальностью</a:t>
            </a:r>
            <a:endParaRPr lang="ru-RU" altLang="ru-RU" dirty="0" smtClean="0">
              <a:solidFill>
                <a:srgbClr val="0000FF"/>
              </a:solidFill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rgbClr val="0000FF"/>
                </a:solidFill>
              </a:rPr>
              <a:t> </a:t>
            </a:r>
            <a:r>
              <a:rPr lang="ru-RU" altLang="ru-RU" dirty="0" err="1" smtClean="0">
                <a:solidFill>
                  <a:srgbClr val="0000FF"/>
                </a:solidFill>
              </a:rPr>
              <a:t>рефлексивностью</a:t>
            </a:r>
            <a:endParaRPr lang="ru-RU" altLang="ru-RU" dirty="0" smtClean="0">
              <a:solidFill>
                <a:srgbClr val="0000FF"/>
              </a:solidFill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rgbClr val="0000FF"/>
                </a:solidFill>
              </a:rPr>
              <a:t> </a:t>
            </a:r>
            <a:r>
              <a:rPr lang="ru-RU" altLang="ru-RU" dirty="0" err="1" smtClean="0">
                <a:solidFill>
                  <a:srgbClr val="0000FF"/>
                </a:solidFill>
              </a:rPr>
              <a:t>операциональностью</a:t>
            </a:r>
            <a:endParaRPr lang="ru-RU" altLang="ru-RU" dirty="0" smtClean="0">
              <a:solidFill>
                <a:srgbClr val="0000FF"/>
              </a:solidFill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rgbClr val="0000FF"/>
                </a:solidFill>
              </a:rPr>
              <a:t> индивидуальностью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143248"/>
            <a:ext cx="5243519" cy="3481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Контрольные вопросы: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Может ли ребенок сам по определенным критериям дать оценку своих действий? 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Может ли ребенок определять свою границу знания/незнания? 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Делает ли ребенок запрос к учителю на внешнюю оценку  своих знаний?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Видит ли ребенок сам дефицит своих знаний и может построить план ликвидации этого дефицита?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500174"/>
            <a:ext cx="7886700" cy="4351338"/>
          </a:xfrm>
        </p:spPr>
        <p:txBody>
          <a:bodyPr/>
          <a:lstStyle/>
          <a:p>
            <a:pPr>
              <a:defRPr/>
            </a:pPr>
            <a:endParaRPr lang="ru-RU" i="1" dirty="0" smtClean="0">
              <a:solidFill>
                <a:srgbClr val="0033CC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3200" i="1" dirty="0" smtClean="0">
                <a:solidFill>
                  <a:srgbClr val="0033CC"/>
                </a:solidFill>
              </a:rPr>
              <a:t>Осуществить </a:t>
            </a:r>
            <a:r>
              <a:rPr lang="ru-RU" sz="3200" b="1" i="1" dirty="0" smtClean="0">
                <a:solidFill>
                  <a:srgbClr val="0033CC"/>
                </a:solidFill>
              </a:rPr>
              <a:t>переход от контроля знаний и ретроспективной оценки </a:t>
            </a:r>
            <a:r>
              <a:rPr lang="ru-RU" sz="3200" i="1" dirty="0" smtClean="0">
                <a:solidFill>
                  <a:srgbClr val="0033CC"/>
                </a:solidFill>
              </a:rPr>
              <a:t>школьников к созданию процессов, где учащиеся </a:t>
            </a:r>
            <a:r>
              <a:rPr lang="ru-RU" sz="3200" b="1" i="1" dirty="0" smtClean="0">
                <a:solidFill>
                  <a:srgbClr val="0033CC"/>
                </a:solidFill>
              </a:rPr>
              <a:t>становятся хозяевами своего обучения </a:t>
            </a:r>
            <a:r>
              <a:rPr lang="ru-RU" sz="3200" i="1" dirty="0" smtClean="0">
                <a:solidFill>
                  <a:srgbClr val="0033CC"/>
                </a:solidFill>
              </a:rPr>
              <a:t>и берут на себя </a:t>
            </a:r>
            <a:r>
              <a:rPr lang="ru-RU" sz="3200" b="1" i="1" dirty="0" smtClean="0">
                <a:solidFill>
                  <a:srgbClr val="0033CC"/>
                </a:solidFill>
              </a:rPr>
              <a:t>риски и ответственность </a:t>
            </a:r>
            <a:r>
              <a:rPr lang="ru-RU" sz="3200" i="1" dirty="0" smtClean="0">
                <a:solidFill>
                  <a:srgbClr val="0033CC"/>
                </a:solidFill>
              </a:rPr>
              <a:t>по пониманию и применению своих знаний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00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22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Условия: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8" y="1049345"/>
            <a:ext cx="8754666" cy="5127625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1) Выделение специальных линий в образовательном процессе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урок</a:t>
            </a:r>
            <a:r>
              <a:rPr lang="ru-RU" dirty="0" smtClean="0">
                <a:solidFill>
                  <a:srgbClr val="0000FF"/>
                </a:solidFill>
              </a:rPr>
              <a:t> (место постановки новой задачи, решение, предъявление результатов) Выделение нескольких образовательных мест внутри классного пространства (место на оценку, место сомнений и тренировки, черновик, чистовик, стол помощник, стол заданий)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учебное занятие </a:t>
            </a:r>
            <a:r>
              <a:rPr lang="ru-RU" dirty="0" smtClean="0">
                <a:solidFill>
                  <a:srgbClr val="0000FF"/>
                </a:solidFill>
              </a:rPr>
              <a:t>(место индивидуальной, групповой работы над определением проблем, трудностей, достижения, отбор и планирование индивидуальной  работы учащихся в рамках ДСР)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домашняя самостоятельная работа </a:t>
            </a:r>
            <a:r>
              <a:rPr lang="ru-RU" dirty="0" smtClean="0">
                <a:solidFill>
                  <a:srgbClr val="0000FF"/>
                </a:solidFill>
              </a:rPr>
              <a:t>как специальное организованное место по формированию контрольно-оценочной самостоятельности младших школьников)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мастерская</a:t>
            </a:r>
            <a:r>
              <a:rPr lang="ru-RU" dirty="0" smtClean="0">
                <a:solidFill>
                  <a:srgbClr val="0000FF"/>
                </a:solidFill>
              </a:rPr>
              <a:t> – место для снятия точечных проблем и трудностей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консультация</a:t>
            </a:r>
            <a:r>
              <a:rPr lang="ru-RU" dirty="0" smtClean="0">
                <a:solidFill>
                  <a:srgbClr val="0000FF"/>
                </a:solidFill>
              </a:rPr>
              <a:t> – место для постановки «умных» вопросов в ходе выполнения домашней самостоятельной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2325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2" y="365125"/>
            <a:ext cx="8205788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Условия: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62" y="1165225"/>
            <a:ext cx="8377238" cy="501173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Отсутствие текущих отметок накопительного свойства. Наличие «бинарной» шкалы и шкалы «соотнесение количества и качества выполнения домашней самостоятельной работы к количеству и качеству  рубежных проверочных работ с использованием многобалльной шкалы». Ключевое слово  «соотнесение» («сопоставление») двух работ: дома и в классе.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</a:rPr>
              <a:t>Инструмент: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u="sng" dirty="0" smtClean="0">
                <a:solidFill>
                  <a:srgbClr val="0000FF"/>
                </a:solidFill>
              </a:rPr>
              <a:t>двухуровневые задачи</a:t>
            </a:r>
            <a:r>
              <a:rPr lang="ru-RU" dirty="0" smtClean="0">
                <a:solidFill>
                  <a:srgbClr val="0000FF"/>
                </a:solidFill>
              </a:rPr>
              <a:t> (задания базового и расширенного уровня). Обязательно присутствие «выбора» заданий в ДСР и РПР.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</a:rPr>
              <a:t>Процедура</a:t>
            </a:r>
            <a:r>
              <a:rPr lang="ru-RU" dirty="0" smtClean="0">
                <a:solidFill>
                  <a:srgbClr val="0000FF"/>
                </a:solidFill>
              </a:rPr>
              <a:t>: сопоставление результатов двух работ с указанием количества и качества выполненных заданий, системность в выполнении работ, обоснованность выбора</a:t>
            </a:r>
          </a:p>
        </p:txBody>
      </p:sp>
    </p:spTree>
    <p:extLst>
      <p:ext uri="{BB962C8B-B14F-4D97-AF65-F5344CB8AC3E}">
        <p14:creationId xmlns:p14="http://schemas.microsoft.com/office/powerpoint/2010/main" val="29511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04" y="365188"/>
            <a:ext cx="8524875" cy="612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Пример:</a:t>
            </a: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042" y="825500"/>
            <a:ext cx="8415338" cy="5951538"/>
          </a:xfrm>
        </p:spPr>
      </p:pic>
    </p:spTree>
    <p:extLst>
      <p:ext uri="{BB962C8B-B14F-4D97-AF65-F5344CB8AC3E}">
        <p14:creationId xmlns:p14="http://schemas.microsoft.com/office/powerpoint/2010/main" val="1743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2 направление – диагностика и коррекция как ключевые контрольно-оценочные педагогические действия в учебной деятельности младшего школьника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pitchFamily="34" charset="0"/>
              <a:buNone/>
            </a:pPr>
            <a:endParaRPr lang="ru-RU" altLang="ru-RU" b="1" i="1" dirty="0" smtClean="0">
              <a:solidFill>
                <a:srgbClr val="0000FF"/>
              </a:solidFill>
            </a:endParaRP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altLang="ru-RU" b="1" i="1" dirty="0" smtClean="0"/>
              <a:t>Инструмент</a:t>
            </a:r>
            <a:r>
              <a:rPr lang="ru-RU" altLang="ru-RU" dirty="0" smtClean="0"/>
              <a:t> – </a:t>
            </a:r>
            <a:r>
              <a:rPr lang="ru-RU" altLang="ru-RU" b="1" dirty="0" smtClean="0"/>
              <a:t>диагностическое задание</a:t>
            </a:r>
            <a:r>
              <a:rPr lang="ru-RU" altLang="ru-RU" dirty="0" smtClean="0"/>
              <a:t>, которое относится к ключевым понятиям (способам действия) и носит </a:t>
            </a:r>
            <a:r>
              <a:rPr lang="ru-RU" altLang="ru-RU" dirty="0" err="1" smtClean="0"/>
              <a:t>операциональный</a:t>
            </a:r>
            <a:r>
              <a:rPr lang="ru-RU" altLang="ru-RU" dirty="0" smtClean="0"/>
              <a:t> характер.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altLang="ru-RU" dirty="0" smtClean="0"/>
              <a:t>Процедура – </a:t>
            </a:r>
            <a:r>
              <a:rPr lang="ru-RU" altLang="ru-RU" b="1" i="1" dirty="0" smtClean="0"/>
              <a:t>диагностическая работа в два этапа: «на входе и «выходе»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altLang="ru-RU" b="1" i="1" dirty="0" smtClean="0"/>
              <a:t>Бинарная  шкала 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41158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01229" y="276225"/>
            <a:ext cx="8868965" cy="12382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Для </a:t>
            </a:r>
            <a:r>
              <a:rPr lang="ru-RU" altLang="ru-RU" sz="3200" b="1" i="1" smtClean="0">
                <a:solidFill>
                  <a:srgbClr val="FF0000"/>
                </a:solidFill>
              </a:rPr>
              <a:t>формирующего оценивания </a:t>
            </a:r>
            <a:r>
              <a:rPr lang="ru-RU" altLang="ru-RU" sz="3200" b="1" smtClean="0">
                <a:solidFill>
                  <a:srgbClr val="FF0000"/>
                </a:solidFill>
              </a:rPr>
              <a:t>комплекс инструментов должен: </a:t>
            </a:r>
            <a:br>
              <a:rPr lang="ru-RU" altLang="ru-RU" sz="3200" b="1" smtClean="0">
                <a:solidFill>
                  <a:srgbClr val="FF0000"/>
                </a:solidFill>
              </a:rPr>
            </a:br>
            <a:endParaRPr lang="ru-RU" altLang="ru-RU" sz="3200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6" y="1152525"/>
            <a:ext cx="8760270" cy="5113338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фокусировать внимание учителя и ученика в большей степени на отслеживании и улучшении </a:t>
            </a:r>
            <a:r>
              <a:rPr lang="ru-RU" b="1" dirty="0" smtClean="0"/>
              <a:t>процесса</a:t>
            </a:r>
            <a:r>
              <a:rPr lang="ru-RU" dirty="0" smtClean="0"/>
              <a:t> учения, а не преподавания, давать учителю и ученику </a:t>
            </a:r>
            <a:r>
              <a:rPr lang="ru-RU" b="1" dirty="0" smtClean="0"/>
              <a:t>информацию</a:t>
            </a:r>
            <a:r>
              <a:rPr lang="ru-RU" dirty="0" smtClean="0"/>
              <a:t>, на основании которой они </a:t>
            </a:r>
            <a:r>
              <a:rPr lang="ru-RU" b="1" dirty="0" smtClean="0"/>
              <a:t>принимают решения, как улучшать и развивать учение;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ориентироваться на качественную оценку </a:t>
            </a:r>
            <a:r>
              <a:rPr lang="ru-RU" b="1" dirty="0" smtClean="0"/>
              <a:t>действий </a:t>
            </a:r>
            <a:r>
              <a:rPr lang="ru-RU" dirty="0" smtClean="0"/>
              <a:t>учащихся, работать на улучшение </a:t>
            </a:r>
            <a:r>
              <a:rPr lang="ru-RU" b="1" dirty="0" smtClean="0"/>
              <a:t>качества учения</a:t>
            </a:r>
            <a:r>
              <a:rPr lang="ru-RU" dirty="0" smtClean="0"/>
              <a:t>, а не обеспечивать основание для выставления отметок;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иметь широкий ассортимент </a:t>
            </a:r>
            <a:r>
              <a:rPr lang="ru-RU" b="1" dirty="0" smtClean="0"/>
              <a:t>простых техник</a:t>
            </a:r>
            <a:r>
              <a:rPr lang="ru-RU" dirty="0" smtClean="0"/>
              <a:t>, которые легко и быстро может освоить учитель для получения от учеников обратной связи относительного того, как они учатся;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носить </a:t>
            </a:r>
            <a:r>
              <a:rPr lang="ru-RU" b="1" dirty="0" smtClean="0"/>
              <a:t>непрерывный (цикличный) характер </a:t>
            </a:r>
            <a:r>
              <a:rPr lang="ru-RU" dirty="0" smtClean="0"/>
              <a:t>продолжающегося процесса, который запускает механизм обратной связи и постоянно поддерживает его в работающем состоянии;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ориентироваться на все виды образовательных результатов (предметные,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и личностные).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94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76225" y="365128"/>
            <a:ext cx="8659416" cy="1325563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rgbClr val="FF0000"/>
                </a:solidFill>
              </a:rPr>
              <a:t>3 направление </a:t>
            </a:r>
            <a:r>
              <a:rPr lang="ru-RU" altLang="ru-RU" sz="2800" b="1" smtClean="0">
                <a:solidFill>
                  <a:srgbClr val="FF0000"/>
                </a:solidFill>
              </a:rPr>
              <a:t>– сформировать умение оформлять и публично представлять результаты своего  образования</a:t>
            </a:r>
            <a:br>
              <a:rPr lang="ru-RU" altLang="ru-RU" sz="2800" b="1" smtClean="0">
                <a:solidFill>
                  <a:srgbClr val="FF0000"/>
                </a:solidFill>
              </a:rPr>
            </a:br>
            <a:endParaRPr lang="ru-RU" altLang="ru-RU" sz="2800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19" y="1825625"/>
            <a:ext cx="8747522" cy="43513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Способен ли ученик оформлять результаты свои достижений и публично их представлять для оценки?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Необходимо здесь различать «результат» и «продукт»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Публичное представление продуктивной деятельности младших школьников как оценочная процедура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Экспертная оценка с помощью специальных оценочных листов как оценочный инструмент</a:t>
            </a:r>
          </a:p>
        </p:txBody>
      </p:sp>
    </p:spTree>
    <p:extLst>
      <p:ext uri="{BB962C8B-B14F-4D97-AF65-F5344CB8AC3E}">
        <p14:creationId xmlns:p14="http://schemas.microsoft.com/office/powerpoint/2010/main" val="40375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Основная школа – переход от диагностики и коррекции учителя к самодиагностики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самокоррекции</a:t>
            </a:r>
            <a:endParaRPr lang="ru-RU" sz="3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0" y="1906588"/>
            <a:ext cx="7886700" cy="418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8" y="287339"/>
            <a:ext cx="8201025" cy="554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82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 </a:t>
            </a:r>
            <a:r>
              <a:rPr lang="ru-RU" dirty="0" err="1" smtClean="0"/>
              <a:t>вебинара</a:t>
            </a:r>
            <a:r>
              <a:rPr lang="ru-RU" dirty="0" smtClean="0"/>
              <a:t> А. Воронцова</a:t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«Технология формирующего оценивания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система оценивания»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064896" cy="20831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Отличить формирующее оценивание от других видов оценивания и показать динамику этого оценивания на разных уровнях образования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000504"/>
            <a:ext cx="438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Аспекты рассмотрения  оценки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72008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Самостоятельность </a:t>
            </a:r>
            <a:r>
              <a:rPr lang="ru-RU" altLang="ru-RU" sz="2400" dirty="0" smtClean="0">
                <a:solidFill>
                  <a:srgbClr val="0033CC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Инициатива</a:t>
            </a:r>
            <a:r>
              <a:rPr lang="ru-RU" altLang="ru-RU" sz="2400" dirty="0" smtClean="0">
                <a:solidFill>
                  <a:srgbClr val="0033CC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48502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иды оценивания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Формирующее</a:t>
            </a:r>
            <a:r>
              <a:rPr lang="en-US" sz="32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оценивание</a:t>
            </a:r>
            <a:r>
              <a:rPr lang="ru-RU" sz="3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000" i="0" u="none" strike="noStrike" cap="none" baseline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процесс сопровождения учения человека(получение оперативных</a:t>
            </a:r>
            <a:r>
              <a:rPr lang="ru-RU" sz="20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данных о </a:t>
            </a:r>
            <a:r>
              <a:rPr lang="ru-RU" sz="2000" b="1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качественном </a:t>
            </a:r>
            <a:r>
              <a:rPr lang="ru-RU" sz="200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состоянии способа /средства действия у субъекта)</a:t>
            </a:r>
            <a:endParaRPr lang="ru-RU" sz="2000" i="0" u="none" strike="noStrike" cap="none" baseline="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ru-RU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36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Текущее</a:t>
            </a:r>
            <a:r>
              <a:rPr lang="ru-RU" sz="36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2000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определение </a:t>
            </a:r>
            <a:r>
              <a:rPr lang="ru-RU" sz="2000" b="1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количественных</a:t>
            </a:r>
            <a:r>
              <a:rPr lang="ru-RU" sz="2000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характеристик в ходе изучения текущего материала и связана с </a:t>
            </a:r>
            <a:r>
              <a:rPr lang="ru-RU" sz="2000" b="1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накопительной системой отметок</a:t>
            </a:r>
            <a:r>
              <a:rPr lang="ru-RU" sz="2000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использованием различных оценочных шкал</a:t>
            </a:r>
            <a:endParaRPr lang="ru-RU" sz="3600" b="1" i="0" u="none" strike="noStrike" cap="none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en-US" sz="28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64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Итоговое</a:t>
            </a:r>
            <a:r>
              <a:rPr lang="en-US" sz="3200" b="1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оценивание</a:t>
            </a:r>
            <a:r>
              <a:rPr lang="ru-RU" sz="32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32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i="0" u="none" strike="noStrike" cap="none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определение количественных характеристик </a:t>
            </a:r>
            <a:r>
              <a:rPr lang="ru-RU" sz="2400" dirty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 </a:t>
            </a:r>
            <a:r>
              <a:rPr lang="ru-RU" sz="2400" b="1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определенный </a:t>
            </a:r>
            <a:r>
              <a:rPr lang="ru-RU" sz="2400" b="1" dirty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промежуток </a:t>
            </a:r>
            <a:r>
              <a:rPr lang="ru-RU" sz="2400" dirty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времени (четверть, триместр, год…) </a:t>
            </a:r>
            <a:endParaRPr sz="240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34379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Отличие формирующего оценивания от итогового и текущего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600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роцесс сопровождения в обучении;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</a:t>
            </a:r>
            <a:r>
              <a:rPr lang="ru-RU" sz="240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 1 место</a:t>
            </a:r>
            <a:r>
              <a:rPr lang="ru-RU" sz="240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выходят качественный, а не количественный  характер материала, который осваивается;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</a:t>
            </a:r>
            <a:r>
              <a:rPr lang="ru-RU" sz="2400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вязано с каждым следующим шагом, который будет способствовать дальнейшему продвижению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ru-RU" sz="2400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 sz="2400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            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              </a:t>
            </a:r>
            <a:r>
              <a:rPr lang="ru-RU" sz="2400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Меняет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результат образования</a:t>
            </a:r>
            <a:endParaRPr lang="ru-RU" sz="2400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ru-RU" sz="2400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sz="240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995936" y="371703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47664" y="5733398"/>
            <a:ext cx="59766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Отметка любой ценой не приводит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 результату. Она развращает и ученика, и родителя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4720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583"/>
            <a:ext cx="9144000" cy="39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585"/>
            <a:ext cx="9144000" cy="39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 Формы оценки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600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Рефлексивная  оценка- </a:t>
            </a:r>
            <a:r>
              <a:rPr lang="ru-RU" sz="200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форма, в которой определяются знания от незнания, о собственных возможностях,</a:t>
            </a:r>
            <a:r>
              <a:rPr lang="ru-RU" sz="200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ограничениях, которые связаны с двумя способностями: способность видеть себя со стороны, не считать свою точку зрения единственно возможной; способность анализировать собственные действия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ru-RU" sz="2000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sz="2000" i="0" u="none" strike="noStrike" cap="none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Ретроспективная оценка</a:t>
            </a:r>
            <a:r>
              <a:rPr lang="ru-RU" sz="200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– форма, в которой определяется итог какой-либо уже выполненной работы. Становление ее имеет два шага  1. Ученик должен оценить свою работу после того как учитель уже проверил ее. 2. Ученик оценивае</a:t>
            </a: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 свою работу еще до того, как учитель проверил ее.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endParaRPr lang="ru-RU" sz="200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Прогностическая оценка-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форма, в которой определяется возможная «планка» освоения той или иной учебной темы, учебного предмета учащимися. Соотношение полученных результатов с установленной на начальном этапе «планки».</a:t>
            </a:r>
            <a:endParaRPr lang="ru-RU" sz="2000" i="0" u="none" strike="noStrike" cap="none" baseline="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sz="240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79592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5. В чем ценность формирующего оценивания?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77281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«не бьет по лбу»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</a:t>
            </a:r>
            <a:r>
              <a:rPr lang="ru-RU" sz="240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ет среднего результата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i="0" u="none" strike="noStrike" cap="none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олько индивидуально</a:t>
            </a:r>
            <a:endParaRPr sz="240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68715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5167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6. Что значит оценка как результат?</a:t>
            </a:r>
            <a:endParaRPr lang="en-US" sz="3600" b="1" i="0" u="none" strike="noStrike" cap="none" baseline="0" dirty="0" err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51520" y="177281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Действие оценки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– совокупность умений: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определять наличие или </a:t>
            </a: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отсутствие у себя общего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способа решения тех или иных задач;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умение соотносить полученные образовательные результаты с поставленными целями- результатами;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•"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умение определять свою готовность для внешней оценки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</a:pPr>
            <a:endParaRPr lang="ru-RU" sz="2400" b="1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</a:t>
            </a:r>
            <a:r>
              <a:rPr lang="ru-RU" sz="2400" b="1" i="0" u="none" strike="noStrike" cap="none" baseline="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ценка индивидуального прогресса </a:t>
            </a:r>
            <a:endParaRPr sz="2400" b="1" i="0" u="none" strike="noStrike" cap="none" baseline="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93654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1232</Words>
  <Application>Microsoft Office PowerPoint</Application>
  <PresentationFormat>Экран (4:3)</PresentationFormat>
  <Paragraphs>146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Формирующее оценивание  в учебной деятельности как механизм управления качеством образования  Воронцов Алексей Борисович, кандидат педагогических наук, генеральный директор ОИРО </vt:lpstr>
      <vt:lpstr>Цель:</vt:lpstr>
      <vt:lpstr>Цель вебинара А. Воронцова «Технология формирующего оценивания как внутришкольная система оценивания»</vt:lpstr>
      <vt:lpstr>1. Виды оценивания</vt:lpstr>
      <vt:lpstr>2. Отличие формирующего оценивания от итогового и текущего</vt:lpstr>
      <vt:lpstr>Презентация PowerPoint</vt:lpstr>
      <vt:lpstr>4. Формы оценки</vt:lpstr>
      <vt:lpstr>  5. В чем ценность формирующего оценивания?</vt:lpstr>
      <vt:lpstr>  6. Что значит оценка как результат?</vt:lpstr>
      <vt:lpstr>  7. В чем роль учителя на уроке? Какова его основная деятельность?</vt:lpstr>
      <vt:lpstr>Формирующее оценивание как способ «выращивания» оценочной самостоятельности школьника</vt:lpstr>
      <vt:lpstr>  8. Как получить хороший результат на ЕГЭ?</vt:lpstr>
      <vt:lpstr>  9. Чем отличается формирующее оценивание от формативного.</vt:lpstr>
      <vt:lpstr>  10. Типичные ошибки при проведении формирующего оценивания</vt:lpstr>
      <vt:lpstr>  12. Базовые принципы формирующего оценивания</vt:lpstr>
      <vt:lpstr>Принципы формирующего оценивания (Пинская М. А.)</vt:lpstr>
      <vt:lpstr>Презентация PowerPoint</vt:lpstr>
      <vt:lpstr>Презентация PowerPoint</vt:lpstr>
      <vt:lpstr>1 направление – формирование учебных действий самоконтроля и самооценки у младших школьников</vt:lpstr>
      <vt:lpstr>Условия:</vt:lpstr>
      <vt:lpstr>Условия:</vt:lpstr>
      <vt:lpstr>Пример:</vt:lpstr>
      <vt:lpstr>2 направление – диагностика и коррекция как ключевые контрольно-оценочные педагогические действия в учебной деятельности младшего школьника</vt:lpstr>
      <vt:lpstr>Для формирующего оценивания комплекс инструментов должен:  </vt:lpstr>
      <vt:lpstr>3 направление – сформировать умение оформлять и публично представлять результаты своего  образования </vt:lpstr>
      <vt:lpstr>Основная школа – переход от диагностики и коррекции учителя к самодиагностики и самокоррекции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 Копылова</cp:lastModifiedBy>
  <cp:revision>29</cp:revision>
  <dcterms:created xsi:type="dcterms:W3CDTF">2016-09-30T12:43:31Z</dcterms:created>
  <dcterms:modified xsi:type="dcterms:W3CDTF">2017-10-30T04:38:45Z</dcterms:modified>
</cp:coreProperties>
</file>