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2"/>
  </p:notesMasterIdLst>
  <p:sldIdLst>
    <p:sldId id="270" r:id="rId4"/>
    <p:sldId id="256" r:id="rId5"/>
    <p:sldId id="287" r:id="rId6"/>
    <p:sldId id="260" r:id="rId7"/>
    <p:sldId id="275" r:id="rId8"/>
    <p:sldId id="271" r:id="rId9"/>
    <p:sldId id="272" r:id="rId10"/>
    <p:sldId id="273" r:id="rId11"/>
    <p:sldId id="266" r:id="rId12"/>
    <p:sldId id="274" r:id="rId13"/>
    <p:sldId id="276" r:id="rId14"/>
    <p:sldId id="278" r:id="rId15"/>
    <p:sldId id="264" r:id="rId16"/>
    <p:sldId id="267" r:id="rId17"/>
    <p:sldId id="279" r:id="rId18"/>
    <p:sldId id="261" r:id="rId19"/>
    <p:sldId id="268" r:id="rId20"/>
    <p:sldId id="269" r:id="rId21"/>
    <p:sldId id="280" r:id="rId22"/>
    <p:sldId id="281" r:id="rId23"/>
    <p:sldId id="285" r:id="rId24"/>
    <p:sldId id="286" r:id="rId25"/>
    <p:sldId id="283" r:id="rId26"/>
    <p:sldId id="284" r:id="rId27"/>
    <p:sldId id="288" r:id="rId28"/>
    <p:sldId id="289" r:id="rId29"/>
    <p:sldId id="290" r:id="rId30"/>
    <p:sldId id="29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26" autoAdjust="0"/>
  </p:normalViewPr>
  <p:slideViewPr>
    <p:cSldViewPr>
      <p:cViewPr varScale="1">
        <p:scale>
          <a:sx n="77" d="100"/>
          <a:sy n="77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82198F-F972-4638-95D2-327325A79BB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E1038C-250A-427B-B642-A7E87671F92A}">
      <dgm:prSet phldrT="[Текст]" custT="1"/>
      <dgm:spPr/>
      <dgm:t>
        <a:bodyPr/>
        <a:lstStyle/>
        <a:p>
          <a:r>
            <a:rPr lang="ru-RU" sz="3200" b="1" dirty="0" smtClean="0"/>
            <a:t>Внутренние </a:t>
          </a:r>
          <a:endParaRPr lang="ru-RU" sz="3200" b="1" dirty="0"/>
        </a:p>
      </dgm:t>
    </dgm:pt>
    <dgm:pt modelId="{6A09BF04-9580-4C2C-9845-73397C871338}" type="parTrans" cxnId="{CA696C1F-DEBD-46BD-98E5-44D58BB5BC87}">
      <dgm:prSet/>
      <dgm:spPr/>
      <dgm:t>
        <a:bodyPr/>
        <a:lstStyle/>
        <a:p>
          <a:endParaRPr lang="ru-RU"/>
        </a:p>
      </dgm:t>
    </dgm:pt>
    <dgm:pt modelId="{BA87EE20-787C-4BBA-AA5E-7305C29594D8}" type="sibTrans" cxnId="{CA696C1F-DEBD-46BD-98E5-44D58BB5BC87}">
      <dgm:prSet/>
      <dgm:spPr/>
      <dgm:t>
        <a:bodyPr/>
        <a:lstStyle/>
        <a:p>
          <a:endParaRPr lang="ru-RU"/>
        </a:p>
      </dgm:t>
    </dgm:pt>
    <dgm:pt modelId="{91886E15-F9B2-4FF4-9DFA-8CD868CD9B1D}">
      <dgm:prSet phldrT="[Текст]" custT="1"/>
      <dgm:spPr/>
      <dgm:t>
        <a:bodyPr/>
        <a:lstStyle/>
        <a:p>
          <a:r>
            <a:rPr lang="ru-RU" sz="1800" b="1" dirty="0" smtClean="0"/>
            <a:t>Текущее оценивание в классе(контролирующее, формирующее)</a:t>
          </a:r>
          <a:endParaRPr lang="ru-RU" sz="1800" b="1" dirty="0"/>
        </a:p>
      </dgm:t>
    </dgm:pt>
    <dgm:pt modelId="{AE6464F0-3664-4682-A8C3-2725F7D5D481}" type="parTrans" cxnId="{EC8D3480-FE32-4D90-A3CD-4E5091AEF4D3}">
      <dgm:prSet/>
      <dgm:spPr/>
      <dgm:t>
        <a:bodyPr/>
        <a:lstStyle/>
        <a:p>
          <a:endParaRPr lang="ru-RU"/>
        </a:p>
      </dgm:t>
    </dgm:pt>
    <dgm:pt modelId="{7F8C94D4-C2BC-4962-8D6C-D9D0113446BA}" type="sibTrans" cxnId="{EC8D3480-FE32-4D90-A3CD-4E5091AEF4D3}">
      <dgm:prSet/>
      <dgm:spPr/>
      <dgm:t>
        <a:bodyPr/>
        <a:lstStyle/>
        <a:p>
          <a:endParaRPr lang="ru-RU"/>
        </a:p>
      </dgm:t>
    </dgm:pt>
    <dgm:pt modelId="{160599CC-3FFE-4024-AB24-778E8494B4EE}">
      <dgm:prSet phldrT="[Текст]" custT="1"/>
      <dgm:spPr/>
      <dgm:t>
        <a:bodyPr/>
        <a:lstStyle/>
        <a:p>
          <a:r>
            <a:rPr lang="ru-RU" sz="1800" b="1" dirty="0" smtClean="0"/>
            <a:t>Наблюдения психолога и узких специалистов</a:t>
          </a:r>
          <a:endParaRPr lang="ru-RU" sz="1800" b="1" dirty="0"/>
        </a:p>
      </dgm:t>
    </dgm:pt>
    <dgm:pt modelId="{73048691-56CE-4443-9D38-ACD171C84371}" type="parTrans" cxnId="{2E0C1280-CC0E-4A56-B65D-22CE77EBE14D}">
      <dgm:prSet/>
      <dgm:spPr/>
      <dgm:t>
        <a:bodyPr/>
        <a:lstStyle/>
        <a:p>
          <a:endParaRPr lang="ru-RU"/>
        </a:p>
      </dgm:t>
    </dgm:pt>
    <dgm:pt modelId="{9BA4D00B-46F7-4C92-A21A-164739D972D6}" type="sibTrans" cxnId="{2E0C1280-CC0E-4A56-B65D-22CE77EBE14D}">
      <dgm:prSet/>
      <dgm:spPr/>
      <dgm:t>
        <a:bodyPr/>
        <a:lstStyle/>
        <a:p>
          <a:endParaRPr lang="ru-RU"/>
        </a:p>
      </dgm:t>
    </dgm:pt>
    <dgm:pt modelId="{46F348AB-6D64-4610-81C8-7D36F25FC994}">
      <dgm:prSet phldrT="[Текст]" custT="1"/>
      <dgm:spPr/>
      <dgm:t>
        <a:bodyPr/>
        <a:lstStyle/>
        <a:p>
          <a:r>
            <a:rPr lang="ru-RU" sz="3200" b="1" dirty="0" smtClean="0"/>
            <a:t>Внешние</a:t>
          </a:r>
          <a:endParaRPr lang="ru-RU" sz="3200" b="1" dirty="0"/>
        </a:p>
      </dgm:t>
    </dgm:pt>
    <dgm:pt modelId="{A2B9DDEF-D6AB-442D-8025-7B0FF9836AB0}" type="parTrans" cxnId="{2AC23A91-4EB0-4130-98E0-3C45963AADE8}">
      <dgm:prSet/>
      <dgm:spPr/>
      <dgm:t>
        <a:bodyPr/>
        <a:lstStyle/>
        <a:p>
          <a:endParaRPr lang="ru-RU"/>
        </a:p>
      </dgm:t>
    </dgm:pt>
    <dgm:pt modelId="{CD5D357F-9CE3-4DAC-9807-30E5C1DD429C}" type="sibTrans" cxnId="{2AC23A91-4EB0-4130-98E0-3C45963AADE8}">
      <dgm:prSet/>
      <dgm:spPr/>
      <dgm:t>
        <a:bodyPr/>
        <a:lstStyle/>
        <a:p>
          <a:endParaRPr lang="ru-RU"/>
        </a:p>
      </dgm:t>
    </dgm:pt>
    <dgm:pt modelId="{89443B31-74A6-40E4-8FB4-F7566EDF870D}">
      <dgm:prSet phldrT="[Текст]" custT="1"/>
      <dgm:spPr/>
      <dgm:t>
        <a:bodyPr/>
        <a:lstStyle/>
        <a:p>
          <a:r>
            <a:rPr lang="ru-RU" sz="1800" b="1" dirty="0" smtClean="0"/>
            <a:t>Государственные экзамены</a:t>
          </a:r>
        </a:p>
      </dgm:t>
    </dgm:pt>
    <dgm:pt modelId="{35700EB8-5A52-4C84-86F2-3635E8EFF340}" type="parTrans" cxnId="{092C1308-6B5B-414A-9648-E39C1B46AF84}">
      <dgm:prSet/>
      <dgm:spPr/>
      <dgm:t>
        <a:bodyPr/>
        <a:lstStyle/>
        <a:p>
          <a:endParaRPr lang="ru-RU"/>
        </a:p>
      </dgm:t>
    </dgm:pt>
    <dgm:pt modelId="{279261E0-D813-422D-A07C-0C6BED454E93}" type="sibTrans" cxnId="{092C1308-6B5B-414A-9648-E39C1B46AF84}">
      <dgm:prSet/>
      <dgm:spPr/>
      <dgm:t>
        <a:bodyPr/>
        <a:lstStyle/>
        <a:p>
          <a:endParaRPr lang="ru-RU"/>
        </a:p>
      </dgm:t>
    </dgm:pt>
    <dgm:pt modelId="{8FF542E5-2CE3-4BB3-B8A5-CAD7127DF670}">
      <dgm:prSet phldrT="[Текст]" custT="1"/>
      <dgm:spPr/>
      <dgm:t>
        <a:bodyPr/>
        <a:lstStyle/>
        <a:p>
          <a:r>
            <a:rPr lang="ru-RU" sz="1800" b="1" dirty="0" smtClean="0"/>
            <a:t>Государственная регламентация (лицензирование, аккредитация, контроль и надзор)</a:t>
          </a:r>
        </a:p>
      </dgm:t>
    </dgm:pt>
    <dgm:pt modelId="{F6B7C030-2BD9-4D87-9AB1-48601BA9A224}" type="parTrans" cxnId="{33213A9D-4273-468D-B7D2-3D15AF07865E}">
      <dgm:prSet/>
      <dgm:spPr/>
      <dgm:t>
        <a:bodyPr/>
        <a:lstStyle/>
        <a:p>
          <a:endParaRPr lang="ru-RU"/>
        </a:p>
      </dgm:t>
    </dgm:pt>
    <dgm:pt modelId="{4C5DEDE8-690B-4DF5-B37C-A9195A22D345}" type="sibTrans" cxnId="{33213A9D-4273-468D-B7D2-3D15AF07865E}">
      <dgm:prSet/>
      <dgm:spPr/>
      <dgm:t>
        <a:bodyPr/>
        <a:lstStyle/>
        <a:p>
          <a:endParaRPr lang="ru-RU"/>
        </a:p>
      </dgm:t>
    </dgm:pt>
    <dgm:pt modelId="{883D1984-C218-44A7-ABF5-0F6413683DF4}">
      <dgm:prSet phldrT="[Текст]" custT="1"/>
      <dgm:spPr/>
      <dgm:t>
        <a:bodyPr/>
        <a:lstStyle/>
        <a:p>
          <a:r>
            <a:rPr lang="ru-RU" sz="1800" b="1" dirty="0" smtClean="0"/>
            <a:t>ВШК и мониторинги (стартовый, тематический, промежуточный, итоговый контроль)</a:t>
          </a:r>
          <a:endParaRPr lang="ru-RU" sz="1800" b="1" dirty="0"/>
        </a:p>
      </dgm:t>
    </dgm:pt>
    <dgm:pt modelId="{DF2E964D-AD63-4F42-B751-8E1C0C9CC93E}" type="parTrans" cxnId="{A561C61E-35EA-4298-B448-EB895FF568FF}">
      <dgm:prSet/>
      <dgm:spPr/>
      <dgm:t>
        <a:bodyPr/>
        <a:lstStyle/>
        <a:p>
          <a:endParaRPr lang="ru-RU"/>
        </a:p>
      </dgm:t>
    </dgm:pt>
    <dgm:pt modelId="{2DCD7935-A40A-4CEC-9784-7417C6D40AE5}" type="sibTrans" cxnId="{A561C61E-35EA-4298-B448-EB895FF568FF}">
      <dgm:prSet/>
      <dgm:spPr/>
      <dgm:t>
        <a:bodyPr/>
        <a:lstStyle/>
        <a:p>
          <a:endParaRPr lang="ru-RU"/>
        </a:p>
      </dgm:t>
    </dgm:pt>
    <dgm:pt modelId="{4DD515D1-FE74-465E-9E45-56002A7096F1}">
      <dgm:prSet phldrT="[Текст]" custT="1"/>
      <dgm:spPr/>
      <dgm:t>
        <a:bodyPr/>
        <a:lstStyle/>
        <a:p>
          <a:r>
            <a:rPr lang="ru-RU" sz="1800" b="1" dirty="0" err="1" smtClean="0"/>
            <a:t>Самообследование</a:t>
          </a:r>
          <a:endParaRPr lang="ru-RU" sz="1800" b="1" dirty="0"/>
        </a:p>
      </dgm:t>
    </dgm:pt>
    <dgm:pt modelId="{8B2F58C9-A936-4B4F-BE3A-BBCC07174E72}" type="parTrans" cxnId="{07D70C9B-1380-4531-A8E0-6107D47425C9}">
      <dgm:prSet/>
      <dgm:spPr/>
      <dgm:t>
        <a:bodyPr/>
        <a:lstStyle/>
        <a:p>
          <a:endParaRPr lang="ru-RU"/>
        </a:p>
      </dgm:t>
    </dgm:pt>
    <dgm:pt modelId="{67CE1171-DBDA-4E68-A3F2-2269B9CFAD3F}" type="sibTrans" cxnId="{07D70C9B-1380-4531-A8E0-6107D47425C9}">
      <dgm:prSet/>
      <dgm:spPr/>
      <dgm:t>
        <a:bodyPr/>
        <a:lstStyle/>
        <a:p>
          <a:endParaRPr lang="ru-RU"/>
        </a:p>
      </dgm:t>
    </dgm:pt>
    <dgm:pt modelId="{D50C99E8-53C2-488B-BEFB-1F8E41C4F03D}">
      <dgm:prSet phldrT="[Текст]" custT="1"/>
      <dgm:spPr/>
      <dgm:t>
        <a:bodyPr/>
        <a:lstStyle/>
        <a:p>
          <a:r>
            <a:rPr lang="ru-RU" sz="1800" b="1" dirty="0" smtClean="0"/>
            <a:t>Учет динамики учебных и </a:t>
          </a:r>
          <a:r>
            <a:rPr lang="ru-RU" sz="1800" b="1" dirty="0" err="1" smtClean="0"/>
            <a:t>внеучебных</a:t>
          </a:r>
          <a:r>
            <a:rPr lang="ru-RU" sz="1800" b="1" dirty="0" smtClean="0"/>
            <a:t> достижений (портфолио, …)</a:t>
          </a:r>
          <a:endParaRPr lang="ru-RU" sz="1800" b="1" dirty="0"/>
        </a:p>
      </dgm:t>
    </dgm:pt>
    <dgm:pt modelId="{E47E4FB4-C47A-4131-8CDA-161EE64312ED}" type="parTrans" cxnId="{374A011B-6CED-4E05-9FE9-3234C0DC9089}">
      <dgm:prSet/>
      <dgm:spPr/>
      <dgm:t>
        <a:bodyPr/>
        <a:lstStyle/>
        <a:p>
          <a:endParaRPr lang="ru-RU"/>
        </a:p>
      </dgm:t>
    </dgm:pt>
    <dgm:pt modelId="{92311181-AE49-4205-9535-17D74063E7F9}" type="sibTrans" cxnId="{374A011B-6CED-4E05-9FE9-3234C0DC9089}">
      <dgm:prSet/>
      <dgm:spPr/>
      <dgm:t>
        <a:bodyPr/>
        <a:lstStyle/>
        <a:p>
          <a:endParaRPr lang="ru-RU"/>
        </a:p>
      </dgm:t>
    </dgm:pt>
    <dgm:pt modelId="{C4C4E02F-A4DE-43AA-92E3-5404D7A2200C}">
      <dgm:prSet phldrT="[Текст]" custT="1"/>
      <dgm:spPr/>
      <dgm:t>
        <a:bodyPr/>
        <a:lstStyle/>
        <a:p>
          <a:r>
            <a:rPr lang="ru-RU" sz="1800" b="1" dirty="0" smtClean="0"/>
            <a:t>Аттестация педагогов</a:t>
          </a:r>
        </a:p>
      </dgm:t>
    </dgm:pt>
    <dgm:pt modelId="{57440B75-F155-448F-801B-82EC81B0A180}" type="parTrans" cxnId="{56390C25-EA78-4244-8403-18F4712FAED6}">
      <dgm:prSet/>
      <dgm:spPr/>
      <dgm:t>
        <a:bodyPr/>
        <a:lstStyle/>
        <a:p>
          <a:endParaRPr lang="ru-RU"/>
        </a:p>
      </dgm:t>
    </dgm:pt>
    <dgm:pt modelId="{73FBED93-BD2E-4917-9B39-4E8F5BE5FD73}" type="sibTrans" cxnId="{56390C25-EA78-4244-8403-18F4712FAED6}">
      <dgm:prSet/>
      <dgm:spPr/>
      <dgm:t>
        <a:bodyPr/>
        <a:lstStyle/>
        <a:p>
          <a:endParaRPr lang="ru-RU"/>
        </a:p>
      </dgm:t>
    </dgm:pt>
    <dgm:pt modelId="{D6D4E26B-0E03-465B-A668-30A52536C83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00"/>
              </a:solidFill>
              <a:cs typeface="Arial" charset="0"/>
            </a:rPr>
            <a:t>Независимая оценка, общественная, общественно-профессиональная аккредитация</a:t>
          </a:r>
        </a:p>
      </dgm:t>
    </dgm:pt>
    <dgm:pt modelId="{C7081571-F7A0-4408-9278-4F53CA322A26}" type="parTrans" cxnId="{E357173F-E2D7-4A2E-A231-0E2A375FD105}">
      <dgm:prSet/>
      <dgm:spPr/>
      <dgm:t>
        <a:bodyPr/>
        <a:lstStyle/>
        <a:p>
          <a:endParaRPr lang="ru-RU"/>
        </a:p>
      </dgm:t>
    </dgm:pt>
    <dgm:pt modelId="{9519BA20-6A34-4542-ABC1-191BEE2D063A}" type="sibTrans" cxnId="{E357173F-E2D7-4A2E-A231-0E2A375FD105}">
      <dgm:prSet/>
      <dgm:spPr/>
      <dgm:t>
        <a:bodyPr/>
        <a:lstStyle/>
        <a:p>
          <a:endParaRPr lang="ru-RU"/>
        </a:p>
      </dgm:t>
    </dgm:pt>
    <dgm:pt modelId="{699A525B-AA20-420A-B30A-2F52CA6F71E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00"/>
              </a:solidFill>
              <a:cs typeface="Arial" charset="0"/>
            </a:rPr>
            <a:t>Мониторинги(</a:t>
          </a:r>
          <a:r>
            <a:rPr lang="ru-RU" sz="1800" b="1" dirty="0" err="1" smtClean="0">
              <a:solidFill>
                <a:srgbClr val="000000"/>
              </a:solidFill>
              <a:cs typeface="Arial" charset="0"/>
            </a:rPr>
            <a:t>фед</a:t>
          </a:r>
          <a:r>
            <a:rPr lang="ru-RU" sz="1800" b="1" dirty="0" smtClean="0">
              <a:solidFill>
                <a:srgbClr val="000000"/>
              </a:solidFill>
              <a:cs typeface="Arial" charset="0"/>
            </a:rPr>
            <a:t>., регион., </a:t>
          </a:r>
          <a:r>
            <a:rPr lang="ru-RU" sz="1800" b="1" dirty="0" err="1" smtClean="0">
              <a:solidFill>
                <a:srgbClr val="000000"/>
              </a:solidFill>
              <a:cs typeface="Arial" charset="0"/>
            </a:rPr>
            <a:t>муниц</a:t>
          </a:r>
          <a:r>
            <a:rPr lang="ru-RU" sz="1800" b="1" dirty="0" smtClean="0">
              <a:solidFill>
                <a:srgbClr val="000000"/>
              </a:solidFill>
              <a:cs typeface="Arial" charset="0"/>
            </a:rPr>
            <a:t>.)</a:t>
          </a:r>
        </a:p>
      </dgm:t>
    </dgm:pt>
    <dgm:pt modelId="{D8CA1920-EDC5-4E70-B2C5-CE46CE5649F7}" type="parTrans" cxnId="{E71C67F3-CBEB-4162-B216-7929BDC5BCFF}">
      <dgm:prSet/>
      <dgm:spPr/>
      <dgm:t>
        <a:bodyPr/>
        <a:lstStyle/>
        <a:p>
          <a:endParaRPr lang="ru-RU"/>
        </a:p>
      </dgm:t>
    </dgm:pt>
    <dgm:pt modelId="{0D7C33D7-DC9F-4B95-B49B-511F5B1D398C}" type="sibTrans" cxnId="{E71C67F3-CBEB-4162-B216-7929BDC5BCFF}">
      <dgm:prSet/>
      <dgm:spPr/>
      <dgm:t>
        <a:bodyPr/>
        <a:lstStyle/>
        <a:p>
          <a:endParaRPr lang="ru-RU"/>
        </a:p>
      </dgm:t>
    </dgm:pt>
    <dgm:pt modelId="{ED8271DF-30C6-4680-A0F8-F7C2508A8501}">
      <dgm:prSet phldrT="[Текст]"/>
      <dgm:spPr/>
      <dgm:t>
        <a:bodyPr/>
        <a:lstStyle/>
        <a:p>
          <a:r>
            <a:rPr lang="ru-RU" b="1" dirty="0" smtClean="0">
              <a:solidFill>
                <a:srgbClr val="000000"/>
              </a:solidFill>
              <a:cs typeface="Arial" charset="0"/>
            </a:rPr>
            <a:t>Национальные и международные исследования</a:t>
          </a:r>
        </a:p>
      </dgm:t>
    </dgm:pt>
    <dgm:pt modelId="{271D57BB-73EE-483B-BBE7-0B87E599CADF}" type="parTrans" cxnId="{6E64E268-3763-4D80-91DF-D744B05A49EC}">
      <dgm:prSet/>
      <dgm:spPr/>
      <dgm:t>
        <a:bodyPr/>
        <a:lstStyle/>
        <a:p>
          <a:endParaRPr lang="ru-RU"/>
        </a:p>
      </dgm:t>
    </dgm:pt>
    <dgm:pt modelId="{5964AC45-CF71-4440-BFE9-A8C98A1B9584}" type="sibTrans" cxnId="{6E64E268-3763-4D80-91DF-D744B05A49EC}">
      <dgm:prSet/>
      <dgm:spPr/>
      <dgm:t>
        <a:bodyPr/>
        <a:lstStyle/>
        <a:p>
          <a:endParaRPr lang="ru-RU"/>
        </a:p>
      </dgm:t>
    </dgm:pt>
    <dgm:pt modelId="{05E31CFC-8759-4C3F-884F-C209F2E2D310}" type="pres">
      <dgm:prSet presAssocID="{AA82198F-F972-4638-95D2-327325A79BB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ABFB03A-29B3-46FF-A03F-1B03AB8E2544}" type="pres">
      <dgm:prSet presAssocID="{3BE1038C-250A-427B-B642-A7E87671F92A}" presName="root" presStyleCnt="0"/>
      <dgm:spPr/>
    </dgm:pt>
    <dgm:pt modelId="{20DA9B18-90C5-4233-BB75-900768894F01}" type="pres">
      <dgm:prSet presAssocID="{3BE1038C-250A-427B-B642-A7E87671F92A}" presName="rootComposite" presStyleCnt="0"/>
      <dgm:spPr/>
    </dgm:pt>
    <dgm:pt modelId="{DEBDE8C3-41B6-4971-80F0-39B0A464ADFC}" type="pres">
      <dgm:prSet presAssocID="{3BE1038C-250A-427B-B642-A7E87671F92A}" presName="rootText" presStyleLbl="node1" presStyleIdx="0" presStyleCnt="2" custScaleX="361655" custScaleY="127674" custLinFactNeighborX="6225" custLinFactNeighborY="-580"/>
      <dgm:spPr/>
      <dgm:t>
        <a:bodyPr/>
        <a:lstStyle/>
        <a:p>
          <a:endParaRPr lang="ru-RU"/>
        </a:p>
      </dgm:t>
    </dgm:pt>
    <dgm:pt modelId="{1182F66C-6010-425E-88C7-4428EAE43C29}" type="pres">
      <dgm:prSet presAssocID="{3BE1038C-250A-427B-B642-A7E87671F92A}" presName="rootConnector" presStyleLbl="node1" presStyleIdx="0" presStyleCnt="2"/>
      <dgm:spPr/>
      <dgm:t>
        <a:bodyPr/>
        <a:lstStyle/>
        <a:p>
          <a:endParaRPr lang="ru-RU"/>
        </a:p>
      </dgm:t>
    </dgm:pt>
    <dgm:pt modelId="{FD0CC5A0-E259-4B07-9A0C-8139AB1116A6}" type="pres">
      <dgm:prSet presAssocID="{3BE1038C-250A-427B-B642-A7E87671F92A}" presName="childShape" presStyleCnt="0"/>
      <dgm:spPr/>
    </dgm:pt>
    <dgm:pt modelId="{04A59E2F-64B7-431B-9421-B5866CBE29C9}" type="pres">
      <dgm:prSet presAssocID="{AE6464F0-3664-4682-A8C3-2725F7D5D481}" presName="Name13" presStyleLbl="parChTrans1D2" presStyleIdx="0" presStyleCnt="11"/>
      <dgm:spPr/>
      <dgm:t>
        <a:bodyPr/>
        <a:lstStyle/>
        <a:p>
          <a:endParaRPr lang="ru-RU"/>
        </a:p>
      </dgm:t>
    </dgm:pt>
    <dgm:pt modelId="{83D49539-CDBA-4A15-A6AA-24BC4E010605}" type="pres">
      <dgm:prSet presAssocID="{91886E15-F9B2-4FF4-9DFA-8CD868CD9B1D}" presName="childText" presStyleLbl="bgAcc1" presStyleIdx="0" presStyleCnt="11" custScaleX="430757" custScaleY="183137" custLinFactNeighborX="-7184" custLinFactNeighborY="11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85096-D9D1-4A48-A229-2831DD83AAE4}" type="pres">
      <dgm:prSet presAssocID="{73048691-56CE-4443-9D38-ACD171C84371}" presName="Name13" presStyleLbl="parChTrans1D2" presStyleIdx="1" presStyleCnt="11"/>
      <dgm:spPr/>
      <dgm:t>
        <a:bodyPr/>
        <a:lstStyle/>
        <a:p>
          <a:endParaRPr lang="ru-RU"/>
        </a:p>
      </dgm:t>
    </dgm:pt>
    <dgm:pt modelId="{9B3D7E6A-16EB-46FD-934C-3E2068DDB063}" type="pres">
      <dgm:prSet presAssocID="{160599CC-3FFE-4024-AB24-778E8494B4EE}" presName="childText" presStyleLbl="bgAcc1" presStyleIdx="1" presStyleCnt="11" custScaleX="392917" custScaleY="138743" custLinFactNeighborX="740" custLinFactNeighborY="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83E43-17BA-4529-AFB6-B8FF942E3104}" type="pres">
      <dgm:prSet presAssocID="{DF2E964D-AD63-4F42-B751-8E1C0C9CC93E}" presName="Name13" presStyleLbl="parChTrans1D2" presStyleIdx="2" presStyleCnt="11"/>
      <dgm:spPr/>
      <dgm:t>
        <a:bodyPr/>
        <a:lstStyle/>
        <a:p>
          <a:endParaRPr lang="ru-RU"/>
        </a:p>
      </dgm:t>
    </dgm:pt>
    <dgm:pt modelId="{87498E29-119D-4978-958B-3454E9678D7B}" type="pres">
      <dgm:prSet presAssocID="{883D1984-C218-44A7-ABF5-0F6413683DF4}" presName="childText" presStyleLbl="bgAcc1" presStyleIdx="2" presStyleCnt="11" custScaleX="404686" custScaleY="231086" custLinFactNeighborX="740" custLinFactNeighborY="-10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D6FE5-3124-4270-98AF-ED42CE31F6E6}" type="pres">
      <dgm:prSet presAssocID="{E47E4FB4-C47A-4131-8CDA-161EE64312ED}" presName="Name13" presStyleLbl="parChTrans1D2" presStyleIdx="3" presStyleCnt="11"/>
      <dgm:spPr/>
      <dgm:t>
        <a:bodyPr/>
        <a:lstStyle/>
        <a:p>
          <a:endParaRPr lang="ru-RU"/>
        </a:p>
      </dgm:t>
    </dgm:pt>
    <dgm:pt modelId="{A83A21CA-B5B7-4088-BB4E-037DD0EC64CF}" type="pres">
      <dgm:prSet presAssocID="{D50C99E8-53C2-488B-BEFB-1F8E41C4F03D}" presName="childText" presStyleLbl="bgAcc1" presStyleIdx="3" presStyleCnt="11" custScaleX="407821" custScaleY="173605" custLinFactNeighborX="-15108" custLinFactNeighborY="-8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639ED-958F-4D42-8238-444E7CA9CBDE}" type="pres">
      <dgm:prSet presAssocID="{8B2F58C9-A936-4B4F-BE3A-BBCC07174E72}" presName="Name13" presStyleLbl="parChTrans1D2" presStyleIdx="4" presStyleCnt="11"/>
      <dgm:spPr/>
      <dgm:t>
        <a:bodyPr/>
        <a:lstStyle/>
        <a:p>
          <a:endParaRPr lang="ru-RU"/>
        </a:p>
      </dgm:t>
    </dgm:pt>
    <dgm:pt modelId="{00A27616-CF3D-4DD4-BFE5-B23D0A61175C}" type="pres">
      <dgm:prSet presAssocID="{4DD515D1-FE74-465E-9E45-56002A7096F1}" presName="childText" presStyleLbl="bgAcc1" presStyleIdx="4" presStyleCnt="11" custScaleX="378935" custScaleY="102078" custLinFactNeighborX="8664" custLinFactNeighborY="6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46B8C-86CF-4B25-8B48-25FAD4255EE0}" type="pres">
      <dgm:prSet presAssocID="{46F348AB-6D64-4610-81C8-7D36F25FC994}" presName="root" presStyleCnt="0"/>
      <dgm:spPr/>
    </dgm:pt>
    <dgm:pt modelId="{46C494B9-F74D-4540-B7E5-A500389752E6}" type="pres">
      <dgm:prSet presAssocID="{46F348AB-6D64-4610-81C8-7D36F25FC994}" presName="rootComposite" presStyleCnt="0"/>
      <dgm:spPr/>
    </dgm:pt>
    <dgm:pt modelId="{F487B530-78EC-4FC4-9F1D-237C8FB98637}" type="pres">
      <dgm:prSet presAssocID="{46F348AB-6D64-4610-81C8-7D36F25FC994}" presName="rootText" presStyleLbl="node1" presStyleIdx="1" presStyleCnt="2" custScaleX="417347" custScaleY="130605" custLinFactNeighborX="-3486" custLinFactNeighborY="2844"/>
      <dgm:spPr/>
      <dgm:t>
        <a:bodyPr/>
        <a:lstStyle/>
        <a:p>
          <a:endParaRPr lang="ru-RU"/>
        </a:p>
      </dgm:t>
    </dgm:pt>
    <dgm:pt modelId="{537A4062-C523-4657-8AB7-A0AB88541E58}" type="pres">
      <dgm:prSet presAssocID="{46F348AB-6D64-4610-81C8-7D36F25FC994}" presName="rootConnector" presStyleLbl="node1" presStyleIdx="1" presStyleCnt="2"/>
      <dgm:spPr/>
      <dgm:t>
        <a:bodyPr/>
        <a:lstStyle/>
        <a:p>
          <a:endParaRPr lang="ru-RU"/>
        </a:p>
      </dgm:t>
    </dgm:pt>
    <dgm:pt modelId="{BFF2634B-B3FD-41E6-9ABE-18B4E70292C4}" type="pres">
      <dgm:prSet presAssocID="{46F348AB-6D64-4610-81C8-7D36F25FC994}" presName="childShape" presStyleCnt="0"/>
      <dgm:spPr/>
    </dgm:pt>
    <dgm:pt modelId="{4D4D0C05-35AA-4A11-9EFC-EE47219FDE8B}" type="pres">
      <dgm:prSet presAssocID="{35700EB8-5A52-4C84-86F2-3635E8EFF340}" presName="Name13" presStyleLbl="parChTrans1D2" presStyleIdx="5" presStyleCnt="11"/>
      <dgm:spPr/>
      <dgm:t>
        <a:bodyPr/>
        <a:lstStyle/>
        <a:p>
          <a:endParaRPr lang="ru-RU"/>
        </a:p>
      </dgm:t>
    </dgm:pt>
    <dgm:pt modelId="{0851E14E-D64D-4112-894F-FA1E8F5B0313}" type="pres">
      <dgm:prSet presAssocID="{89443B31-74A6-40E4-8FB4-F7566EDF870D}" presName="childText" presStyleLbl="bgAcc1" presStyleIdx="5" presStyleCnt="11" custScaleX="331626" custScaleY="112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D80C8-CB28-4A37-BD4F-66C28D583C1C}" type="pres">
      <dgm:prSet presAssocID="{F6B7C030-2BD9-4D87-9AB1-48601BA9A224}" presName="Name13" presStyleLbl="parChTrans1D2" presStyleIdx="6" presStyleCnt="11"/>
      <dgm:spPr/>
      <dgm:t>
        <a:bodyPr/>
        <a:lstStyle/>
        <a:p>
          <a:endParaRPr lang="ru-RU"/>
        </a:p>
      </dgm:t>
    </dgm:pt>
    <dgm:pt modelId="{A014DB15-F690-455F-8761-7AE66FA8E702}" type="pres">
      <dgm:prSet presAssocID="{8FF542E5-2CE3-4BB3-B8A5-CAD7127DF670}" presName="childText" presStyleLbl="bgAcc1" presStyleIdx="6" presStyleCnt="11" custScaleX="514429" custScaleY="214744" custLinFactNeighborX="-179" custLinFactNeighborY="3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CD9FE-A6B0-44F7-8D9C-AF509AFD8106}" type="pres">
      <dgm:prSet presAssocID="{57440B75-F155-448F-801B-82EC81B0A180}" presName="Name13" presStyleLbl="parChTrans1D2" presStyleIdx="7" presStyleCnt="11"/>
      <dgm:spPr/>
      <dgm:t>
        <a:bodyPr/>
        <a:lstStyle/>
        <a:p>
          <a:endParaRPr lang="ru-RU"/>
        </a:p>
      </dgm:t>
    </dgm:pt>
    <dgm:pt modelId="{A1FC6C5C-E435-48E3-B595-63FAFE0248EB}" type="pres">
      <dgm:prSet presAssocID="{C4C4E02F-A4DE-43AA-92E3-5404D7A2200C}" presName="childText" presStyleLbl="bgAcc1" presStyleIdx="7" presStyleCnt="11" custScaleX="383975" custScaleY="88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2F31A-7A79-4CD6-B085-763B002952F9}" type="pres">
      <dgm:prSet presAssocID="{C7081571-F7A0-4408-9278-4F53CA322A26}" presName="Name13" presStyleLbl="parChTrans1D2" presStyleIdx="8" presStyleCnt="11"/>
      <dgm:spPr/>
      <dgm:t>
        <a:bodyPr/>
        <a:lstStyle/>
        <a:p>
          <a:endParaRPr lang="ru-RU"/>
        </a:p>
      </dgm:t>
    </dgm:pt>
    <dgm:pt modelId="{AB4B1971-6ED9-4093-8F0B-01085D1146B0}" type="pres">
      <dgm:prSet presAssocID="{D6D4E26B-0E03-465B-A668-30A52536C832}" presName="childText" presStyleLbl="bgAcc1" presStyleIdx="8" presStyleCnt="11" custScaleX="500746" custScaleY="171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D50A8-ABE2-448B-AC3D-D594F4044F8F}" type="pres">
      <dgm:prSet presAssocID="{D8CA1920-EDC5-4E70-B2C5-CE46CE5649F7}" presName="Name13" presStyleLbl="parChTrans1D2" presStyleIdx="9" presStyleCnt="11"/>
      <dgm:spPr/>
      <dgm:t>
        <a:bodyPr/>
        <a:lstStyle/>
        <a:p>
          <a:endParaRPr lang="ru-RU"/>
        </a:p>
      </dgm:t>
    </dgm:pt>
    <dgm:pt modelId="{66C230AB-28E6-46F4-BD5E-4649DCC162CD}" type="pres">
      <dgm:prSet presAssocID="{699A525B-AA20-420A-B30A-2F52CA6F71E7}" presName="childText" presStyleLbl="bgAcc1" presStyleIdx="9" presStyleCnt="11" custScaleX="435189" custScaleY="103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12F25-1B2E-4872-9246-C3C96B31F934}" type="pres">
      <dgm:prSet presAssocID="{271D57BB-73EE-483B-BBE7-0B87E599CADF}" presName="Name13" presStyleLbl="parChTrans1D2" presStyleIdx="10" presStyleCnt="11"/>
      <dgm:spPr/>
      <dgm:t>
        <a:bodyPr/>
        <a:lstStyle/>
        <a:p>
          <a:endParaRPr lang="ru-RU"/>
        </a:p>
      </dgm:t>
    </dgm:pt>
    <dgm:pt modelId="{93673639-A0D8-41F2-855C-A17CA6AFD866}" type="pres">
      <dgm:prSet presAssocID="{ED8271DF-30C6-4680-A0F8-F7C2508A8501}" presName="childText" presStyleLbl="bgAcc1" presStyleIdx="10" presStyleCnt="11" custScaleX="477047" custScaleY="119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0C1280-CC0E-4A56-B65D-22CE77EBE14D}" srcId="{3BE1038C-250A-427B-B642-A7E87671F92A}" destId="{160599CC-3FFE-4024-AB24-778E8494B4EE}" srcOrd="1" destOrd="0" parTransId="{73048691-56CE-4443-9D38-ACD171C84371}" sibTransId="{9BA4D00B-46F7-4C92-A21A-164739D972D6}"/>
    <dgm:cxn modelId="{C8B23FA5-5CA0-4E8B-BBF2-50401013B1EA}" type="presOf" srcId="{ED8271DF-30C6-4680-A0F8-F7C2508A8501}" destId="{93673639-A0D8-41F2-855C-A17CA6AFD866}" srcOrd="0" destOrd="0" presId="urn:microsoft.com/office/officeart/2005/8/layout/hierarchy3"/>
    <dgm:cxn modelId="{07101DD4-5506-4B48-8AEE-E3A24E85DFB8}" type="presOf" srcId="{D8CA1920-EDC5-4E70-B2C5-CE46CE5649F7}" destId="{1E4D50A8-ABE2-448B-AC3D-D594F4044F8F}" srcOrd="0" destOrd="0" presId="urn:microsoft.com/office/officeart/2005/8/layout/hierarchy3"/>
    <dgm:cxn modelId="{EAA65769-CA8C-4136-B507-DDD121960807}" type="presOf" srcId="{57440B75-F155-448F-801B-82EC81B0A180}" destId="{C31CD9FE-A6B0-44F7-8D9C-AF509AFD8106}" srcOrd="0" destOrd="0" presId="urn:microsoft.com/office/officeart/2005/8/layout/hierarchy3"/>
    <dgm:cxn modelId="{1DA37854-73E0-4D0B-9F55-61C8B18FC42C}" type="presOf" srcId="{46F348AB-6D64-4610-81C8-7D36F25FC994}" destId="{537A4062-C523-4657-8AB7-A0AB88541E58}" srcOrd="1" destOrd="0" presId="urn:microsoft.com/office/officeart/2005/8/layout/hierarchy3"/>
    <dgm:cxn modelId="{16AA618C-4690-4575-9E1E-27635D11B041}" type="presOf" srcId="{D6D4E26B-0E03-465B-A668-30A52536C832}" destId="{AB4B1971-6ED9-4093-8F0B-01085D1146B0}" srcOrd="0" destOrd="0" presId="urn:microsoft.com/office/officeart/2005/8/layout/hierarchy3"/>
    <dgm:cxn modelId="{3DA802A5-21FB-47A1-923F-FA2051E32E1A}" type="presOf" srcId="{D50C99E8-53C2-488B-BEFB-1F8E41C4F03D}" destId="{A83A21CA-B5B7-4088-BB4E-037DD0EC64CF}" srcOrd="0" destOrd="0" presId="urn:microsoft.com/office/officeart/2005/8/layout/hierarchy3"/>
    <dgm:cxn modelId="{56390C25-EA78-4244-8403-18F4712FAED6}" srcId="{46F348AB-6D64-4610-81C8-7D36F25FC994}" destId="{C4C4E02F-A4DE-43AA-92E3-5404D7A2200C}" srcOrd="2" destOrd="0" parTransId="{57440B75-F155-448F-801B-82EC81B0A180}" sibTransId="{73FBED93-BD2E-4917-9B39-4E8F5BE5FD73}"/>
    <dgm:cxn modelId="{37842631-0328-425A-9824-49625113BEA8}" type="presOf" srcId="{AA82198F-F972-4638-95D2-327325A79BB7}" destId="{05E31CFC-8759-4C3F-884F-C209F2E2D310}" srcOrd="0" destOrd="0" presId="urn:microsoft.com/office/officeart/2005/8/layout/hierarchy3"/>
    <dgm:cxn modelId="{EC8D3480-FE32-4D90-A3CD-4E5091AEF4D3}" srcId="{3BE1038C-250A-427B-B642-A7E87671F92A}" destId="{91886E15-F9B2-4FF4-9DFA-8CD868CD9B1D}" srcOrd="0" destOrd="0" parTransId="{AE6464F0-3664-4682-A8C3-2725F7D5D481}" sibTransId="{7F8C94D4-C2BC-4962-8D6C-D9D0113446BA}"/>
    <dgm:cxn modelId="{61D925F7-FB72-4940-87FD-72F218BEFFA2}" type="presOf" srcId="{89443B31-74A6-40E4-8FB4-F7566EDF870D}" destId="{0851E14E-D64D-4112-894F-FA1E8F5B0313}" srcOrd="0" destOrd="0" presId="urn:microsoft.com/office/officeart/2005/8/layout/hierarchy3"/>
    <dgm:cxn modelId="{4ADBC501-7062-45F7-B122-D5463584867C}" type="presOf" srcId="{91886E15-F9B2-4FF4-9DFA-8CD868CD9B1D}" destId="{83D49539-CDBA-4A15-A6AA-24BC4E010605}" srcOrd="0" destOrd="0" presId="urn:microsoft.com/office/officeart/2005/8/layout/hierarchy3"/>
    <dgm:cxn modelId="{374A011B-6CED-4E05-9FE9-3234C0DC9089}" srcId="{3BE1038C-250A-427B-B642-A7E87671F92A}" destId="{D50C99E8-53C2-488B-BEFB-1F8E41C4F03D}" srcOrd="3" destOrd="0" parTransId="{E47E4FB4-C47A-4131-8CDA-161EE64312ED}" sibTransId="{92311181-AE49-4205-9535-17D74063E7F9}"/>
    <dgm:cxn modelId="{33213A9D-4273-468D-B7D2-3D15AF07865E}" srcId="{46F348AB-6D64-4610-81C8-7D36F25FC994}" destId="{8FF542E5-2CE3-4BB3-B8A5-CAD7127DF670}" srcOrd="1" destOrd="0" parTransId="{F6B7C030-2BD9-4D87-9AB1-48601BA9A224}" sibTransId="{4C5DEDE8-690B-4DF5-B37C-A9195A22D345}"/>
    <dgm:cxn modelId="{E357173F-E2D7-4A2E-A231-0E2A375FD105}" srcId="{46F348AB-6D64-4610-81C8-7D36F25FC994}" destId="{D6D4E26B-0E03-465B-A668-30A52536C832}" srcOrd="3" destOrd="0" parTransId="{C7081571-F7A0-4408-9278-4F53CA322A26}" sibTransId="{9519BA20-6A34-4542-ABC1-191BEE2D063A}"/>
    <dgm:cxn modelId="{63E2BCCF-0D17-49C0-B3BC-06D6DEC8D956}" type="presOf" srcId="{73048691-56CE-4443-9D38-ACD171C84371}" destId="{F6385096-D9D1-4A48-A229-2831DD83AAE4}" srcOrd="0" destOrd="0" presId="urn:microsoft.com/office/officeart/2005/8/layout/hierarchy3"/>
    <dgm:cxn modelId="{4C2CB903-FA06-43C3-A120-0A354162326B}" type="presOf" srcId="{DF2E964D-AD63-4F42-B751-8E1C0C9CC93E}" destId="{85B83E43-17BA-4529-AFB6-B8FF942E3104}" srcOrd="0" destOrd="0" presId="urn:microsoft.com/office/officeart/2005/8/layout/hierarchy3"/>
    <dgm:cxn modelId="{1F8807B5-9701-42F1-B460-E0B0B5D8E01C}" type="presOf" srcId="{3BE1038C-250A-427B-B642-A7E87671F92A}" destId="{DEBDE8C3-41B6-4971-80F0-39B0A464ADFC}" srcOrd="0" destOrd="0" presId="urn:microsoft.com/office/officeart/2005/8/layout/hierarchy3"/>
    <dgm:cxn modelId="{12F9E13D-8F53-4470-A44B-28160C58C546}" type="presOf" srcId="{F6B7C030-2BD9-4D87-9AB1-48601BA9A224}" destId="{439D80C8-CB28-4A37-BD4F-66C28D583C1C}" srcOrd="0" destOrd="0" presId="urn:microsoft.com/office/officeart/2005/8/layout/hierarchy3"/>
    <dgm:cxn modelId="{E71C67F3-CBEB-4162-B216-7929BDC5BCFF}" srcId="{46F348AB-6D64-4610-81C8-7D36F25FC994}" destId="{699A525B-AA20-420A-B30A-2F52CA6F71E7}" srcOrd="4" destOrd="0" parTransId="{D8CA1920-EDC5-4E70-B2C5-CE46CE5649F7}" sibTransId="{0D7C33D7-DC9F-4B95-B49B-511F5B1D398C}"/>
    <dgm:cxn modelId="{69D3B7BC-5BE6-4881-9C1B-217DC59A797D}" type="presOf" srcId="{3BE1038C-250A-427B-B642-A7E87671F92A}" destId="{1182F66C-6010-425E-88C7-4428EAE43C29}" srcOrd="1" destOrd="0" presId="urn:microsoft.com/office/officeart/2005/8/layout/hierarchy3"/>
    <dgm:cxn modelId="{65A90AC2-7AC6-443C-9762-7FCAD84C2238}" type="presOf" srcId="{C4C4E02F-A4DE-43AA-92E3-5404D7A2200C}" destId="{A1FC6C5C-E435-48E3-B595-63FAFE0248EB}" srcOrd="0" destOrd="0" presId="urn:microsoft.com/office/officeart/2005/8/layout/hierarchy3"/>
    <dgm:cxn modelId="{22600F60-6EBE-44C4-8D74-0E7C04B69BA1}" type="presOf" srcId="{35700EB8-5A52-4C84-86F2-3635E8EFF340}" destId="{4D4D0C05-35AA-4A11-9EFC-EE47219FDE8B}" srcOrd="0" destOrd="0" presId="urn:microsoft.com/office/officeart/2005/8/layout/hierarchy3"/>
    <dgm:cxn modelId="{B122CBA0-4592-473A-A895-F5465DD9B56B}" type="presOf" srcId="{C7081571-F7A0-4408-9278-4F53CA322A26}" destId="{FD82F31A-7A79-4CD6-B085-763B002952F9}" srcOrd="0" destOrd="0" presId="urn:microsoft.com/office/officeart/2005/8/layout/hierarchy3"/>
    <dgm:cxn modelId="{8CF5B7DA-0532-4C64-A961-CBD75ADFECE7}" type="presOf" srcId="{160599CC-3FFE-4024-AB24-778E8494B4EE}" destId="{9B3D7E6A-16EB-46FD-934C-3E2068DDB063}" srcOrd="0" destOrd="0" presId="urn:microsoft.com/office/officeart/2005/8/layout/hierarchy3"/>
    <dgm:cxn modelId="{0ABEDE63-510C-4DA8-8F90-AA09A1264499}" type="presOf" srcId="{699A525B-AA20-420A-B30A-2F52CA6F71E7}" destId="{66C230AB-28E6-46F4-BD5E-4649DCC162CD}" srcOrd="0" destOrd="0" presId="urn:microsoft.com/office/officeart/2005/8/layout/hierarchy3"/>
    <dgm:cxn modelId="{6E64E268-3763-4D80-91DF-D744B05A49EC}" srcId="{46F348AB-6D64-4610-81C8-7D36F25FC994}" destId="{ED8271DF-30C6-4680-A0F8-F7C2508A8501}" srcOrd="5" destOrd="0" parTransId="{271D57BB-73EE-483B-BBE7-0B87E599CADF}" sibTransId="{5964AC45-CF71-4440-BFE9-A8C98A1B9584}"/>
    <dgm:cxn modelId="{07D70C9B-1380-4531-A8E0-6107D47425C9}" srcId="{3BE1038C-250A-427B-B642-A7E87671F92A}" destId="{4DD515D1-FE74-465E-9E45-56002A7096F1}" srcOrd="4" destOrd="0" parTransId="{8B2F58C9-A936-4B4F-BE3A-BBCC07174E72}" sibTransId="{67CE1171-DBDA-4E68-A3F2-2269B9CFAD3F}"/>
    <dgm:cxn modelId="{25D96798-D2DE-450E-8127-464A063B814F}" type="presOf" srcId="{AE6464F0-3664-4682-A8C3-2725F7D5D481}" destId="{04A59E2F-64B7-431B-9421-B5866CBE29C9}" srcOrd="0" destOrd="0" presId="urn:microsoft.com/office/officeart/2005/8/layout/hierarchy3"/>
    <dgm:cxn modelId="{714DC9BB-1779-4BBB-BF1A-D071664FFB3C}" type="presOf" srcId="{4DD515D1-FE74-465E-9E45-56002A7096F1}" destId="{00A27616-CF3D-4DD4-BFE5-B23D0A61175C}" srcOrd="0" destOrd="0" presId="urn:microsoft.com/office/officeart/2005/8/layout/hierarchy3"/>
    <dgm:cxn modelId="{D3AE62BB-F192-4EDD-8DB4-9F33798D6E24}" type="presOf" srcId="{883D1984-C218-44A7-ABF5-0F6413683DF4}" destId="{87498E29-119D-4978-958B-3454E9678D7B}" srcOrd="0" destOrd="0" presId="urn:microsoft.com/office/officeart/2005/8/layout/hierarchy3"/>
    <dgm:cxn modelId="{92DD2A4A-124B-4899-BFC9-88399F97479D}" type="presOf" srcId="{8B2F58C9-A936-4B4F-BE3A-BBCC07174E72}" destId="{B98639ED-958F-4D42-8238-444E7CA9CBDE}" srcOrd="0" destOrd="0" presId="urn:microsoft.com/office/officeart/2005/8/layout/hierarchy3"/>
    <dgm:cxn modelId="{DC5E5B50-6553-434D-8396-79BCB1E92475}" type="presOf" srcId="{E47E4FB4-C47A-4131-8CDA-161EE64312ED}" destId="{640D6FE5-3124-4270-98AF-ED42CE31F6E6}" srcOrd="0" destOrd="0" presId="urn:microsoft.com/office/officeart/2005/8/layout/hierarchy3"/>
    <dgm:cxn modelId="{092C1308-6B5B-414A-9648-E39C1B46AF84}" srcId="{46F348AB-6D64-4610-81C8-7D36F25FC994}" destId="{89443B31-74A6-40E4-8FB4-F7566EDF870D}" srcOrd="0" destOrd="0" parTransId="{35700EB8-5A52-4C84-86F2-3635E8EFF340}" sibTransId="{279261E0-D813-422D-A07C-0C6BED454E93}"/>
    <dgm:cxn modelId="{49C4052D-6C77-4B36-BA5E-2297E5947A45}" type="presOf" srcId="{271D57BB-73EE-483B-BBE7-0B87E599CADF}" destId="{27512F25-1B2E-4872-9246-C3C96B31F934}" srcOrd="0" destOrd="0" presId="urn:microsoft.com/office/officeart/2005/8/layout/hierarchy3"/>
    <dgm:cxn modelId="{2AC23A91-4EB0-4130-98E0-3C45963AADE8}" srcId="{AA82198F-F972-4638-95D2-327325A79BB7}" destId="{46F348AB-6D64-4610-81C8-7D36F25FC994}" srcOrd="1" destOrd="0" parTransId="{A2B9DDEF-D6AB-442D-8025-7B0FF9836AB0}" sibTransId="{CD5D357F-9CE3-4DAC-9807-30E5C1DD429C}"/>
    <dgm:cxn modelId="{0B1EDE38-68D2-4B49-9B83-7263A5758DFE}" type="presOf" srcId="{46F348AB-6D64-4610-81C8-7D36F25FC994}" destId="{F487B530-78EC-4FC4-9F1D-237C8FB98637}" srcOrd="0" destOrd="0" presId="urn:microsoft.com/office/officeart/2005/8/layout/hierarchy3"/>
    <dgm:cxn modelId="{CA696C1F-DEBD-46BD-98E5-44D58BB5BC87}" srcId="{AA82198F-F972-4638-95D2-327325A79BB7}" destId="{3BE1038C-250A-427B-B642-A7E87671F92A}" srcOrd="0" destOrd="0" parTransId="{6A09BF04-9580-4C2C-9845-73397C871338}" sibTransId="{BA87EE20-787C-4BBA-AA5E-7305C29594D8}"/>
    <dgm:cxn modelId="{26970858-E7F2-4AF4-8CB3-A14F0801A5F4}" type="presOf" srcId="{8FF542E5-2CE3-4BB3-B8A5-CAD7127DF670}" destId="{A014DB15-F690-455F-8761-7AE66FA8E702}" srcOrd="0" destOrd="0" presId="urn:microsoft.com/office/officeart/2005/8/layout/hierarchy3"/>
    <dgm:cxn modelId="{A561C61E-35EA-4298-B448-EB895FF568FF}" srcId="{3BE1038C-250A-427B-B642-A7E87671F92A}" destId="{883D1984-C218-44A7-ABF5-0F6413683DF4}" srcOrd="2" destOrd="0" parTransId="{DF2E964D-AD63-4F42-B751-8E1C0C9CC93E}" sibTransId="{2DCD7935-A40A-4CEC-9784-7417C6D40AE5}"/>
    <dgm:cxn modelId="{D53E7332-1995-42E0-BAB2-DE5CE921A7D1}" type="presParOf" srcId="{05E31CFC-8759-4C3F-884F-C209F2E2D310}" destId="{CABFB03A-29B3-46FF-A03F-1B03AB8E2544}" srcOrd="0" destOrd="0" presId="urn:microsoft.com/office/officeart/2005/8/layout/hierarchy3"/>
    <dgm:cxn modelId="{E5C55350-83FE-4C50-A189-AFD8B7EC623F}" type="presParOf" srcId="{CABFB03A-29B3-46FF-A03F-1B03AB8E2544}" destId="{20DA9B18-90C5-4233-BB75-900768894F01}" srcOrd="0" destOrd="0" presId="urn:microsoft.com/office/officeart/2005/8/layout/hierarchy3"/>
    <dgm:cxn modelId="{F03D9486-640D-4F67-B98C-BB96A535DA44}" type="presParOf" srcId="{20DA9B18-90C5-4233-BB75-900768894F01}" destId="{DEBDE8C3-41B6-4971-80F0-39B0A464ADFC}" srcOrd="0" destOrd="0" presId="urn:microsoft.com/office/officeart/2005/8/layout/hierarchy3"/>
    <dgm:cxn modelId="{8B06B32F-365D-4690-B326-DDF1F9525A36}" type="presParOf" srcId="{20DA9B18-90C5-4233-BB75-900768894F01}" destId="{1182F66C-6010-425E-88C7-4428EAE43C29}" srcOrd="1" destOrd="0" presId="urn:microsoft.com/office/officeart/2005/8/layout/hierarchy3"/>
    <dgm:cxn modelId="{8D952DEF-143E-42EE-9A42-A6290163B345}" type="presParOf" srcId="{CABFB03A-29B3-46FF-A03F-1B03AB8E2544}" destId="{FD0CC5A0-E259-4B07-9A0C-8139AB1116A6}" srcOrd="1" destOrd="0" presId="urn:microsoft.com/office/officeart/2005/8/layout/hierarchy3"/>
    <dgm:cxn modelId="{70EAFE1D-57B1-4F8D-AC3F-1C86E83B75A5}" type="presParOf" srcId="{FD0CC5A0-E259-4B07-9A0C-8139AB1116A6}" destId="{04A59E2F-64B7-431B-9421-B5866CBE29C9}" srcOrd="0" destOrd="0" presId="urn:microsoft.com/office/officeart/2005/8/layout/hierarchy3"/>
    <dgm:cxn modelId="{E191495B-C23A-4441-A386-AC2AF477185E}" type="presParOf" srcId="{FD0CC5A0-E259-4B07-9A0C-8139AB1116A6}" destId="{83D49539-CDBA-4A15-A6AA-24BC4E010605}" srcOrd="1" destOrd="0" presId="urn:microsoft.com/office/officeart/2005/8/layout/hierarchy3"/>
    <dgm:cxn modelId="{2BA2E8D5-C09B-41C3-A3DE-C4FFAAC22C99}" type="presParOf" srcId="{FD0CC5A0-E259-4B07-9A0C-8139AB1116A6}" destId="{F6385096-D9D1-4A48-A229-2831DD83AAE4}" srcOrd="2" destOrd="0" presId="urn:microsoft.com/office/officeart/2005/8/layout/hierarchy3"/>
    <dgm:cxn modelId="{E4151D79-AB85-4038-B516-72C385587389}" type="presParOf" srcId="{FD0CC5A0-E259-4B07-9A0C-8139AB1116A6}" destId="{9B3D7E6A-16EB-46FD-934C-3E2068DDB063}" srcOrd="3" destOrd="0" presId="urn:microsoft.com/office/officeart/2005/8/layout/hierarchy3"/>
    <dgm:cxn modelId="{0850A396-D7F9-4AE8-840D-BAF45AC2D840}" type="presParOf" srcId="{FD0CC5A0-E259-4B07-9A0C-8139AB1116A6}" destId="{85B83E43-17BA-4529-AFB6-B8FF942E3104}" srcOrd="4" destOrd="0" presId="urn:microsoft.com/office/officeart/2005/8/layout/hierarchy3"/>
    <dgm:cxn modelId="{C23E8320-43F7-40A1-8B60-57774BE079C3}" type="presParOf" srcId="{FD0CC5A0-E259-4B07-9A0C-8139AB1116A6}" destId="{87498E29-119D-4978-958B-3454E9678D7B}" srcOrd="5" destOrd="0" presId="urn:microsoft.com/office/officeart/2005/8/layout/hierarchy3"/>
    <dgm:cxn modelId="{77DB52E0-CA8A-4D19-8E03-9D5112DE0512}" type="presParOf" srcId="{FD0CC5A0-E259-4B07-9A0C-8139AB1116A6}" destId="{640D6FE5-3124-4270-98AF-ED42CE31F6E6}" srcOrd="6" destOrd="0" presId="urn:microsoft.com/office/officeart/2005/8/layout/hierarchy3"/>
    <dgm:cxn modelId="{1FD87423-3DA5-4530-8F39-CC9BCF876EFA}" type="presParOf" srcId="{FD0CC5A0-E259-4B07-9A0C-8139AB1116A6}" destId="{A83A21CA-B5B7-4088-BB4E-037DD0EC64CF}" srcOrd="7" destOrd="0" presId="urn:microsoft.com/office/officeart/2005/8/layout/hierarchy3"/>
    <dgm:cxn modelId="{DA05DF2C-5390-4215-8E67-254D9F46C9C6}" type="presParOf" srcId="{FD0CC5A0-E259-4B07-9A0C-8139AB1116A6}" destId="{B98639ED-958F-4D42-8238-444E7CA9CBDE}" srcOrd="8" destOrd="0" presId="urn:microsoft.com/office/officeart/2005/8/layout/hierarchy3"/>
    <dgm:cxn modelId="{140B53C1-1555-4AA0-B515-2A04A12B9AF1}" type="presParOf" srcId="{FD0CC5A0-E259-4B07-9A0C-8139AB1116A6}" destId="{00A27616-CF3D-4DD4-BFE5-B23D0A61175C}" srcOrd="9" destOrd="0" presId="urn:microsoft.com/office/officeart/2005/8/layout/hierarchy3"/>
    <dgm:cxn modelId="{70AB7FB6-7C96-4708-8982-5248A5A45488}" type="presParOf" srcId="{05E31CFC-8759-4C3F-884F-C209F2E2D310}" destId="{6D146B8C-86CF-4B25-8B48-25FAD4255EE0}" srcOrd="1" destOrd="0" presId="urn:microsoft.com/office/officeart/2005/8/layout/hierarchy3"/>
    <dgm:cxn modelId="{6DE46A9C-709E-4D16-98AA-53E2DFD661A8}" type="presParOf" srcId="{6D146B8C-86CF-4B25-8B48-25FAD4255EE0}" destId="{46C494B9-F74D-4540-B7E5-A500389752E6}" srcOrd="0" destOrd="0" presId="urn:microsoft.com/office/officeart/2005/8/layout/hierarchy3"/>
    <dgm:cxn modelId="{4F89BD20-14F4-4F56-B234-95F267518CC6}" type="presParOf" srcId="{46C494B9-F74D-4540-B7E5-A500389752E6}" destId="{F487B530-78EC-4FC4-9F1D-237C8FB98637}" srcOrd="0" destOrd="0" presId="urn:microsoft.com/office/officeart/2005/8/layout/hierarchy3"/>
    <dgm:cxn modelId="{47593FE6-34D8-4662-BD81-AF50845CB4BC}" type="presParOf" srcId="{46C494B9-F74D-4540-B7E5-A500389752E6}" destId="{537A4062-C523-4657-8AB7-A0AB88541E58}" srcOrd="1" destOrd="0" presId="urn:microsoft.com/office/officeart/2005/8/layout/hierarchy3"/>
    <dgm:cxn modelId="{EDC45197-5BBC-4912-AF01-60C72F9D534C}" type="presParOf" srcId="{6D146B8C-86CF-4B25-8B48-25FAD4255EE0}" destId="{BFF2634B-B3FD-41E6-9ABE-18B4E70292C4}" srcOrd="1" destOrd="0" presId="urn:microsoft.com/office/officeart/2005/8/layout/hierarchy3"/>
    <dgm:cxn modelId="{FCA08A62-2EFA-49A8-A141-A0BBAE6DC193}" type="presParOf" srcId="{BFF2634B-B3FD-41E6-9ABE-18B4E70292C4}" destId="{4D4D0C05-35AA-4A11-9EFC-EE47219FDE8B}" srcOrd="0" destOrd="0" presId="urn:microsoft.com/office/officeart/2005/8/layout/hierarchy3"/>
    <dgm:cxn modelId="{A728A075-6F7C-4101-A6F0-350CA33AB390}" type="presParOf" srcId="{BFF2634B-B3FD-41E6-9ABE-18B4E70292C4}" destId="{0851E14E-D64D-4112-894F-FA1E8F5B0313}" srcOrd="1" destOrd="0" presId="urn:microsoft.com/office/officeart/2005/8/layout/hierarchy3"/>
    <dgm:cxn modelId="{F5025BB4-53BE-4796-B0F2-747BBCC78CFD}" type="presParOf" srcId="{BFF2634B-B3FD-41E6-9ABE-18B4E70292C4}" destId="{439D80C8-CB28-4A37-BD4F-66C28D583C1C}" srcOrd="2" destOrd="0" presId="urn:microsoft.com/office/officeart/2005/8/layout/hierarchy3"/>
    <dgm:cxn modelId="{0CC7AA89-2CB7-4C15-BC3A-615D49EF1A16}" type="presParOf" srcId="{BFF2634B-B3FD-41E6-9ABE-18B4E70292C4}" destId="{A014DB15-F690-455F-8761-7AE66FA8E702}" srcOrd="3" destOrd="0" presId="urn:microsoft.com/office/officeart/2005/8/layout/hierarchy3"/>
    <dgm:cxn modelId="{47A880AD-E91A-4A99-AD98-77D68ECFB57B}" type="presParOf" srcId="{BFF2634B-B3FD-41E6-9ABE-18B4E70292C4}" destId="{C31CD9FE-A6B0-44F7-8D9C-AF509AFD8106}" srcOrd="4" destOrd="0" presId="urn:microsoft.com/office/officeart/2005/8/layout/hierarchy3"/>
    <dgm:cxn modelId="{444CA1D7-D073-4D98-8D3B-E2A6BA0B4854}" type="presParOf" srcId="{BFF2634B-B3FD-41E6-9ABE-18B4E70292C4}" destId="{A1FC6C5C-E435-48E3-B595-63FAFE0248EB}" srcOrd="5" destOrd="0" presId="urn:microsoft.com/office/officeart/2005/8/layout/hierarchy3"/>
    <dgm:cxn modelId="{5BB7C5FF-45C0-4F03-9B15-D502AA0A3168}" type="presParOf" srcId="{BFF2634B-B3FD-41E6-9ABE-18B4E70292C4}" destId="{FD82F31A-7A79-4CD6-B085-763B002952F9}" srcOrd="6" destOrd="0" presId="urn:microsoft.com/office/officeart/2005/8/layout/hierarchy3"/>
    <dgm:cxn modelId="{9D4A6533-CC1B-4C94-9233-0752473FF8F3}" type="presParOf" srcId="{BFF2634B-B3FD-41E6-9ABE-18B4E70292C4}" destId="{AB4B1971-6ED9-4093-8F0B-01085D1146B0}" srcOrd="7" destOrd="0" presId="urn:microsoft.com/office/officeart/2005/8/layout/hierarchy3"/>
    <dgm:cxn modelId="{E23C88FB-947E-4A80-9834-E84C92DF9D08}" type="presParOf" srcId="{BFF2634B-B3FD-41E6-9ABE-18B4E70292C4}" destId="{1E4D50A8-ABE2-448B-AC3D-D594F4044F8F}" srcOrd="8" destOrd="0" presId="urn:microsoft.com/office/officeart/2005/8/layout/hierarchy3"/>
    <dgm:cxn modelId="{4C7C5E24-5540-4A9A-AA57-CA753CF0BA35}" type="presParOf" srcId="{BFF2634B-B3FD-41E6-9ABE-18B4E70292C4}" destId="{66C230AB-28E6-46F4-BD5E-4649DCC162CD}" srcOrd="9" destOrd="0" presId="urn:microsoft.com/office/officeart/2005/8/layout/hierarchy3"/>
    <dgm:cxn modelId="{0487BC6C-A0FB-4C65-9953-8848A1DA74D0}" type="presParOf" srcId="{BFF2634B-B3FD-41E6-9ABE-18B4E70292C4}" destId="{27512F25-1B2E-4872-9246-C3C96B31F934}" srcOrd="10" destOrd="0" presId="urn:microsoft.com/office/officeart/2005/8/layout/hierarchy3"/>
    <dgm:cxn modelId="{474EEA48-2F33-46AA-A72B-D01836363D6A}" type="presParOf" srcId="{BFF2634B-B3FD-41E6-9ABE-18B4E70292C4}" destId="{93673639-A0D8-41F2-855C-A17CA6AFD866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3F9F2D-1FEC-4C0E-AEEC-F33C4209CF50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75BC13-59B9-4110-B359-D9CEFA6FC240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3600" b="1" cap="all" baseline="0" dirty="0" smtClean="0">
            <a:solidFill>
              <a:srgbClr val="002060"/>
            </a:solidFill>
          </a:endParaRPr>
        </a:p>
        <a:p>
          <a:r>
            <a:rPr lang="ru-RU" sz="3600" b="1" cap="all" baseline="0" dirty="0" err="1" smtClean="0">
              <a:solidFill>
                <a:srgbClr val="002060"/>
              </a:solidFill>
            </a:rPr>
            <a:t>Внутришкольный</a:t>
          </a:r>
          <a:r>
            <a:rPr lang="ru-RU" sz="3600" b="1" cap="all" baseline="0" dirty="0" smtClean="0">
              <a:solidFill>
                <a:srgbClr val="002060"/>
              </a:solidFill>
            </a:rPr>
            <a:t> контроль и мониторинг </a:t>
          </a:r>
          <a:r>
            <a:rPr lang="ru-RU" sz="2400" dirty="0" smtClean="0">
              <a:solidFill>
                <a:srgbClr val="002060"/>
              </a:solidFill>
            </a:rPr>
            <a:t>качества образования — основные источники информации для анализа состояния школы, достоверных результатов деятельности участников образовательного процесса.</a:t>
          </a:r>
          <a:endParaRPr lang="ru-RU" sz="2400" dirty="0">
            <a:solidFill>
              <a:srgbClr val="002060"/>
            </a:solidFill>
          </a:endParaRPr>
        </a:p>
      </dgm:t>
    </dgm:pt>
    <dgm:pt modelId="{BF43ECEE-04CD-46D0-99D5-9906DC9850C5}" type="parTrans" cxnId="{30F2256D-F1EC-4A5D-8D79-60EAB88EB5AF}">
      <dgm:prSet/>
      <dgm:spPr/>
      <dgm:t>
        <a:bodyPr/>
        <a:lstStyle/>
        <a:p>
          <a:endParaRPr lang="ru-RU"/>
        </a:p>
      </dgm:t>
    </dgm:pt>
    <dgm:pt modelId="{0082719B-5B2C-4858-AA5A-90C96AAFA8BC}" type="sibTrans" cxnId="{30F2256D-F1EC-4A5D-8D79-60EAB88EB5AF}">
      <dgm:prSet/>
      <dgm:spPr/>
      <dgm:t>
        <a:bodyPr/>
        <a:lstStyle/>
        <a:p>
          <a:endParaRPr lang="ru-RU"/>
        </a:p>
      </dgm:t>
    </dgm:pt>
    <dgm:pt modelId="{E2CD0E60-5350-4BC7-B5DD-2408C331705C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3200" b="1" dirty="0" err="1" smtClean="0">
              <a:latin typeface="Times New Roman" pitchFamily="18" charset="0"/>
              <a:cs typeface="Times New Roman" pitchFamily="18" charset="0"/>
            </a:rPr>
            <a:t>Внутришкольный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 контроль 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- это одна из основных функций управления, направленная на получение информации о деятельности педагогов и на ее оценку с целью принятия конструктивных решений по дальнейшей оптимизации управления и самоуправления в школе.</a:t>
          </a:r>
        </a:p>
        <a:p>
          <a:pPr algn="l"/>
          <a:r>
            <a:rPr lang="ru-RU" sz="3200" b="1" dirty="0" err="1" smtClean="0">
              <a:latin typeface="Times New Roman" pitchFamily="18" charset="0"/>
              <a:cs typeface="Times New Roman" pitchFamily="18" charset="0"/>
            </a:rPr>
            <a:t>Внутришкольный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 контроль 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дает ответ на вопрос: </a:t>
          </a:r>
          <a:r>
            <a: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Что происходит … 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(с результатами , процессами, условиями…) </a:t>
          </a:r>
          <a:r>
            <a: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 данный момент времени ?</a:t>
          </a:r>
          <a:endParaRPr lang="ru-RU" sz="3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80B6D9-6439-4F87-9DA9-595AD2E54621}" type="parTrans" cxnId="{3A0C19CD-CA4D-4C69-9BE8-72F6AFD8906F}">
      <dgm:prSet/>
      <dgm:spPr/>
      <dgm:t>
        <a:bodyPr/>
        <a:lstStyle/>
        <a:p>
          <a:endParaRPr lang="ru-RU"/>
        </a:p>
      </dgm:t>
    </dgm:pt>
    <dgm:pt modelId="{17F3D224-E048-4C0D-B02A-133694CA0443}" type="sibTrans" cxnId="{3A0C19CD-CA4D-4C69-9BE8-72F6AFD8906F}">
      <dgm:prSet/>
      <dgm:spPr/>
      <dgm:t>
        <a:bodyPr/>
        <a:lstStyle/>
        <a:p>
          <a:endParaRPr lang="ru-RU"/>
        </a:p>
      </dgm:t>
    </dgm:pt>
    <dgm:pt modelId="{A33E95D4-4133-47A8-B7ED-3C07561FBF1D}" type="pres">
      <dgm:prSet presAssocID="{7B3F9F2D-1FEC-4C0E-AEEC-F33C4209CF5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CA0F20-29FF-43C0-AF5D-2B3FBB8EC71C}" type="pres">
      <dgm:prSet presAssocID="{4375BC13-59B9-4110-B359-D9CEFA6FC240}" presName="roof" presStyleLbl="dkBgShp" presStyleIdx="0" presStyleCnt="2" custScaleY="122221" custLinFactNeighborY="-8537"/>
      <dgm:spPr/>
      <dgm:t>
        <a:bodyPr/>
        <a:lstStyle/>
        <a:p>
          <a:endParaRPr lang="ru-RU"/>
        </a:p>
      </dgm:t>
    </dgm:pt>
    <dgm:pt modelId="{6451C9E8-FD99-43C5-A2A8-3A7978540452}" type="pres">
      <dgm:prSet presAssocID="{4375BC13-59B9-4110-B359-D9CEFA6FC240}" presName="pillars" presStyleCnt="0"/>
      <dgm:spPr/>
    </dgm:pt>
    <dgm:pt modelId="{329BDB6C-F9A6-409F-8386-51BAFC26C536}" type="pres">
      <dgm:prSet presAssocID="{4375BC13-59B9-4110-B359-D9CEFA6FC240}" presName="pillar1" presStyleLbl="node1" presStyleIdx="0" presStyleCnt="1" custScaleY="102380" custLinFactNeighborX="0" custLinFactNeighborY="6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D04E19-6A74-417D-9FD9-EDDA54187977}" type="pres">
      <dgm:prSet presAssocID="{4375BC13-59B9-4110-B359-D9CEFA6FC240}" presName="base" presStyleLbl="dkBgShp" presStyleIdx="1" presStyleCnt="2" custFlipVert="1" custScaleY="18534"/>
      <dgm:spPr/>
    </dgm:pt>
  </dgm:ptLst>
  <dgm:cxnLst>
    <dgm:cxn modelId="{D6220FDB-C6CF-4CEC-B37D-DC2821DED7B8}" type="presOf" srcId="{7B3F9F2D-1FEC-4C0E-AEEC-F33C4209CF50}" destId="{A33E95D4-4133-47A8-B7ED-3C07561FBF1D}" srcOrd="0" destOrd="0" presId="urn:microsoft.com/office/officeart/2005/8/layout/hList3"/>
    <dgm:cxn modelId="{3A0C19CD-CA4D-4C69-9BE8-72F6AFD8906F}" srcId="{4375BC13-59B9-4110-B359-D9CEFA6FC240}" destId="{E2CD0E60-5350-4BC7-B5DD-2408C331705C}" srcOrd="0" destOrd="0" parTransId="{FF80B6D9-6439-4F87-9DA9-595AD2E54621}" sibTransId="{17F3D224-E048-4C0D-B02A-133694CA0443}"/>
    <dgm:cxn modelId="{37C33ED5-E351-438C-A3DF-A32F76661108}" type="presOf" srcId="{4375BC13-59B9-4110-B359-D9CEFA6FC240}" destId="{99CA0F20-29FF-43C0-AF5D-2B3FBB8EC71C}" srcOrd="0" destOrd="0" presId="urn:microsoft.com/office/officeart/2005/8/layout/hList3"/>
    <dgm:cxn modelId="{48093FCA-3F95-4943-9C7F-4B5088BF198F}" type="presOf" srcId="{E2CD0E60-5350-4BC7-B5DD-2408C331705C}" destId="{329BDB6C-F9A6-409F-8386-51BAFC26C536}" srcOrd="0" destOrd="0" presId="urn:microsoft.com/office/officeart/2005/8/layout/hList3"/>
    <dgm:cxn modelId="{30F2256D-F1EC-4A5D-8D79-60EAB88EB5AF}" srcId="{7B3F9F2D-1FEC-4C0E-AEEC-F33C4209CF50}" destId="{4375BC13-59B9-4110-B359-D9CEFA6FC240}" srcOrd="0" destOrd="0" parTransId="{BF43ECEE-04CD-46D0-99D5-9906DC9850C5}" sibTransId="{0082719B-5B2C-4858-AA5A-90C96AAFA8BC}"/>
    <dgm:cxn modelId="{0079CDB9-1884-4A0A-BCE2-9E14B9E47802}" type="presParOf" srcId="{A33E95D4-4133-47A8-B7ED-3C07561FBF1D}" destId="{99CA0F20-29FF-43C0-AF5D-2B3FBB8EC71C}" srcOrd="0" destOrd="0" presId="urn:microsoft.com/office/officeart/2005/8/layout/hList3"/>
    <dgm:cxn modelId="{20A4584B-45A7-4329-87E0-44CEAE38B4C2}" type="presParOf" srcId="{A33E95D4-4133-47A8-B7ED-3C07561FBF1D}" destId="{6451C9E8-FD99-43C5-A2A8-3A7978540452}" srcOrd="1" destOrd="0" presId="urn:microsoft.com/office/officeart/2005/8/layout/hList3"/>
    <dgm:cxn modelId="{33C204E3-6581-4948-A267-0283135DAA68}" type="presParOf" srcId="{6451C9E8-FD99-43C5-A2A8-3A7978540452}" destId="{329BDB6C-F9A6-409F-8386-51BAFC26C536}" srcOrd="0" destOrd="0" presId="urn:microsoft.com/office/officeart/2005/8/layout/hList3"/>
    <dgm:cxn modelId="{9C18910A-66C5-4CC9-9CD4-451AA3374EA8}" type="presParOf" srcId="{A33E95D4-4133-47A8-B7ED-3C07561FBF1D}" destId="{36D04E19-6A74-417D-9FD9-EDDA5418797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DE8C3-41B6-4971-80F0-39B0A464ADFC}">
      <dsp:nvSpPr>
        <dsp:cNvPr id="0" name=""/>
        <dsp:cNvSpPr/>
      </dsp:nvSpPr>
      <dsp:spPr>
        <a:xfrm>
          <a:off x="65280" y="311524"/>
          <a:ext cx="3750217" cy="661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Внутренние </a:t>
          </a:r>
          <a:endParaRPr lang="ru-RU" sz="3200" b="1" kern="1200" dirty="0"/>
        </a:p>
      </dsp:txBody>
      <dsp:txXfrm>
        <a:off x="84668" y="330912"/>
        <a:ext cx="3711441" cy="623188"/>
      </dsp:txXfrm>
    </dsp:sp>
    <dsp:sp modelId="{04A59E2F-64B7-431B-9421-B5866CBE29C9}">
      <dsp:nvSpPr>
        <dsp:cNvPr id="0" name=""/>
        <dsp:cNvSpPr/>
      </dsp:nvSpPr>
      <dsp:spPr>
        <a:xfrm>
          <a:off x="440302" y="973488"/>
          <a:ext cx="250874" cy="665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663"/>
              </a:lnTo>
              <a:lnTo>
                <a:pt x="250874" y="66566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D49539-CDBA-4A15-A6AA-24BC4E010605}">
      <dsp:nvSpPr>
        <dsp:cNvPr id="0" name=""/>
        <dsp:cNvSpPr/>
      </dsp:nvSpPr>
      <dsp:spPr>
        <a:xfrm>
          <a:off x="691177" y="1164387"/>
          <a:ext cx="3573422" cy="949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Текущее оценивание в классе(контролирующее, формирующее)</a:t>
          </a:r>
          <a:endParaRPr lang="ru-RU" sz="1800" b="1" kern="1200" dirty="0"/>
        </a:p>
      </dsp:txBody>
      <dsp:txXfrm>
        <a:off x="718988" y="1192198"/>
        <a:ext cx="3517800" cy="893906"/>
      </dsp:txXfrm>
    </dsp:sp>
    <dsp:sp modelId="{F6385096-D9D1-4A48-A229-2831DD83AAE4}">
      <dsp:nvSpPr>
        <dsp:cNvPr id="0" name=""/>
        <dsp:cNvSpPr/>
      </dsp:nvSpPr>
      <dsp:spPr>
        <a:xfrm>
          <a:off x="440302" y="973488"/>
          <a:ext cx="316609" cy="1573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3257"/>
              </a:lnTo>
              <a:lnTo>
                <a:pt x="316609" y="157325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D7E6A-16EB-46FD-934C-3E2068DDB063}">
      <dsp:nvSpPr>
        <dsp:cNvPr id="0" name=""/>
        <dsp:cNvSpPr/>
      </dsp:nvSpPr>
      <dsp:spPr>
        <a:xfrm>
          <a:off x="756912" y="2187068"/>
          <a:ext cx="3259513" cy="719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Наблюдения психолога и узких специалистов</a:t>
          </a:r>
          <a:endParaRPr lang="ru-RU" sz="1800" b="1" kern="1200" dirty="0"/>
        </a:p>
      </dsp:txBody>
      <dsp:txXfrm>
        <a:off x="777981" y="2208137"/>
        <a:ext cx="3217375" cy="677216"/>
      </dsp:txXfrm>
    </dsp:sp>
    <dsp:sp modelId="{85B83E43-17BA-4529-AFB6-B8FF942E3104}">
      <dsp:nvSpPr>
        <dsp:cNvPr id="0" name=""/>
        <dsp:cNvSpPr/>
      </dsp:nvSpPr>
      <dsp:spPr>
        <a:xfrm>
          <a:off x="440302" y="973488"/>
          <a:ext cx="316609" cy="2605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154"/>
              </a:lnTo>
              <a:lnTo>
                <a:pt x="316609" y="260515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498E29-119D-4978-958B-3454E9678D7B}">
      <dsp:nvSpPr>
        <dsp:cNvPr id="0" name=""/>
        <dsp:cNvSpPr/>
      </dsp:nvSpPr>
      <dsp:spPr>
        <a:xfrm>
          <a:off x="756912" y="2979575"/>
          <a:ext cx="3357145" cy="1198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ВШК и мониторинги (стартовый, тематический, промежуточный, итоговый контроль)</a:t>
          </a:r>
          <a:endParaRPr lang="ru-RU" sz="1800" b="1" kern="1200" dirty="0"/>
        </a:p>
      </dsp:txBody>
      <dsp:txXfrm>
        <a:off x="792004" y="3014667"/>
        <a:ext cx="3286961" cy="1127950"/>
      </dsp:txXfrm>
    </dsp:sp>
    <dsp:sp modelId="{640D6FE5-3124-4270-98AF-ED42CE31F6E6}">
      <dsp:nvSpPr>
        <dsp:cNvPr id="0" name=""/>
        <dsp:cNvSpPr/>
      </dsp:nvSpPr>
      <dsp:spPr>
        <a:xfrm>
          <a:off x="440302" y="973488"/>
          <a:ext cx="185139" cy="3796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6966"/>
              </a:lnTo>
              <a:lnTo>
                <a:pt x="185139" y="379696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3A21CA-B5B7-4088-BB4E-037DD0EC64CF}">
      <dsp:nvSpPr>
        <dsp:cNvPr id="0" name=""/>
        <dsp:cNvSpPr/>
      </dsp:nvSpPr>
      <dsp:spPr>
        <a:xfrm>
          <a:off x="625442" y="4320401"/>
          <a:ext cx="3383152" cy="900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Учет динамики учебных и </a:t>
          </a:r>
          <a:r>
            <a:rPr lang="ru-RU" sz="1800" b="1" kern="1200" dirty="0" err="1" smtClean="0"/>
            <a:t>внеучебных</a:t>
          </a:r>
          <a:r>
            <a:rPr lang="ru-RU" sz="1800" b="1" kern="1200" dirty="0" smtClean="0"/>
            <a:t> достижений (портфолио, …)</a:t>
          </a:r>
          <a:endParaRPr lang="ru-RU" sz="1800" b="1" kern="1200" dirty="0"/>
        </a:p>
      </dsp:txBody>
      <dsp:txXfrm>
        <a:off x="651805" y="4346764"/>
        <a:ext cx="3330426" cy="847381"/>
      </dsp:txXfrm>
    </dsp:sp>
    <dsp:sp modelId="{B98639ED-958F-4D42-8238-444E7CA9CBDE}">
      <dsp:nvSpPr>
        <dsp:cNvPr id="0" name=""/>
        <dsp:cNvSpPr/>
      </dsp:nvSpPr>
      <dsp:spPr>
        <a:xfrm>
          <a:off x="440302" y="973488"/>
          <a:ext cx="382344" cy="4716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6275"/>
              </a:lnTo>
              <a:lnTo>
                <a:pt x="382344" y="471627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A27616-CF3D-4DD4-BFE5-B23D0A61175C}">
      <dsp:nvSpPr>
        <dsp:cNvPr id="0" name=""/>
        <dsp:cNvSpPr/>
      </dsp:nvSpPr>
      <dsp:spPr>
        <a:xfrm>
          <a:off x="822647" y="5425137"/>
          <a:ext cx="3143523" cy="529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Самообследование</a:t>
          </a:r>
          <a:endParaRPr lang="ru-RU" sz="1800" b="1" kern="1200" dirty="0"/>
        </a:p>
      </dsp:txBody>
      <dsp:txXfrm>
        <a:off x="838148" y="5440638"/>
        <a:ext cx="3112521" cy="498251"/>
      </dsp:txXfrm>
    </dsp:sp>
    <dsp:sp modelId="{F487B530-78EC-4FC4-9F1D-237C8FB98637}">
      <dsp:nvSpPr>
        <dsp:cNvPr id="0" name=""/>
        <dsp:cNvSpPr/>
      </dsp:nvSpPr>
      <dsp:spPr>
        <a:xfrm>
          <a:off x="3974039" y="329277"/>
          <a:ext cx="4327721" cy="677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Внешние</a:t>
          </a:r>
          <a:endParaRPr lang="ru-RU" sz="3200" b="1" kern="1200" dirty="0"/>
        </a:p>
      </dsp:txBody>
      <dsp:txXfrm>
        <a:off x="3993872" y="349110"/>
        <a:ext cx="4288055" cy="637494"/>
      </dsp:txXfrm>
    </dsp:sp>
    <dsp:sp modelId="{4D4D0C05-35AA-4A11-9EFC-EE47219FDE8B}">
      <dsp:nvSpPr>
        <dsp:cNvPr id="0" name=""/>
        <dsp:cNvSpPr/>
      </dsp:nvSpPr>
      <dsp:spPr>
        <a:xfrm>
          <a:off x="4406811" y="1006438"/>
          <a:ext cx="468920" cy="407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348"/>
              </a:lnTo>
              <a:lnTo>
                <a:pt x="468920" y="40734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51E14E-D64D-4112-894F-FA1E8F5B0313}">
      <dsp:nvSpPr>
        <dsp:cNvPr id="0" name=""/>
        <dsp:cNvSpPr/>
      </dsp:nvSpPr>
      <dsp:spPr>
        <a:xfrm>
          <a:off x="4875731" y="1121312"/>
          <a:ext cx="2751063" cy="584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Государственные экзамены</a:t>
          </a:r>
        </a:p>
      </dsp:txBody>
      <dsp:txXfrm>
        <a:off x="4892864" y="1138445"/>
        <a:ext cx="2716797" cy="550683"/>
      </dsp:txXfrm>
    </dsp:sp>
    <dsp:sp modelId="{439D80C8-CB28-4A37-BD4F-66C28D583C1C}">
      <dsp:nvSpPr>
        <dsp:cNvPr id="0" name=""/>
        <dsp:cNvSpPr/>
      </dsp:nvSpPr>
      <dsp:spPr>
        <a:xfrm>
          <a:off x="4406811" y="1006438"/>
          <a:ext cx="467435" cy="1405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5889"/>
              </a:lnTo>
              <a:lnTo>
                <a:pt x="467435" y="140588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14DB15-F690-455F-8761-7AE66FA8E702}">
      <dsp:nvSpPr>
        <dsp:cNvPr id="0" name=""/>
        <dsp:cNvSpPr/>
      </dsp:nvSpPr>
      <dsp:spPr>
        <a:xfrm>
          <a:off x="4874246" y="1855625"/>
          <a:ext cx="4267538" cy="1113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Государственная регламентация (лицензирование, аккредитация, контроль и надзор)</a:t>
          </a:r>
        </a:p>
      </dsp:txBody>
      <dsp:txXfrm>
        <a:off x="4906856" y="1888235"/>
        <a:ext cx="4202318" cy="1048184"/>
      </dsp:txXfrm>
    </dsp:sp>
    <dsp:sp modelId="{C31CD9FE-A6B0-44F7-8D9C-AF509AFD8106}">
      <dsp:nvSpPr>
        <dsp:cNvPr id="0" name=""/>
        <dsp:cNvSpPr/>
      </dsp:nvSpPr>
      <dsp:spPr>
        <a:xfrm>
          <a:off x="4406811" y="1006438"/>
          <a:ext cx="468920" cy="2300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0744"/>
              </a:lnTo>
              <a:lnTo>
                <a:pt x="468920" y="230074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C6C5C-E435-48E3-B595-63FAFE0248EB}">
      <dsp:nvSpPr>
        <dsp:cNvPr id="0" name=""/>
        <dsp:cNvSpPr/>
      </dsp:nvSpPr>
      <dsp:spPr>
        <a:xfrm>
          <a:off x="4875731" y="3078906"/>
          <a:ext cx="3185333" cy="456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Аттестация педагогов</a:t>
          </a:r>
        </a:p>
      </dsp:txBody>
      <dsp:txXfrm>
        <a:off x="4889103" y="3092278"/>
        <a:ext cx="3158589" cy="429808"/>
      </dsp:txXfrm>
    </dsp:sp>
    <dsp:sp modelId="{FD82F31A-7A79-4CD6-B085-763B002952F9}">
      <dsp:nvSpPr>
        <dsp:cNvPr id="0" name=""/>
        <dsp:cNvSpPr/>
      </dsp:nvSpPr>
      <dsp:spPr>
        <a:xfrm>
          <a:off x="4406811" y="1006438"/>
          <a:ext cx="468920" cy="3103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3354"/>
              </a:lnTo>
              <a:lnTo>
                <a:pt x="468920" y="310335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B1971-6ED9-4093-8F0B-01085D1146B0}">
      <dsp:nvSpPr>
        <dsp:cNvPr id="0" name=""/>
        <dsp:cNvSpPr/>
      </dsp:nvSpPr>
      <dsp:spPr>
        <a:xfrm>
          <a:off x="4875731" y="3665078"/>
          <a:ext cx="4154028" cy="8894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cs typeface="Arial" charset="0"/>
            </a:rPr>
            <a:t>Независимая оценка, общественная, общественно-профессиональная аккредитация</a:t>
          </a:r>
        </a:p>
      </dsp:txBody>
      <dsp:txXfrm>
        <a:off x="4901781" y="3691128"/>
        <a:ext cx="4101928" cy="837326"/>
      </dsp:txXfrm>
    </dsp:sp>
    <dsp:sp modelId="{1E4D50A8-ABE2-448B-AC3D-D594F4044F8F}">
      <dsp:nvSpPr>
        <dsp:cNvPr id="0" name=""/>
        <dsp:cNvSpPr/>
      </dsp:nvSpPr>
      <dsp:spPr>
        <a:xfrm>
          <a:off x="4406811" y="1006438"/>
          <a:ext cx="468920" cy="3946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6830"/>
              </a:lnTo>
              <a:lnTo>
                <a:pt x="468920" y="394683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230AB-28E6-46F4-BD5E-4649DCC162CD}">
      <dsp:nvSpPr>
        <dsp:cNvPr id="0" name=""/>
        <dsp:cNvSpPr/>
      </dsp:nvSpPr>
      <dsp:spPr>
        <a:xfrm>
          <a:off x="4875731" y="4684125"/>
          <a:ext cx="3610188" cy="538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cs typeface="Arial" charset="0"/>
            </a:rPr>
            <a:t>Мониторинги(</a:t>
          </a:r>
          <a:r>
            <a:rPr lang="ru-RU" sz="1800" b="1" kern="1200" dirty="0" err="1" smtClean="0">
              <a:solidFill>
                <a:srgbClr val="000000"/>
              </a:solidFill>
              <a:cs typeface="Arial" charset="0"/>
            </a:rPr>
            <a:t>фед</a:t>
          </a:r>
          <a:r>
            <a:rPr lang="ru-RU" sz="1800" b="1" kern="1200" dirty="0" smtClean="0">
              <a:solidFill>
                <a:srgbClr val="000000"/>
              </a:solidFill>
              <a:cs typeface="Arial" charset="0"/>
            </a:rPr>
            <a:t>., регион., </a:t>
          </a:r>
          <a:r>
            <a:rPr lang="ru-RU" sz="1800" b="1" kern="1200" dirty="0" err="1" smtClean="0">
              <a:solidFill>
                <a:srgbClr val="000000"/>
              </a:solidFill>
              <a:cs typeface="Arial" charset="0"/>
            </a:rPr>
            <a:t>муниц</a:t>
          </a:r>
          <a:r>
            <a:rPr lang="ru-RU" sz="1800" b="1" kern="1200" dirty="0" smtClean="0">
              <a:solidFill>
                <a:srgbClr val="000000"/>
              </a:solidFill>
              <a:cs typeface="Arial" charset="0"/>
            </a:rPr>
            <a:t>.)</a:t>
          </a:r>
        </a:p>
      </dsp:txBody>
      <dsp:txXfrm>
        <a:off x="4891497" y="4699891"/>
        <a:ext cx="3578656" cy="506753"/>
      </dsp:txXfrm>
    </dsp:sp>
    <dsp:sp modelId="{27512F25-1B2E-4872-9246-C3C96B31F934}">
      <dsp:nvSpPr>
        <dsp:cNvPr id="0" name=""/>
        <dsp:cNvSpPr/>
      </dsp:nvSpPr>
      <dsp:spPr>
        <a:xfrm>
          <a:off x="4406811" y="1006438"/>
          <a:ext cx="468920" cy="4655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5571"/>
              </a:lnTo>
              <a:lnTo>
                <a:pt x="468920" y="465557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73639-A0D8-41F2-855C-A17CA6AFD866}">
      <dsp:nvSpPr>
        <dsp:cNvPr id="0" name=""/>
        <dsp:cNvSpPr/>
      </dsp:nvSpPr>
      <dsp:spPr>
        <a:xfrm>
          <a:off x="4875731" y="5352031"/>
          <a:ext cx="3957429" cy="619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0000"/>
              </a:solidFill>
              <a:cs typeface="Arial" charset="0"/>
            </a:rPr>
            <a:t>Национальные и международные исследования</a:t>
          </a:r>
        </a:p>
      </dsp:txBody>
      <dsp:txXfrm>
        <a:off x="4893889" y="5370189"/>
        <a:ext cx="3921113" cy="583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6A1F0-C6E1-4AC9-A56C-F65A0ED4732F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97EAD-1702-4769-857E-15B56C81D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271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Качество образования является важнейшей задачей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внутришкольного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управления и показателем авторитетности и конкурентоспособности образовательного учреждения.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мнению Эдвардса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Деминга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основоположника теории управления качеством, 15% отклонений в качестве зависит от исполнителей и 85% дефектов определяется недостатками управления. Эффективное управления непременно приводит школу к успеху.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же такое с этих позиций,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внутришкольное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управление качеством образования? </a:t>
            </a:r>
          </a:p>
          <a:p>
            <a:pPr indent="45720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FE719-E29B-4E58-B68E-9DE2CFFE9AB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943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Опрос руководителей выявил проблемы, возникающие при организации и проведении мониторинга основных направлений деятельности. Подавляющее большинство руководителей общеобразовательных учреждений чётко не разграничивают понятия 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внутришкольный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контроль» и 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внутришкольный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мониторинг», которые имеют общее в том, что дают оценку образовательного процесса.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Мониторинг, при этом более широкий процесс анализа, позволяющий целенаправленно достигать ожидаемых планируемых результатов качества образования в школе. На сегодня школьные мониторинговые исследования зачастую разрознены, не всегда последовательны, не имеют методологического обоснования и, как следствие, мало надежны.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Организаторы мониторинговых процедур испытывают значительные затруднения уже на подготовительном этапе проведения мониторингового исследования (разработка единого инструментария сбора информации, определение критериев и их показателей)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Важно помнить, что в соответствии с определением мониторинга, мониторингом мы называем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только то, что проводим в одно и тоже время, с помощью одного и того же инструментария, на протяжении определенного времени. </a:t>
            </a:r>
          </a:p>
          <a:p>
            <a:endParaRPr lang="ru-RU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dirty="0" smtClean="0"/>
              <a:t>обеспечение федерального стандарта качества образования и удовлетворение</a:t>
            </a:r>
            <a:r>
              <a:rPr lang="en-US" dirty="0" smtClean="0"/>
              <a:t> </a:t>
            </a:r>
            <a:r>
              <a:rPr lang="ru-RU" dirty="0" smtClean="0"/>
              <a:t>потребности в получении качественного образования со стороны всех участников</a:t>
            </a:r>
            <a:r>
              <a:rPr lang="en-US" dirty="0" smtClean="0"/>
              <a:t> </a:t>
            </a:r>
            <a:r>
              <a:rPr lang="ru-RU" dirty="0" smtClean="0"/>
              <a:t>образовательных отношений</a:t>
            </a:r>
          </a:p>
          <a:p>
            <a:pPr marL="0" indent="0">
              <a:buNone/>
            </a:pPr>
            <a:r>
              <a:rPr lang="ru-RU" dirty="0" smtClean="0"/>
              <a:t>• экспертиза и диагностика, оценка и прогноз основных тенденций развития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• информационное обеспечение управленческих решений по проблемам повышения</a:t>
            </a:r>
            <a:r>
              <a:rPr lang="en-US" dirty="0" smtClean="0"/>
              <a:t> </a:t>
            </a:r>
            <a:r>
              <a:rPr lang="ru-RU" dirty="0" smtClean="0"/>
              <a:t>качества образования;</a:t>
            </a:r>
          </a:p>
          <a:p>
            <a:pPr marL="0" indent="0">
              <a:buNone/>
            </a:pPr>
            <a:r>
              <a:rPr lang="ru-RU" dirty="0" smtClean="0"/>
              <a:t>• обеспечение внешних пользователей информацией о развитии образования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FE719-E29B-4E58-B68E-9DE2CFFE9AB9}" type="slidenum">
              <a:rPr lang="ru-RU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25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3ABA1-A087-43C0-AC41-6CD7ADC3474F}" type="slidenum">
              <a:rPr lang="ru-RU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69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3771-7C32-4D02-BFBC-CD1D19F1498D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6A76-E279-49FD-970D-43DDFCE3C9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07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3771-7C32-4D02-BFBC-CD1D19F1498D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6A76-E279-49FD-970D-43DDFCE3C9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3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3771-7C32-4D02-BFBC-CD1D19F1498D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6A76-E279-49FD-970D-43DDFCE3C9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256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E3D5E3-68D4-4CCE-A9B8-763A59B342C9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F9752D-58A5-4759-A3AF-28F973EF3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818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E3D5E3-68D4-4CCE-A9B8-763A59B342C9}" type="datetimeFigureOut">
              <a:rPr lang="ru-RU" smtClean="0">
                <a:solidFill>
                  <a:prstClr val="black"/>
                </a:solidFill>
              </a:rPr>
              <a:pPr/>
              <a:t>30.08.2018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9752D-58A5-4759-A3AF-28F973EF36F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96414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E3D5E3-68D4-4CCE-A9B8-763A59B342C9}" type="datetimeFigureOut">
              <a:rPr lang="ru-RU" smtClean="0">
                <a:solidFill>
                  <a:prstClr val="white"/>
                </a:solidFill>
              </a:rPr>
              <a:pPr/>
              <a:t>30.08.2018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9752D-58A5-4759-A3AF-28F973EF36F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E3D5E3-68D4-4CCE-A9B8-763A59B342C9}" type="datetimeFigureOut">
              <a:rPr lang="ru-RU" smtClean="0">
                <a:solidFill>
                  <a:prstClr val="white"/>
                </a:solidFill>
              </a:rPr>
              <a:pPr/>
              <a:t>30.08.2018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9752D-58A5-4759-A3AF-28F973EF36F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69821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E3D5E3-68D4-4CCE-A9B8-763A59B342C9}" type="datetimeFigureOut">
              <a:rPr lang="ru-RU" smtClean="0">
                <a:solidFill>
                  <a:prstClr val="black"/>
                </a:solidFill>
              </a:rPr>
              <a:pPr/>
              <a:t>30.08.2018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9752D-58A5-4759-A3AF-28F973EF36F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454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E3D5E3-68D4-4CCE-A9B8-763A59B342C9}" type="datetimeFigureOut">
              <a:rPr lang="ru-RU" smtClean="0">
                <a:solidFill>
                  <a:prstClr val="white"/>
                </a:solidFill>
              </a:rPr>
              <a:pPr/>
              <a:t>30.08.2018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9752D-58A5-4759-A3AF-28F973EF36F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09051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E3D5E3-68D4-4CCE-A9B8-763A59B342C9}" type="datetimeFigureOut">
              <a:rPr lang="ru-RU" smtClean="0">
                <a:solidFill>
                  <a:prstClr val="black"/>
                </a:solidFill>
              </a:rPr>
              <a:pPr/>
              <a:t>30.08.2018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9752D-58A5-4759-A3AF-28F973EF36F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75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9E3D5E3-68D4-4CCE-A9B8-763A59B342C9}" type="datetimeFigureOut">
              <a:rPr lang="ru-RU" smtClean="0">
                <a:solidFill>
                  <a:prstClr val="black"/>
                </a:solidFill>
              </a:rPr>
              <a:pPr/>
              <a:t>30.08.2018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9752D-58A5-4759-A3AF-28F973EF36F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26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3771-7C32-4D02-BFBC-CD1D19F1498D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6A76-E279-49FD-970D-43DDFCE3C9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987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E3D5E3-68D4-4CCE-A9B8-763A59B342C9}" type="datetimeFigureOut">
              <a:rPr lang="ru-RU" smtClean="0">
                <a:solidFill>
                  <a:prstClr val="white"/>
                </a:solidFill>
              </a:rPr>
              <a:pPr/>
              <a:t>30.08.2018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F9752D-58A5-4759-A3AF-28F973EF36F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47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E3D5E3-68D4-4CCE-A9B8-763A59B342C9}" type="datetimeFigureOut">
              <a:rPr lang="ru-RU" smtClean="0">
                <a:solidFill>
                  <a:prstClr val="black"/>
                </a:solidFill>
              </a:rPr>
              <a:pPr/>
              <a:t>30.08.2018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9752D-58A5-4759-A3AF-28F973EF36F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33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E3D5E3-68D4-4CCE-A9B8-763A59B342C9}" type="datetimeFigureOut">
              <a:rPr lang="ru-RU" smtClean="0">
                <a:solidFill>
                  <a:prstClr val="black"/>
                </a:solidFill>
              </a:rPr>
              <a:pPr/>
              <a:t>30.08.2018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9752D-58A5-4759-A3AF-28F973EF36F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84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E3D5E3-68D4-4CCE-A9B8-763A59B342C9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F9752D-58A5-4759-A3AF-28F973EF3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474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E3D5E3-68D4-4CCE-A9B8-763A59B342C9}" type="datetimeFigureOut">
              <a:rPr lang="ru-RU" smtClean="0">
                <a:solidFill>
                  <a:prstClr val="black"/>
                </a:solidFill>
              </a:rPr>
              <a:pPr/>
              <a:t>30.08.2018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9752D-58A5-4759-A3AF-28F973EF36F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08480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E3D5E3-68D4-4CCE-A9B8-763A59B342C9}" type="datetimeFigureOut">
              <a:rPr lang="ru-RU" smtClean="0">
                <a:solidFill>
                  <a:prstClr val="white"/>
                </a:solidFill>
              </a:rPr>
              <a:pPr/>
              <a:t>30.08.2018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9752D-58A5-4759-A3AF-28F973EF36F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90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E3D5E3-68D4-4CCE-A9B8-763A59B342C9}" type="datetimeFigureOut">
              <a:rPr lang="ru-RU" smtClean="0">
                <a:solidFill>
                  <a:prstClr val="white"/>
                </a:solidFill>
              </a:rPr>
              <a:pPr/>
              <a:t>30.08.2018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9752D-58A5-4759-A3AF-28F973EF36F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85723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E3D5E3-68D4-4CCE-A9B8-763A59B342C9}" type="datetimeFigureOut">
              <a:rPr lang="ru-RU" smtClean="0">
                <a:solidFill>
                  <a:prstClr val="black"/>
                </a:solidFill>
              </a:rPr>
              <a:pPr/>
              <a:t>30.08.2018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9752D-58A5-4759-A3AF-28F973EF36F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28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E3D5E3-68D4-4CCE-A9B8-763A59B342C9}" type="datetimeFigureOut">
              <a:rPr lang="ru-RU" smtClean="0">
                <a:solidFill>
                  <a:prstClr val="white"/>
                </a:solidFill>
              </a:rPr>
              <a:pPr/>
              <a:t>30.08.2018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9752D-58A5-4759-A3AF-28F973EF36F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35724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E3D5E3-68D4-4CCE-A9B8-763A59B342C9}" type="datetimeFigureOut">
              <a:rPr lang="ru-RU" smtClean="0">
                <a:solidFill>
                  <a:prstClr val="black"/>
                </a:solidFill>
              </a:rPr>
              <a:pPr/>
              <a:t>30.08.2018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9752D-58A5-4759-A3AF-28F973EF36F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7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3771-7C32-4D02-BFBC-CD1D19F1498D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6A76-E279-49FD-970D-43DDFCE3C9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8059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9E3D5E3-68D4-4CCE-A9B8-763A59B342C9}" type="datetimeFigureOut">
              <a:rPr lang="ru-RU" smtClean="0">
                <a:solidFill>
                  <a:prstClr val="black"/>
                </a:solidFill>
              </a:rPr>
              <a:pPr/>
              <a:t>30.08.2018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9752D-58A5-4759-A3AF-28F973EF36F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5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E3D5E3-68D4-4CCE-A9B8-763A59B342C9}" type="datetimeFigureOut">
              <a:rPr lang="ru-RU" smtClean="0">
                <a:solidFill>
                  <a:prstClr val="white"/>
                </a:solidFill>
              </a:rPr>
              <a:pPr/>
              <a:t>30.08.2018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F9752D-58A5-4759-A3AF-28F973EF36F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70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E3D5E3-68D4-4CCE-A9B8-763A59B342C9}" type="datetimeFigureOut">
              <a:rPr lang="ru-RU" smtClean="0">
                <a:solidFill>
                  <a:prstClr val="black"/>
                </a:solidFill>
              </a:rPr>
              <a:pPr/>
              <a:t>30.08.2018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9752D-58A5-4759-A3AF-28F973EF36F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541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E3D5E3-68D4-4CCE-A9B8-763A59B342C9}" type="datetimeFigureOut">
              <a:rPr lang="ru-RU" smtClean="0">
                <a:solidFill>
                  <a:prstClr val="black"/>
                </a:solidFill>
              </a:rPr>
              <a:pPr/>
              <a:t>30.08.2018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9752D-58A5-4759-A3AF-28F973EF36F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7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3771-7C32-4D02-BFBC-CD1D19F1498D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6A76-E279-49FD-970D-43DDFCE3C9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02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3771-7C32-4D02-BFBC-CD1D19F1498D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6A76-E279-49FD-970D-43DDFCE3C9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81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3771-7C32-4D02-BFBC-CD1D19F1498D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6A76-E279-49FD-970D-43DDFCE3C9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3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3771-7C32-4D02-BFBC-CD1D19F1498D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6A76-E279-49FD-970D-43DDFCE3C9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73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3771-7C32-4D02-BFBC-CD1D19F1498D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6A76-E279-49FD-970D-43DDFCE3C9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26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3771-7C32-4D02-BFBC-CD1D19F1498D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6A76-E279-49FD-970D-43DDFCE3C9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B3771-7C32-4D02-BFBC-CD1D19F1498D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26A76-E279-49FD-970D-43DDFCE3C9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13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9E3D5E3-68D4-4CCE-A9B8-763A59B342C9}" type="datetimeFigureOut">
              <a:rPr lang="ru-RU" smtClean="0">
                <a:solidFill>
                  <a:prstClr val="black"/>
                </a:solidFill>
              </a:rPr>
              <a:pPr/>
              <a:t>30.08.2018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DF9752D-58A5-4759-A3AF-28F973EF36F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5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9E3D5E3-68D4-4CCE-A9B8-763A59B342C9}" type="datetimeFigureOut">
              <a:rPr lang="ru-RU" smtClean="0">
                <a:solidFill>
                  <a:prstClr val="black"/>
                </a:solidFill>
              </a:rPr>
              <a:pPr/>
              <a:t>30.08.2018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DF9752D-58A5-4759-A3AF-28F973EF36F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0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regcon.ru/jo/images/stories/guru/deming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zabavnik.club/wp-content/uploads/Prikolnye_kartinki_18_031449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942976"/>
            <a:ext cx="9753600" cy="7800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/>
              <a:t>Методические рекомендации по проведению независимой системы оценки качества работы образовательных организаций (утв. зам. Министра МО и  РФ 14 октября 2013 года);</a:t>
            </a:r>
          </a:p>
          <a:p>
            <a:pPr algn="just"/>
            <a:endParaRPr lang="ru-RU" sz="3600" dirty="0" smtClean="0"/>
          </a:p>
          <a:p>
            <a:pPr algn="just"/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Нормативно-правовые основания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204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328"/>
            <a:ext cx="9001156" cy="537667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dirty="0" smtClean="0"/>
              <a:t>Школьная система оценки качества образования включает в себя две согласованные между собой системы оценок: </a:t>
            </a:r>
          </a:p>
          <a:p>
            <a:pPr>
              <a:defRPr/>
            </a:pPr>
            <a:r>
              <a:rPr lang="ru-RU" dirty="0" smtClean="0"/>
              <a:t>-  </a:t>
            </a:r>
            <a:r>
              <a:rPr lang="ru-RU" b="1" dirty="0" smtClean="0"/>
              <a:t>внешнюю оценку</a:t>
            </a:r>
            <a:r>
              <a:rPr lang="ru-RU" dirty="0" smtClean="0"/>
              <a:t>, осуществляемую внешними по отношению к школе службами; (результаты ЕГЭ и ГИА, мониторинговые исследования федерального, регионального и муниципального уровня и т.д.); </a:t>
            </a:r>
          </a:p>
          <a:p>
            <a:pPr>
              <a:defRPr/>
            </a:pPr>
            <a:r>
              <a:rPr lang="ru-RU" dirty="0" smtClean="0"/>
              <a:t>-  </a:t>
            </a:r>
            <a:r>
              <a:rPr lang="ru-RU" b="1" dirty="0" smtClean="0"/>
              <a:t>внутреннюю оценку </a:t>
            </a:r>
            <a:r>
              <a:rPr lang="ru-RU" dirty="0" smtClean="0"/>
              <a:t>(самооценка), осуществляемую самой школой – обучающимися, педагогами, администрацией, родителями.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Школьная система оценки качества образования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794"/>
          </a:xfrm>
        </p:spPr>
        <p:txBody>
          <a:bodyPr/>
          <a:lstStyle/>
          <a:p>
            <a:pPr algn="ctr" eaLnBrk="1" hangingPunct="1">
              <a:lnSpc>
                <a:spcPts val="4000"/>
              </a:lnSpc>
            </a:pPr>
            <a:r>
              <a:rPr lang="ru-RU" sz="3600" b="1" dirty="0" smtClean="0"/>
              <a:t>Процедуры оценивания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571480"/>
          <a:ext cx="9144000" cy="628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4653136"/>
          </a:xfrm>
        </p:spPr>
        <p:txBody>
          <a:bodyPr>
            <a:noAutofit/>
          </a:bodyPr>
          <a:lstStyle/>
          <a:p>
            <a:pPr algn="just"/>
            <a:r>
              <a:rPr lang="ru-RU" sz="3600" dirty="0"/>
              <a:t>Каждая ОО разрабатывает </a:t>
            </a:r>
            <a:r>
              <a:rPr lang="ru-RU" sz="3600" b="1" dirty="0"/>
              <a:t>свою систему оценки качества</a:t>
            </a:r>
            <a:r>
              <a:rPr lang="ru-RU" sz="3600" dirty="0"/>
              <a:t>, принимает и утверждает </a:t>
            </a:r>
            <a:r>
              <a:rPr lang="ru-RU" sz="3600" b="1" dirty="0"/>
              <a:t>собственные подходы к оценочной деятельности</a:t>
            </a:r>
            <a:r>
              <a:rPr lang="ru-RU" sz="3600" dirty="0"/>
              <a:t>, самостоятельно определяет комплекс форм и методов оценки, график оценочных процедур.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486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effectLst/>
              </a:rPr>
              <a:t>Федеральный закон № </a:t>
            </a:r>
            <a:r>
              <a:rPr lang="ru-RU" dirty="0" smtClean="0">
                <a:effectLst/>
              </a:rPr>
              <a:t>273-ФЗ «Об образовании в Российской Федерации»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08527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Обеспечение функционирования </a:t>
            </a:r>
            <a:r>
              <a:rPr lang="ru-RU" sz="3600" dirty="0"/>
              <a:t>внутренней</a:t>
            </a:r>
          </a:p>
          <a:p>
            <a:pPr marL="109728" indent="0">
              <a:buNone/>
            </a:pPr>
            <a:r>
              <a:rPr lang="ru-RU" sz="3600" dirty="0"/>
              <a:t>системы оценки </a:t>
            </a:r>
            <a:r>
              <a:rPr lang="ru-RU" sz="3600" dirty="0" smtClean="0"/>
              <a:t>качества образования</a:t>
            </a:r>
            <a:r>
              <a:rPr lang="ru-RU" sz="3600" dirty="0"/>
              <a:t>. </a:t>
            </a:r>
            <a:r>
              <a:rPr lang="ru-RU" sz="3600" dirty="0" smtClean="0"/>
              <a:t>Проведение </a:t>
            </a:r>
            <a:r>
              <a:rPr lang="ru-RU" sz="3600" dirty="0" err="1" smtClean="0"/>
              <a:t>самообследования</a:t>
            </a:r>
            <a:r>
              <a:rPr lang="ru-RU" sz="3600" dirty="0" smtClean="0"/>
              <a:t>. </a:t>
            </a:r>
            <a:r>
              <a:rPr lang="ru-RU" sz="3600" dirty="0"/>
              <a:t>ФЗ-273, </a:t>
            </a:r>
            <a:r>
              <a:rPr lang="ru-RU" sz="3600" dirty="0" smtClean="0"/>
              <a:t>ст. 28, п.13,ч.3;</a:t>
            </a:r>
          </a:p>
          <a:p>
            <a:r>
              <a:rPr lang="ru-RU" sz="3600" dirty="0"/>
              <a:t>Текущий контроль </a:t>
            </a:r>
            <a:r>
              <a:rPr lang="ru-RU" sz="3600" dirty="0" smtClean="0"/>
              <a:t>успеваемости и </a:t>
            </a:r>
            <a:r>
              <a:rPr lang="ru-RU" sz="3600" dirty="0"/>
              <a:t>промежуточная </a:t>
            </a:r>
            <a:r>
              <a:rPr lang="ru-RU" sz="3600" dirty="0" smtClean="0"/>
              <a:t>аттестация </a:t>
            </a:r>
            <a:r>
              <a:rPr lang="ru-RU" sz="3600" dirty="0"/>
              <a:t>обучающихся. ФЗ-273, ст. </a:t>
            </a:r>
            <a:r>
              <a:rPr lang="ru-RU" sz="3600" dirty="0" smtClean="0"/>
              <a:t>58;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Компетенция и ответственность </a:t>
            </a:r>
            <a:r>
              <a:rPr lang="ru-RU" dirty="0" smtClean="0"/>
              <a:t>ОО в вопросах оценки качества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097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представляет собой совокупность </a:t>
            </a:r>
            <a:r>
              <a:rPr lang="ru-RU" sz="3200" b="1" u="sng" dirty="0" smtClean="0"/>
              <a:t>организационных структур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3200" b="1" u="sng" dirty="0" smtClean="0"/>
              <a:t>норм и правил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3200" b="1" u="sng" dirty="0" smtClean="0"/>
              <a:t>диагностических и оценочных процедур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обеспечивающих на единой основе оценку </a:t>
            </a:r>
            <a:r>
              <a:rPr lang="ru-RU" sz="3200" dirty="0" smtClean="0">
                <a:solidFill>
                  <a:srgbClr val="FF0000"/>
                </a:solidFill>
              </a:rPr>
              <a:t>качества образовательных </a:t>
            </a:r>
            <a:r>
              <a:rPr lang="ru-RU" sz="3200" u="sng" dirty="0" smtClean="0">
                <a:solidFill>
                  <a:srgbClr val="FF0000"/>
                </a:solidFill>
              </a:rPr>
              <a:t>результатов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3200" dirty="0" smtClean="0">
                <a:solidFill>
                  <a:schemeClr val="accent6"/>
                </a:solidFill>
              </a:rPr>
              <a:t>качество реализации </a:t>
            </a:r>
            <a:r>
              <a:rPr lang="ru-RU" sz="3200" u="sng" dirty="0" smtClean="0">
                <a:solidFill>
                  <a:schemeClr val="accent6"/>
                </a:solidFill>
              </a:rPr>
              <a:t>образовательного процесса</a:t>
            </a:r>
            <a:r>
              <a:rPr lang="ru-RU" sz="3200" dirty="0" smtClean="0">
                <a:solidFill>
                  <a:schemeClr val="accent6"/>
                </a:solidFill>
              </a:rPr>
              <a:t>, </a:t>
            </a:r>
            <a:r>
              <a:rPr lang="ru-RU" sz="3200" dirty="0" smtClean="0">
                <a:solidFill>
                  <a:schemeClr val="accent1"/>
                </a:solidFill>
              </a:rPr>
              <a:t>качество </a:t>
            </a:r>
            <a:r>
              <a:rPr lang="ru-RU" sz="3200" u="sng" dirty="0" smtClean="0">
                <a:solidFill>
                  <a:schemeClr val="accent1"/>
                </a:solidFill>
              </a:rPr>
              <a:t>условий</a:t>
            </a:r>
            <a:r>
              <a:rPr lang="ru-RU" sz="3200" dirty="0" smtClean="0">
                <a:solidFill>
                  <a:schemeClr val="accent1"/>
                </a:solidFill>
              </a:rPr>
              <a:t>,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обеспечивающих образовательный процесс, </a:t>
            </a:r>
            <a:r>
              <a:rPr lang="ru-RU" sz="3200" u="sng" dirty="0" smtClean="0">
                <a:solidFill>
                  <a:srgbClr val="C00000"/>
                </a:solidFill>
              </a:rPr>
              <a:t>эффективность управления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качеством образования в образовательной организации.</a:t>
            </a:r>
          </a:p>
          <a:p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/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Школьная система оценки качества образования (ШСОКО)</a:t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r>
              <a:rPr lang="ru-RU" sz="14400" b="1" dirty="0" smtClean="0"/>
              <a:t> </a:t>
            </a:r>
            <a:r>
              <a:rPr lang="ru-RU" sz="1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Качество </a:t>
            </a:r>
            <a:r>
              <a:rPr lang="ru-RU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результатов</a:t>
            </a:r>
          </a:p>
          <a:p>
            <a:pPr algn="just"/>
            <a:r>
              <a:rPr lang="ru-RU" sz="11200" dirty="0" smtClean="0">
                <a:cs typeface="Times New Roman" panose="02020603050405020304" pitchFamily="18" charset="0"/>
              </a:rPr>
              <a:t>предметные </a:t>
            </a:r>
            <a:r>
              <a:rPr lang="ru-RU" sz="11200" dirty="0">
                <a:cs typeface="Times New Roman" panose="02020603050405020304" pitchFamily="18" charset="0"/>
              </a:rPr>
              <a:t>результаты обучения (включая сравнение </a:t>
            </a:r>
            <a:r>
              <a:rPr lang="ru-RU" sz="11200" dirty="0" smtClean="0">
                <a:cs typeface="Times New Roman" panose="02020603050405020304" pitchFamily="18" charset="0"/>
              </a:rPr>
              <a:t> данных </a:t>
            </a:r>
            <a:r>
              <a:rPr lang="ru-RU" sz="11200" dirty="0">
                <a:cs typeface="Times New Roman" panose="02020603050405020304" pitchFamily="18" charset="0"/>
              </a:rPr>
              <a:t>внутренней и внешней диагностики, в </a:t>
            </a:r>
            <a:r>
              <a:rPr lang="ru-RU" sz="11200" dirty="0" err="1">
                <a:cs typeface="Times New Roman" panose="02020603050405020304" pitchFamily="18" charset="0"/>
              </a:rPr>
              <a:t>т.ч</a:t>
            </a:r>
            <a:r>
              <a:rPr lang="ru-RU" sz="11200" dirty="0">
                <a:cs typeface="Times New Roman" panose="02020603050405020304" pitchFamily="18" charset="0"/>
              </a:rPr>
              <a:t>. </a:t>
            </a:r>
            <a:r>
              <a:rPr lang="ru-RU" sz="11200" dirty="0" smtClean="0">
                <a:cs typeface="Times New Roman" panose="02020603050405020304" pitchFamily="18" charset="0"/>
              </a:rPr>
              <a:t>ГИА -9 </a:t>
            </a:r>
            <a:r>
              <a:rPr lang="ru-RU" sz="11200" dirty="0">
                <a:cs typeface="Times New Roman" panose="02020603050405020304" pitchFamily="18" charset="0"/>
              </a:rPr>
              <a:t>и </a:t>
            </a:r>
            <a:r>
              <a:rPr lang="ru-RU" sz="11200" dirty="0" smtClean="0">
                <a:cs typeface="Times New Roman" panose="02020603050405020304" pitchFamily="18" charset="0"/>
              </a:rPr>
              <a:t>ЕГЭ -11);</a:t>
            </a:r>
            <a:endParaRPr lang="ru-RU" sz="11200" dirty="0">
              <a:cs typeface="Times New Roman" panose="02020603050405020304" pitchFamily="18" charset="0"/>
            </a:endParaRPr>
          </a:p>
          <a:p>
            <a:pPr algn="just"/>
            <a:r>
              <a:rPr lang="ru-RU" sz="11200" dirty="0" err="1" smtClean="0">
                <a:cs typeface="Times New Roman" panose="02020603050405020304" pitchFamily="18" charset="0"/>
              </a:rPr>
              <a:t>метапредметные</a:t>
            </a:r>
            <a:r>
              <a:rPr lang="ru-RU" sz="11200" dirty="0" smtClean="0">
                <a:cs typeface="Times New Roman" panose="02020603050405020304" pitchFamily="18" charset="0"/>
              </a:rPr>
              <a:t> </a:t>
            </a:r>
            <a:r>
              <a:rPr lang="ru-RU" sz="11200" dirty="0">
                <a:cs typeface="Times New Roman" panose="02020603050405020304" pitchFamily="18" charset="0"/>
              </a:rPr>
              <a:t>результаты обучения (включая </a:t>
            </a:r>
            <a:r>
              <a:rPr lang="ru-RU" sz="11200" dirty="0" smtClean="0">
                <a:cs typeface="Times New Roman" panose="02020603050405020304" pitchFamily="18" charset="0"/>
              </a:rPr>
              <a:t> сравнение </a:t>
            </a:r>
            <a:r>
              <a:rPr lang="ru-RU" sz="11200" dirty="0">
                <a:cs typeface="Times New Roman" panose="02020603050405020304" pitchFamily="18" charset="0"/>
              </a:rPr>
              <a:t>данных внутренней и внешней диагностики);</a:t>
            </a:r>
          </a:p>
          <a:p>
            <a:pPr algn="just"/>
            <a:r>
              <a:rPr lang="ru-RU" sz="11200" dirty="0" smtClean="0">
                <a:cs typeface="Times New Roman" panose="02020603050405020304" pitchFamily="18" charset="0"/>
              </a:rPr>
              <a:t>личностные </a:t>
            </a:r>
            <a:r>
              <a:rPr lang="ru-RU" sz="11200" dirty="0">
                <a:cs typeface="Times New Roman" panose="02020603050405020304" pitchFamily="18" charset="0"/>
              </a:rPr>
              <a:t>результаты (включая показатели </a:t>
            </a:r>
            <a:r>
              <a:rPr lang="ru-RU" sz="11200" dirty="0" smtClean="0">
                <a:cs typeface="Times New Roman" panose="02020603050405020304" pitchFamily="18" charset="0"/>
              </a:rPr>
              <a:t> социализации </a:t>
            </a:r>
            <a:r>
              <a:rPr lang="ru-RU" sz="11200" dirty="0">
                <a:cs typeface="Times New Roman" panose="02020603050405020304" pitchFamily="18" charset="0"/>
              </a:rPr>
              <a:t>учащихся);</a:t>
            </a:r>
          </a:p>
          <a:p>
            <a:pPr algn="just"/>
            <a:r>
              <a:rPr lang="ru-RU" sz="11200" dirty="0" smtClean="0">
                <a:cs typeface="Times New Roman" panose="02020603050405020304" pitchFamily="18" charset="0"/>
              </a:rPr>
              <a:t>здоровье </a:t>
            </a:r>
            <a:r>
              <a:rPr lang="ru-RU" sz="11200" dirty="0">
                <a:cs typeface="Times New Roman" panose="02020603050405020304" pitchFamily="18" charset="0"/>
              </a:rPr>
              <a:t>учащихся (динамика</a:t>
            </a:r>
            <a:r>
              <a:rPr lang="ru-RU" sz="11200" dirty="0" smtClean="0">
                <a:cs typeface="Times New Roman" panose="02020603050405020304" pitchFamily="18" charset="0"/>
              </a:rPr>
              <a:t>);</a:t>
            </a:r>
            <a:endParaRPr lang="ru-RU" sz="11200" dirty="0">
              <a:cs typeface="Times New Roman" panose="02020603050405020304" pitchFamily="18" charset="0"/>
            </a:endParaRPr>
          </a:p>
          <a:p>
            <a:pPr algn="just"/>
            <a:r>
              <a:rPr lang="ru-RU" sz="11200" dirty="0" smtClean="0">
                <a:cs typeface="Times New Roman" panose="02020603050405020304" pitchFamily="18" charset="0"/>
              </a:rPr>
              <a:t>достижения </a:t>
            </a:r>
            <a:r>
              <a:rPr lang="ru-RU" sz="11200" dirty="0">
                <a:cs typeface="Times New Roman" panose="02020603050405020304" pitchFamily="18" charset="0"/>
              </a:rPr>
              <a:t>учащихся на конкурсах, соревнованиях, </a:t>
            </a:r>
            <a:r>
              <a:rPr lang="ru-RU" sz="11200" dirty="0" smtClean="0">
                <a:cs typeface="Times New Roman" panose="02020603050405020304" pitchFamily="18" charset="0"/>
              </a:rPr>
              <a:t> олимпиадах</a:t>
            </a:r>
            <a:r>
              <a:rPr lang="ru-RU" sz="11200" dirty="0"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1200" dirty="0" smtClean="0">
                <a:cs typeface="Times New Roman" panose="02020603050405020304" pitchFamily="18" charset="0"/>
              </a:rPr>
              <a:t>удовлетворенность </a:t>
            </a:r>
            <a:r>
              <a:rPr lang="ru-RU" sz="11200" dirty="0">
                <a:cs typeface="Times New Roman" panose="02020603050405020304" pitchFamily="18" charset="0"/>
              </a:rPr>
              <a:t>родителей качеством </a:t>
            </a:r>
            <a:r>
              <a:rPr lang="ru-RU" sz="11200" dirty="0" smtClean="0">
                <a:cs typeface="Times New Roman" panose="02020603050405020304" pitchFamily="18" charset="0"/>
              </a:rPr>
              <a:t> образовательных </a:t>
            </a:r>
            <a:r>
              <a:rPr lang="ru-RU" sz="11200" dirty="0">
                <a:cs typeface="Times New Roman" panose="02020603050405020304" pitchFamily="18" charset="0"/>
              </a:rPr>
              <a:t>результатов.</a:t>
            </a:r>
          </a:p>
          <a:p>
            <a:pPr marL="109728" indent="0">
              <a:buNone/>
            </a:pPr>
            <a:r>
              <a:rPr lang="ru-RU" sz="1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Направления внутренней оценки качества образования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2570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5376672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Качество реализации образовательного процесса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 (соответствие требованиям ФГОС начального и основного общего образования и контингенту учащихся</a:t>
            </a: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indent="0" algn="just">
              <a:buNone/>
            </a:pP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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образовательные программы (соответствие требованиям ФГОС</a:t>
            </a: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109728" indent="0" algn="just">
              <a:buNone/>
            </a:pP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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уроков и индивидуальной работы с учащимися</a:t>
            </a: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indent="0" algn="just">
              <a:buNone/>
            </a:pP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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внеурочной деятельности</a:t>
            </a: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indent="0" algn="just">
              <a:buNone/>
            </a:pP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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удовлетворённость учеников и родителей уроками и условиями в школе.</a:t>
            </a:r>
          </a:p>
          <a:p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Направления внутренней оценки качества образования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866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5517232"/>
          </a:xfrm>
        </p:spPr>
        <p:txBody>
          <a:bodyPr>
            <a:normAutofit fontScale="25000" lnSpcReduction="20000"/>
          </a:bodyPr>
          <a:lstStyle/>
          <a:p>
            <a:pPr marL="109728" indent="0" algn="just">
              <a:buNone/>
            </a:pPr>
            <a:r>
              <a:rPr lang="ru-RU" sz="1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Качество условий, обеспечивающих образовательный процесс</a:t>
            </a:r>
            <a:r>
              <a:rPr lang="ru-RU" sz="1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9728" indent="0" algn="just">
              <a:buNone/>
            </a:pPr>
            <a:r>
              <a:rPr lang="ru-RU" sz="1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 </a:t>
            </a:r>
            <a:r>
              <a:rPr lang="ru-RU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</a:t>
            </a:r>
            <a:r>
              <a:rPr lang="ru-RU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r>
              <a:rPr lang="ru-RU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indent="0" algn="just">
              <a:buNone/>
            </a:pPr>
            <a:r>
              <a:rPr lang="ru-RU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</a:t>
            </a:r>
            <a:r>
              <a:rPr lang="ru-RU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информационно-развивающая среда (включая средства ИКТ и учебно-методическое обеспечение</a:t>
            </a:r>
            <a:r>
              <a:rPr lang="ru-RU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109728" indent="0" algn="just">
              <a:buNone/>
            </a:pPr>
            <a:r>
              <a:rPr lang="ru-RU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</a:t>
            </a:r>
            <a:r>
              <a:rPr lang="ru-RU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санитарно-гигиенические и эстетические условия</a:t>
            </a:r>
            <a:r>
              <a:rPr lang="ru-RU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indent="0" algn="just">
              <a:buNone/>
            </a:pPr>
            <a:r>
              <a:rPr lang="ru-RU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</a:t>
            </a:r>
            <a:r>
              <a:rPr lang="ru-RU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сопровождение и общественное </a:t>
            </a:r>
            <a:r>
              <a:rPr lang="ru-RU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питание;</a:t>
            </a:r>
          </a:p>
          <a:p>
            <a:pPr marL="109728" indent="0" algn="just">
              <a:buNone/>
            </a:pPr>
            <a:r>
              <a:rPr lang="ru-RU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</a:t>
            </a:r>
            <a:r>
              <a:rPr lang="ru-RU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климат в школе</a:t>
            </a:r>
            <a:r>
              <a:rPr lang="ru-RU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indent="0" algn="just">
              <a:buNone/>
            </a:pPr>
            <a:r>
              <a:rPr lang="ru-RU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</a:t>
            </a:r>
            <a:r>
              <a:rPr lang="ru-RU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социальной сферы микрорайона и города</a:t>
            </a:r>
            <a:r>
              <a:rPr lang="ru-RU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224136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Направления внутренней оценки качества образования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01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5517232"/>
          </a:xfrm>
        </p:spPr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r>
              <a:rPr lang="ru-RU" sz="1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Качество условий, обеспечивающих образовательный процесс</a:t>
            </a:r>
            <a:r>
              <a:rPr lang="ru-RU" sz="1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9728" indent="0">
              <a:buNone/>
            </a:pPr>
            <a:r>
              <a:rPr lang="ru-RU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кадровое обеспечение (включая повышение квалификации, инновационную и научно-методическую деятельность педагогов;</a:t>
            </a:r>
          </a:p>
          <a:p>
            <a:pPr marL="109728" indent="0">
              <a:buNone/>
            </a:pPr>
            <a:r>
              <a:rPr lang="ru-RU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общественно-государственное управление (Управляющий совет, педагогический совет, родительские комитеты, ученическое самоуправление) и стимулирование качества образования;</a:t>
            </a:r>
          </a:p>
          <a:p>
            <a:pPr marL="109728" indent="0">
              <a:buNone/>
            </a:pPr>
            <a:r>
              <a:rPr lang="ru-RU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документооборот и нормативно-правовое обеспечение (включая программу развития).</a:t>
            </a:r>
          </a:p>
          <a:p>
            <a:pPr marL="109728" indent="0" algn="just">
              <a:buNone/>
            </a:pPr>
            <a:endParaRPr lang="ru-RU" sz="1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endParaRPr lang="ru-RU" sz="1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224136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Направления внутренней оценки качества образования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0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3"/>
            <a:ext cx="9144000" cy="12961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28" y="1412776"/>
            <a:ext cx="9128572" cy="5445224"/>
          </a:xfrm>
        </p:spPr>
        <p:txBody>
          <a:bodyPr>
            <a:normAutofit fontScale="85000" lnSpcReduction="20000"/>
          </a:bodyPr>
          <a:lstStyle/>
          <a:p>
            <a:pPr algn="l"/>
            <a:endParaRPr lang="ru-RU" sz="6000" dirty="0">
              <a:solidFill>
                <a:srgbClr val="000000"/>
              </a:solidFill>
              <a:latin typeface="Arial"/>
            </a:endParaRPr>
          </a:p>
          <a:p>
            <a:r>
              <a:rPr lang="ru-RU" sz="6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</a:rPr>
              <a:t>Школьная </a:t>
            </a:r>
            <a:r>
              <a:rPr lang="ru-RU" sz="6600" b="1" dirty="0">
                <a:solidFill>
                  <a:srgbClr val="000000"/>
                </a:solidFill>
                <a:latin typeface="Arial"/>
              </a:rPr>
              <a:t>система оценки качества образования в 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</a:rPr>
              <a:t>условиях введения ФГОС</a:t>
            </a:r>
          </a:p>
          <a:p>
            <a:r>
              <a:rPr lang="ru-RU" sz="66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dirty="0" smtClean="0">
                <a:latin typeface="Arial Black" panose="020B0A04020102020204" pitchFamily="34" charset="0"/>
              </a:rPr>
              <a:t>                                       </a:t>
            </a:r>
            <a:r>
              <a:rPr lang="ru-RU" sz="2600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Гребенцова</a:t>
            </a:r>
            <a:r>
              <a:rPr lang="ru-RU" sz="2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Галина    Васильевна</a:t>
            </a:r>
          </a:p>
          <a:p>
            <a:r>
              <a:rPr lang="ru-RU" sz="2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                           заместитель директора МКУ КИМЦ</a:t>
            </a:r>
          </a:p>
          <a:p>
            <a:r>
              <a:rPr lang="en-US" sz="2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       grebencova.g@kimc.ms</a:t>
            </a:r>
            <a:endParaRPr lang="ru-RU" sz="2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 descr="C:\Users\profnet\Downloads\kimc_logo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382" y="188640"/>
            <a:ext cx="8424936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272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2867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ts val="3800"/>
              </a:lnSpc>
            </a:pPr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Особенности ВСОКО в условиях ФГ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ОС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dirty="0" smtClean="0"/>
              <a:t>ВСОКО </a:t>
            </a:r>
            <a:r>
              <a:rPr lang="ru-RU" sz="4000" dirty="0"/>
              <a:t>осуществляется субъектами самого учреждения и является источником информации и диагностики образовательной </a:t>
            </a:r>
            <a:r>
              <a:rPr lang="ru-RU" sz="4000" dirty="0" smtClean="0"/>
              <a:t>деятельности</a:t>
            </a:r>
            <a:endParaRPr lang="ru-RU" sz="4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700" b="1" dirty="0" smtClean="0"/>
              <a:t>Цели ВСОКО</a:t>
            </a:r>
            <a:r>
              <a:rPr lang="ru-RU" sz="4700" dirty="0" smtClean="0"/>
              <a:t>:</a:t>
            </a:r>
          </a:p>
          <a:p>
            <a:pPr>
              <a:defRPr/>
            </a:pPr>
            <a:r>
              <a:rPr lang="ru-RU" sz="3300" i="1" dirty="0" smtClean="0"/>
              <a:t>создание единой системы диагностики и контроля состояния образования, обеспечивающей определение факторов и своевременное выявление изменений, влияющих на качество образования в школе;</a:t>
            </a:r>
            <a:endParaRPr lang="ru-RU" sz="3300" dirty="0" smtClean="0"/>
          </a:p>
          <a:p>
            <a:pPr>
              <a:defRPr/>
            </a:pPr>
            <a:r>
              <a:rPr lang="ru-RU" sz="3300" i="1" dirty="0" smtClean="0"/>
              <a:t>выявление факторов, влияющих на повышение качества образования (</a:t>
            </a:r>
            <a:r>
              <a:rPr lang="ru-RU" sz="3300" dirty="0" smtClean="0"/>
              <a:t>выявление с помощью системы критериев и показателей зависимости между ресурсами, условиями обучения и его результатами)</a:t>
            </a:r>
            <a:r>
              <a:rPr lang="ru-RU" sz="3300" i="1" dirty="0" smtClean="0"/>
              <a:t>;</a:t>
            </a:r>
            <a:endParaRPr lang="ru-RU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93610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ЦЕЛИ ВСОКО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8964488" cy="5688632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3600" dirty="0" smtClean="0"/>
              <a:t>формирование единой системы оценки состояния образования, а также своевременное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выявление</a:t>
            </a:r>
            <a:r>
              <a:rPr lang="ru-RU" sz="3600" dirty="0" smtClean="0"/>
              <a:t> изменений, которые влияют на качество школьного образования.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600" dirty="0" smtClean="0"/>
              <a:t>получение объективной информации о функционировании и развитии системы школьного образования, о тенденциях его изменения и о тех причинах, которые влияют на его уровень.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05817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93610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ЦЕЛИ ВСОКО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8964488" cy="583264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Предоставление  общественности и непосредственным участникам образовательных отношений достоверной информации о качестве образования.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принятие своевременных и четко обоснованных управленческих решений, которые связаны с образовательным совершенствованием.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прогнозирование развития образовательной системы. </a:t>
            </a:r>
          </a:p>
        </p:txBody>
      </p:sp>
    </p:spTree>
    <p:extLst>
      <p:ext uri="{BB962C8B-B14F-4D97-AF65-F5344CB8AC3E}">
        <p14:creationId xmlns:p14="http://schemas.microsoft.com/office/powerpoint/2010/main" val="2464295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574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которые могут или должны разрабатываться в образовательной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организации по ВСОКО,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также основания для разработки данных документов.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786058"/>
            <a:ext cx="9144000" cy="4071942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/>
              <a:t>Положение о внутренней системе оценки качества образования </a:t>
            </a:r>
            <a:r>
              <a:rPr lang="ru-RU" sz="3200" dirty="0"/>
              <a:t>(согласно п.12 ч.3 и ч.7 ст.28 ФЗ 273</a:t>
            </a:r>
            <a:r>
              <a:rPr lang="ru-RU" sz="3200" dirty="0" smtClean="0"/>
              <a:t>).</a:t>
            </a:r>
          </a:p>
          <a:p>
            <a:pPr algn="just"/>
            <a:r>
              <a:rPr lang="ru-RU" sz="3200" b="1" dirty="0"/>
              <a:t>Положение об индивидуальном учете </a:t>
            </a:r>
            <a:r>
              <a:rPr lang="ru-RU" sz="3200" dirty="0"/>
              <a:t>результатов освоения обучающимся образовательных программ (п.11 ч.3 ст.28  ФЗ 273</a:t>
            </a:r>
            <a:r>
              <a:rPr lang="ru-RU" sz="3200" dirty="0" smtClean="0"/>
              <a:t>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15002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sz="4400" b="1" dirty="0" smtClean="0"/>
              <a:t>Положение о текущем контроле </a:t>
            </a:r>
            <a:r>
              <a:rPr lang="ru-RU" sz="4400" dirty="0" smtClean="0"/>
              <a:t>успеваемости и промежуточной аттестации обучающихся.</a:t>
            </a:r>
          </a:p>
          <a:p>
            <a:pPr>
              <a:buFont typeface="Arial" pitchFamily="34" charset="0"/>
              <a:buChar char="•"/>
            </a:pPr>
            <a:r>
              <a:rPr lang="ru-RU" sz="4400" dirty="0" smtClean="0"/>
              <a:t> Положение о системе внутреннего мониторинга качества образования в образовательной организации.</a:t>
            </a:r>
            <a:endParaRPr lang="ru-RU" sz="4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79693208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8151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"/>
            <a:ext cx="9144000" cy="6858000"/>
            <a:chOff x="3362426" y="1965489"/>
            <a:chExt cx="5781173" cy="4412451"/>
          </a:xfrm>
          <a:scene3d>
            <a:camera prst="orthographicFront"/>
            <a:lightRig rig="flat" dir="t"/>
          </a:scene3d>
        </p:grpSpPr>
        <p:sp>
          <p:nvSpPr>
            <p:cNvPr id="3" name="Прямоугольник 2"/>
            <p:cNvSpPr/>
            <p:nvPr/>
          </p:nvSpPr>
          <p:spPr>
            <a:xfrm>
              <a:off x="3362426" y="1965489"/>
              <a:ext cx="5781173" cy="441245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4" name="Прямоугольник 3"/>
            <p:cNvSpPr/>
            <p:nvPr/>
          </p:nvSpPr>
          <p:spPr>
            <a:xfrm>
              <a:off x="3362426" y="2057400"/>
              <a:ext cx="5781173" cy="43205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500" kern="1200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0" y="0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/>
              <a:t>Мониторинг </a:t>
            </a:r>
            <a:r>
              <a:rPr lang="ru-RU" sz="2800" dirty="0" smtClean="0"/>
              <a:t>– специально организованный, постоянный, целевой контроль и диагностика состояния образования на базе систематизации существующих источников информации, а также специально организованных исследований и измерений.</a:t>
            </a:r>
          </a:p>
          <a:p>
            <a:pPr lvl="0"/>
            <a:r>
              <a:rPr lang="ru-RU" sz="2800" b="1" dirty="0" smtClean="0"/>
              <a:t>Мониторинг</a:t>
            </a:r>
            <a:r>
              <a:rPr lang="ru-RU" sz="2800" dirty="0" smtClean="0"/>
              <a:t> качества общего образования – это система сбора, обработки, хранения и распространения информации о качестве образовательного процесса в школе. </a:t>
            </a:r>
          </a:p>
          <a:p>
            <a:pPr lvl="0"/>
            <a:r>
              <a:rPr lang="ru-RU" sz="2800" b="1" dirty="0" smtClean="0">
                <a:ea typeface="Calibri"/>
                <a:cs typeface="Calibri"/>
                <a:sym typeface="Calibri"/>
              </a:rPr>
              <a:t>Мониторинг </a:t>
            </a:r>
            <a:r>
              <a:rPr lang="ru-RU" sz="2800" dirty="0" smtClean="0">
                <a:ea typeface="Calibri"/>
                <a:cs typeface="Calibri"/>
                <a:sym typeface="Calibri"/>
              </a:rPr>
              <a:t>дает ответ на вопрос: </a:t>
            </a:r>
            <a:r>
              <a:rPr lang="ru-RU" sz="2800" b="1" dirty="0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Насколько изменилось ….. </a:t>
            </a:r>
            <a:r>
              <a:rPr lang="ru-RU" sz="2800" dirty="0" smtClean="0">
                <a:ea typeface="Calibri"/>
                <a:cs typeface="Calibri"/>
                <a:sym typeface="Calibri"/>
              </a:rPr>
              <a:t>(качество результатов, качество процесса, качество условий….) </a:t>
            </a:r>
            <a:r>
              <a:rPr lang="ru-RU" sz="2800" b="1" dirty="0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за …..</a:t>
            </a:r>
          </a:p>
          <a:p>
            <a:pPr lvl="0"/>
            <a:r>
              <a:rPr lang="ru-RU" sz="2800" dirty="0" smtClean="0">
                <a:ea typeface="Calibri"/>
                <a:cs typeface="Calibri"/>
                <a:sym typeface="Calibri"/>
              </a:rPr>
              <a:t>(определенный период)?</a:t>
            </a:r>
            <a:endParaRPr lang="ru-RU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ильный пятиугольник 9"/>
          <p:cNvSpPr/>
          <p:nvPr/>
        </p:nvSpPr>
        <p:spPr>
          <a:xfrm>
            <a:off x="5214942" y="785794"/>
            <a:ext cx="3929058" cy="4214842"/>
          </a:xfrm>
          <a:prstGeom prst="pent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ru-RU" sz="2400" dirty="0">
                <a:solidFill>
                  <a:prstClr val="black"/>
                </a:solidFill>
              </a:rPr>
              <a:t>Организация </a:t>
            </a:r>
            <a:r>
              <a:rPr lang="ru-RU" sz="2400" b="1" dirty="0">
                <a:solidFill>
                  <a:prstClr val="black"/>
                </a:solidFill>
              </a:rPr>
              <a:t>аналитической деятельности </a:t>
            </a:r>
            <a:r>
              <a:rPr lang="ru-RU" sz="2400" dirty="0">
                <a:solidFill>
                  <a:prstClr val="black"/>
                </a:solidFill>
              </a:rPr>
              <a:t>по результатам оценки качества</a:t>
            </a:r>
          </a:p>
          <a:p>
            <a:pPr lvl="1" algn="ctr"/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5145" y="21183"/>
            <a:ext cx="6172200" cy="106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Насущная проблема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resheniepin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778629"/>
            <a:ext cx="4214842" cy="3576235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" name="Группа 6"/>
          <p:cNvGrpSpPr/>
          <p:nvPr/>
        </p:nvGrpSpPr>
        <p:grpSpPr>
          <a:xfrm>
            <a:off x="3214677" y="3789040"/>
            <a:ext cx="3571900" cy="2867780"/>
            <a:chOff x="5878888" y="2500306"/>
            <a:chExt cx="3309345" cy="242889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6143636" y="2500306"/>
              <a:ext cx="2786082" cy="2428892"/>
            </a:xfrm>
            <a:prstGeom prst="roundRect">
              <a:avLst>
                <a:gd name="adj" fmla="val 31551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78888" y="2500306"/>
              <a:ext cx="3309345" cy="1955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solidFill>
                    <a:prstClr val="black"/>
                  </a:solidFill>
                </a:rPr>
                <a:t>Система решений по результатам </a:t>
              </a:r>
              <a:r>
                <a:rPr lang="ru-RU" sz="3600" dirty="0" smtClean="0">
                  <a:solidFill>
                    <a:prstClr val="black"/>
                  </a:solidFill>
                </a:rPr>
                <a:t>ВСОКО</a:t>
              </a:r>
              <a:endParaRPr lang="ru-RU" sz="3200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7650342" y="2276874"/>
            <a:ext cx="54006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64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s://ds04.infourok.ru/uploads/ex/0ccd/000f3b84-c861464b/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http://www.regcon.ru/jo/images/stories/guru/deming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3429024" cy="378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1547665" y="4111914"/>
            <a:ext cx="759633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000" b="1" dirty="0">
                <a:latin typeface="+mn-lt"/>
                <a:cs typeface="Times New Roman" pitchFamily="18" charset="0"/>
              </a:rPr>
              <a:t>Эдвардс </a:t>
            </a:r>
            <a:r>
              <a:rPr lang="ru-RU" sz="2000" b="1" dirty="0" err="1">
                <a:latin typeface="+mn-lt"/>
                <a:cs typeface="Times New Roman" pitchFamily="18" charset="0"/>
              </a:rPr>
              <a:t>Деминг</a:t>
            </a:r>
            <a:r>
              <a:rPr lang="ru-RU" sz="2000" b="1" dirty="0">
                <a:latin typeface="+mn-lt"/>
                <a:cs typeface="Times New Roman" pitchFamily="18" charset="0"/>
              </a:rPr>
              <a:t> -  всемирно известный ученый, автор многочисленных работ в области управления качеством.  </a:t>
            </a:r>
            <a:r>
              <a:rPr lang="ru-RU" sz="2000" b="1" dirty="0" err="1">
                <a:latin typeface="+mn-lt"/>
                <a:cs typeface="Times New Roman" pitchFamily="18" charset="0"/>
              </a:rPr>
              <a:t>Деминг</a:t>
            </a:r>
            <a:r>
              <a:rPr lang="ru-RU" sz="2000" b="1" dirty="0">
                <a:latin typeface="+mn-lt"/>
                <a:cs typeface="Times New Roman" pitchFamily="18" charset="0"/>
              </a:rPr>
              <a:t> назван первым «наставником по качеству».</a:t>
            </a:r>
          </a:p>
          <a:p>
            <a:pPr algn="just" eaLnBrk="1" hangingPunct="1"/>
            <a:r>
              <a:rPr lang="ru-RU" sz="2000" b="1" dirty="0">
                <a:latin typeface="+mn-lt"/>
                <a:cs typeface="Times New Roman" pitchFamily="18" charset="0"/>
              </a:rPr>
              <a:t>Доктор </a:t>
            </a:r>
            <a:r>
              <a:rPr lang="ru-RU" sz="2000" b="1" dirty="0" err="1">
                <a:latin typeface="+mn-lt"/>
                <a:cs typeface="Times New Roman" pitchFamily="18" charset="0"/>
              </a:rPr>
              <a:t>Э.Деминг</a:t>
            </a:r>
            <a:r>
              <a:rPr lang="ru-RU" sz="2000" b="1" dirty="0">
                <a:latin typeface="+mn-lt"/>
                <a:cs typeface="Times New Roman" pitchFamily="18" charset="0"/>
              </a:rPr>
              <a:t> является автором </a:t>
            </a:r>
            <a:r>
              <a:rPr lang="ru-RU" sz="2000" b="1" i="1" u="sng" dirty="0">
                <a:latin typeface="+mn-lt"/>
                <a:cs typeface="Times New Roman" pitchFamily="18" charset="0"/>
              </a:rPr>
              <a:t>своего варианта теории управления качеством</a:t>
            </a:r>
            <a:r>
              <a:rPr lang="ru-RU" sz="2000" b="1" u="sng" dirty="0">
                <a:latin typeface="+mn-lt"/>
                <a:cs typeface="Times New Roman" pitchFamily="18" charset="0"/>
              </a:rPr>
              <a:t> 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82636" y="571480"/>
            <a:ext cx="385765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defRPr/>
            </a:pP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defRPr/>
            </a:pP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1022" y="0"/>
            <a:ext cx="5322977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15% отклонений в </a:t>
            </a:r>
          </a:p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качестве зависит  от  </a:t>
            </a:r>
          </a:p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исполнителей и 85%</a:t>
            </a:r>
          </a:p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дефектов определяются </a:t>
            </a:r>
          </a:p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недостатками  управления.</a:t>
            </a:r>
          </a:p>
          <a:p>
            <a:pPr algn="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                           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Эдвардс 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Деминг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5589242"/>
            <a:ext cx="7572396" cy="954107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Эффективное управление должно приводить школу к успеху</a:t>
            </a:r>
          </a:p>
        </p:txBody>
      </p:sp>
    </p:spTree>
    <p:extLst>
      <p:ext uri="{BB962C8B-B14F-4D97-AF65-F5344CB8AC3E}">
        <p14:creationId xmlns:p14="http://schemas.microsoft.com/office/powerpoint/2010/main" val="697277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комплексная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характеристика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образовательной деятельности и подготовки обучающегося,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выражающая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степень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его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соответствия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федеральным государственным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образовательным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стандартам, образовательным стандартам, федеральным государственным требованиям и (или) потребностям физического или юридического лица, в интересах которого осуществляется образовательная деятельность, в том числе, степень достижения планируемых результатов освоения основной образовательной программы» (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Закон «Об образовании в Российской Федерации», Ст. 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Качество образования - это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224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643578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endParaRPr lang="ru-RU" sz="4400" dirty="0" smtClean="0"/>
          </a:p>
          <a:p>
            <a:pPr marL="514350" indent="-514350"/>
            <a:r>
              <a:rPr lang="ru-RU" sz="4400" dirty="0" smtClean="0"/>
              <a:t>Федеральный закон от ФЗ «Об образовании в Российской Федерации» №273-ФЗ от 29.12. 2012г. (Ст. 28, 29, 95, 97).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Нормативно-правовые основания для осуществления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ШСОКО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44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Autofit/>
          </a:bodyPr>
          <a:lstStyle/>
          <a:p>
            <a:pPr algn="just"/>
            <a:r>
              <a:rPr lang="ru-RU" sz="4400" dirty="0"/>
              <a:t>Постановление Правительства РФ от 05.08.2013 N 662 «Об осуществлении мониторинга </a:t>
            </a:r>
            <a:r>
              <a:rPr lang="ru-RU" sz="4400" dirty="0" smtClean="0"/>
              <a:t>системы образования</a:t>
            </a:r>
            <a:r>
              <a:rPr lang="ru-RU" sz="4400" dirty="0"/>
              <a:t>» (в </a:t>
            </a:r>
            <a:r>
              <a:rPr lang="ru-RU" sz="4400" dirty="0" err="1"/>
              <a:t>т.ч</a:t>
            </a:r>
            <a:r>
              <a:rPr lang="ru-RU" sz="4400" dirty="0"/>
              <a:t>. Правила осуществления </a:t>
            </a:r>
            <a:r>
              <a:rPr lang="ru-RU" sz="4400" dirty="0" smtClean="0"/>
              <a:t> мониторинга);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Нормативно-правовые основания для осуществления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ШСОКО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4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Autofit/>
          </a:bodyPr>
          <a:lstStyle/>
          <a:p>
            <a:pPr algn="just"/>
            <a:r>
              <a:rPr lang="ru-RU" sz="4400" dirty="0"/>
              <a:t>Постановление Правительства РФ от 05.08.2013 N 662 «Об осуществлении мониторинга </a:t>
            </a:r>
            <a:r>
              <a:rPr lang="ru-RU" sz="4400" dirty="0" smtClean="0"/>
              <a:t>системы образования</a:t>
            </a:r>
            <a:r>
              <a:rPr lang="ru-RU" sz="4400" dirty="0"/>
              <a:t>» (в </a:t>
            </a:r>
            <a:r>
              <a:rPr lang="ru-RU" sz="4400" dirty="0" err="1"/>
              <a:t>т.ч</a:t>
            </a:r>
            <a:r>
              <a:rPr lang="ru-RU" sz="4400" dirty="0"/>
              <a:t>. Правила осуществления </a:t>
            </a:r>
            <a:r>
              <a:rPr lang="ru-RU" sz="4400" dirty="0" smtClean="0"/>
              <a:t> мониторинга);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Нормативно-правовые основания для осуществления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ШСОКО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4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571612"/>
            <a:ext cx="9036496" cy="5025740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/>
              <a:t>Приказ </a:t>
            </a:r>
            <a:r>
              <a:rPr lang="ru-RU" sz="3600" dirty="0" err="1"/>
              <a:t>Минобрнауки</a:t>
            </a:r>
            <a:r>
              <a:rPr lang="ru-RU" sz="3600" dirty="0"/>
              <a:t> РФ «Об утверждении показателей мониторинга системы образования» от </a:t>
            </a:r>
            <a:r>
              <a:rPr lang="ru-RU" sz="3600" dirty="0" smtClean="0"/>
              <a:t>15 января </a:t>
            </a:r>
            <a:r>
              <a:rPr lang="ru-RU" sz="3600" dirty="0"/>
              <a:t>2014 г. N 14 (и методика их расчета</a:t>
            </a:r>
            <a:r>
              <a:rPr lang="ru-RU" sz="3600" dirty="0" smtClean="0"/>
              <a:t>);</a:t>
            </a:r>
            <a:endParaRPr lang="ru-RU" sz="3600" dirty="0"/>
          </a:p>
          <a:p>
            <a:pPr algn="just"/>
            <a:r>
              <a:rPr lang="ru-RU" sz="3600" dirty="0"/>
              <a:t>Приказ </a:t>
            </a:r>
            <a:r>
              <a:rPr lang="ru-RU" sz="3600" dirty="0" err="1"/>
              <a:t>Минобрнауки</a:t>
            </a:r>
            <a:r>
              <a:rPr lang="ru-RU" sz="3600" dirty="0"/>
              <a:t> РФ от 27.10.2014г. № 1378 «О проведении мониторинга качества </a:t>
            </a:r>
            <a:r>
              <a:rPr lang="ru-RU" sz="3600" dirty="0" smtClean="0"/>
              <a:t>подготовки обучающихся»;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Нормативно-правовые основания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11444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Autofit/>
          </a:bodyPr>
          <a:lstStyle/>
          <a:p>
            <a:pPr algn="just"/>
            <a:r>
              <a:rPr lang="ru-RU" sz="3600" dirty="0"/>
              <a:t>Приказ </a:t>
            </a:r>
            <a:r>
              <a:rPr lang="ru-RU" sz="3600" dirty="0" err="1"/>
              <a:t>Минобрнауки</a:t>
            </a:r>
            <a:r>
              <a:rPr lang="ru-RU" sz="3600" dirty="0"/>
              <a:t> РФ от 14 июня 2013 г. N 462 «Об утверждении порядка проведения </a:t>
            </a:r>
            <a:r>
              <a:rPr lang="ru-RU" sz="3600" dirty="0" err="1"/>
              <a:t>самообследования</a:t>
            </a:r>
            <a:r>
              <a:rPr lang="ru-RU" sz="3600" dirty="0"/>
              <a:t>»;</a:t>
            </a:r>
          </a:p>
          <a:p>
            <a:pPr algn="just"/>
            <a:r>
              <a:rPr lang="ru-RU" sz="3600" dirty="0"/>
              <a:t>Приказ </a:t>
            </a:r>
            <a:r>
              <a:rPr lang="ru-RU" sz="3600" dirty="0" err="1"/>
              <a:t>Минобрнауки</a:t>
            </a:r>
            <a:r>
              <a:rPr lang="ru-RU" sz="3600" dirty="0"/>
              <a:t> от 10.12.2013г. № 1324 «Об утверждении показателей деятельности образовательной организации, подлежащей </a:t>
            </a:r>
            <a:r>
              <a:rPr lang="ru-RU" sz="3600" dirty="0" err="1"/>
              <a:t>самообследованию</a:t>
            </a:r>
            <a:r>
              <a:rPr lang="ru-RU" sz="3600" dirty="0" smtClean="0"/>
              <a:t>»;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Нормативно-правовые основания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20498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1461</Words>
  <Application>Microsoft Office PowerPoint</Application>
  <PresentationFormat>Экран (4:3)</PresentationFormat>
  <Paragraphs>131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Тема Office</vt:lpstr>
      <vt:lpstr>Открытая</vt:lpstr>
      <vt:lpstr>1_Открытая</vt:lpstr>
      <vt:lpstr>Презентация PowerPoint</vt:lpstr>
      <vt:lpstr>Презентация PowerPoint</vt:lpstr>
      <vt:lpstr>Презентация PowerPoint</vt:lpstr>
      <vt:lpstr>Качество образования - это</vt:lpstr>
      <vt:lpstr>Нормативно-правовые основания для осуществления ШСОКО</vt:lpstr>
      <vt:lpstr>Нормативно-правовые основания для осуществления ШСОКО</vt:lpstr>
      <vt:lpstr>Нормативно-правовые основания для осуществления ШСОКО</vt:lpstr>
      <vt:lpstr>Нормативно-правовые основания</vt:lpstr>
      <vt:lpstr>Нормативно-правовые основания</vt:lpstr>
      <vt:lpstr>Нормативно-правовые основания</vt:lpstr>
      <vt:lpstr>Школьная система оценки качества образования</vt:lpstr>
      <vt:lpstr>Процедуры оценивания</vt:lpstr>
      <vt:lpstr>Федеральный закон № 273-ФЗ «Об образовании в Российской Федерации»</vt:lpstr>
      <vt:lpstr>Компетенция и ответственность ОО в вопросах оценки качества образования</vt:lpstr>
      <vt:lpstr> Школьная система оценки качества образования (ШСОКО) </vt:lpstr>
      <vt:lpstr>Направления внутренней оценки качества образования</vt:lpstr>
      <vt:lpstr>Направления внутренней оценки качества образования</vt:lpstr>
      <vt:lpstr>Направления внутренней оценки качества образования</vt:lpstr>
      <vt:lpstr>Направления внутренней оценки качества образования</vt:lpstr>
      <vt:lpstr>Особенности ВСОКО в условиях ФГОС</vt:lpstr>
      <vt:lpstr>ЦЕЛИ ВСОКО</vt:lpstr>
      <vt:lpstr>ЦЕЛИ ВСОКО</vt:lpstr>
      <vt:lpstr> Положения, которые могут или должны разрабатываться в образовательной организации по ВСОКО, а также основания для разработки данных документов. </vt:lpstr>
      <vt:lpstr>Презентация PowerPoint</vt:lpstr>
      <vt:lpstr>Презентация PowerPoint</vt:lpstr>
      <vt:lpstr>Презентация PowerPoint</vt:lpstr>
      <vt:lpstr>Насущная проблема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profnet@kimc.ms</dc:creator>
  <cp:lastModifiedBy>Татьяна Копылова</cp:lastModifiedBy>
  <cp:revision>130</cp:revision>
  <dcterms:created xsi:type="dcterms:W3CDTF">2017-10-31T10:16:16Z</dcterms:created>
  <dcterms:modified xsi:type="dcterms:W3CDTF">2018-08-30T03:35:01Z</dcterms:modified>
</cp:coreProperties>
</file>