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320" r:id="rId4"/>
    <p:sldId id="321" r:id="rId5"/>
    <p:sldId id="271" r:id="rId6"/>
    <p:sldId id="283" r:id="rId7"/>
    <p:sldId id="297" r:id="rId8"/>
    <p:sldId id="267" r:id="rId9"/>
    <p:sldId id="322" r:id="rId10"/>
    <p:sldId id="32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90C"/>
    <a:srgbClr val="009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5CD3A-90D3-40BE-B176-C6584D3052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796F6B-560F-4E21-B852-984BE6D26366}">
      <dgm:prSet custT="1"/>
      <dgm:spPr/>
      <dgm:t>
        <a:bodyPr/>
        <a:lstStyle/>
        <a:p>
          <a:pPr algn="ctr" rtl="0"/>
          <a:r>
            <a:rPr lang="ru-RU" sz="3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Взаимоэкспертиза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AF6A7F-AD13-4793-A260-BE8DD8E1136A}" type="parTrans" cxnId="{36D98288-840C-49D2-9174-0517C866DF1E}">
      <dgm:prSet/>
      <dgm:spPr/>
      <dgm:t>
        <a:bodyPr/>
        <a:lstStyle/>
        <a:p>
          <a:endParaRPr lang="ru-RU"/>
        </a:p>
      </dgm:t>
    </dgm:pt>
    <dgm:pt modelId="{001CDF29-3A37-4638-ADA9-BCA12D454EA6}" type="sibTrans" cxnId="{36D98288-840C-49D2-9174-0517C866DF1E}">
      <dgm:prSet/>
      <dgm:spPr/>
      <dgm:t>
        <a:bodyPr/>
        <a:lstStyle/>
        <a:p>
          <a:endParaRPr lang="ru-RU"/>
        </a:p>
      </dgm:t>
    </dgm:pt>
    <dgm:pt modelId="{E24A1948-900F-4188-8842-E5EB175B627A}">
      <dgm:prSet custT="1"/>
      <dgm:spPr/>
      <dgm:t>
        <a:bodyPr/>
        <a:lstStyle/>
        <a:p>
          <a:pPr rtl="0"/>
          <a:r>
            <a:rPr lang="ru-RU" sz="2800" b="1" dirty="0" smtClean="0"/>
            <a:t>До 25.09. связались с партнерами</a:t>
          </a:r>
          <a:endParaRPr lang="ru-RU" sz="2800" dirty="0"/>
        </a:p>
      </dgm:t>
    </dgm:pt>
    <dgm:pt modelId="{E6D3B03A-836B-4A50-BF9A-35B7414E4C2F}" type="parTrans" cxnId="{18DFA42B-BA2E-4818-9612-63E542F729FC}">
      <dgm:prSet/>
      <dgm:spPr/>
      <dgm:t>
        <a:bodyPr/>
        <a:lstStyle/>
        <a:p>
          <a:endParaRPr lang="ru-RU"/>
        </a:p>
      </dgm:t>
    </dgm:pt>
    <dgm:pt modelId="{A2F0EECA-8123-4804-AB4F-C652C6E4A473}" type="sibTrans" cxnId="{18DFA42B-BA2E-4818-9612-63E542F729FC}">
      <dgm:prSet/>
      <dgm:spPr/>
      <dgm:t>
        <a:bodyPr/>
        <a:lstStyle/>
        <a:p>
          <a:endParaRPr lang="ru-RU"/>
        </a:p>
      </dgm:t>
    </dgm:pt>
    <dgm:pt modelId="{34830505-2E0A-4392-A7EC-8D6E95C9DB55}">
      <dgm:prSet custT="1"/>
      <dgm:spPr/>
      <dgm:t>
        <a:bodyPr/>
        <a:lstStyle/>
        <a:p>
          <a:pPr rtl="0"/>
          <a:r>
            <a:rPr lang="ru-RU" sz="2800" b="1" dirty="0" smtClean="0"/>
            <a:t>До </a:t>
          </a:r>
          <a:r>
            <a:rPr lang="ru-RU" sz="2800" b="1" u="sng" dirty="0" smtClean="0"/>
            <a:t>1 октября </a:t>
          </a:r>
          <a:r>
            <a:rPr lang="ru-RU" sz="2800" b="1" dirty="0" smtClean="0"/>
            <a:t>документы партнеру направлены и от него получены</a:t>
          </a:r>
          <a:endParaRPr lang="ru-RU" sz="2800" dirty="0"/>
        </a:p>
      </dgm:t>
    </dgm:pt>
    <dgm:pt modelId="{0477F51C-4F48-4EE2-BC42-F34F4504D3B3}" type="parTrans" cxnId="{54ACADC7-081A-4EDA-9F2F-88EA6FC195B1}">
      <dgm:prSet/>
      <dgm:spPr/>
      <dgm:t>
        <a:bodyPr/>
        <a:lstStyle/>
        <a:p>
          <a:endParaRPr lang="ru-RU"/>
        </a:p>
      </dgm:t>
    </dgm:pt>
    <dgm:pt modelId="{14164359-7CFD-402D-B094-A4273E043AC5}" type="sibTrans" cxnId="{54ACADC7-081A-4EDA-9F2F-88EA6FC195B1}">
      <dgm:prSet/>
      <dgm:spPr/>
      <dgm:t>
        <a:bodyPr/>
        <a:lstStyle/>
        <a:p>
          <a:endParaRPr lang="ru-RU"/>
        </a:p>
      </dgm:t>
    </dgm:pt>
    <dgm:pt modelId="{D993D45A-5930-4557-B5A4-96E0BB23EEB6}">
      <dgm:prSet custT="1"/>
      <dgm:spPr/>
      <dgm:t>
        <a:bodyPr/>
        <a:lstStyle/>
        <a:p>
          <a:pPr rtl="0"/>
          <a:r>
            <a:rPr lang="ru-RU" sz="2800" b="1" dirty="0" smtClean="0"/>
            <a:t>До </a:t>
          </a:r>
          <a:r>
            <a:rPr lang="ru-RU" sz="2800" b="1" u="sng" dirty="0" smtClean="0"/>
            <a:t>7 октября </a:t>
          </a:r>
          <a:r>
            <a:rPr lang="ru-RU" sz="2800" b="1" dirty="0" smtClean="0"/>
            <a:t>назначена встреча с партнером </a:t>
          </a:r>
          <a:endParaRPr lang="ru-RU" sz="2800" dirty="0"/>
        </a:p>
      </dgm:t>
    </dgm:pt>
    <dgm:pt modelId="{BAAA85BB-C512-46E3-B562-E8719A419193}" type="parTrans" cxnId="{743E7D3E-522E-4389-8E5B-9B2B43D5A96F}">
      <dgm:prSet/>
      <dgm:spPr/>
      <dgm:t>
        <a:bodyPr/>
        <a:lstStyle/>
        <a:p>
          <a:endParaRPr lang="ru-RU"/>
        </a:p>
      </dgm:t>
    </dgm:pt>
    <dgm:pt modelId="{1F738FFC-7E42-49FB-8B38-8694E3FA9072}" type="sibTrans" cxnId="{743E7D3E-522E-4389-8E5B-9B2B43D5A96F}">
      <dgm:prSet/>
      <dgm:spPr/>
      <dgm:t>
        <a:bodyPr/>
        <a:lstStyle/>
        <a:p>
          <a:endParaRPr lang="ru-RU"/>
        </a:p>
      </dgm:t>
    </dgm:pt>
    <dgm:pt modelId="{FC0BB681-74C1-4CB1-AC92-D1630DE4CCA0}">
      <dgm:prSet custT="1"/>
      <dgm:spPr/>
      <dgm:t>
        <a:bodyPr/>
        <a:lstStyle/>
        <a:p>
          <a:pPr rtl="0"/>
          <a:r>
            <a:rPr lang="ru-RU" sz="2800" b="1" dirty="0" smtClean="0"/>
            <a:t>До </a:t>
          </a:r>
          <a:r>
            <a:rPr lang="ru-RU" sz="2800" b="1" u="sng" dirty="0" smtClean="0"/>
            <a:t>10 октября </a:t>
          </a:r>
          <a:r>
            <a:rPr lang="ru-RU" sz="2800" b="1" dirty="0" smtClean="0"/>
            <a:t>формы экспертизы заполнены предварительно</a:t>
          </a:r>
          <a:endParaRPr lang="ru-RU" sz="2800" dirty="0"/>
        </a:p>
      </dgm:t>
    </dgm:pt>
    <dgm:pt modelId="{5778AD40-31C7-4179-8E47-FEF0F614DE93}" type="parTrans" cxnId="{FB29C2D9-72ED-456A-9CC8-8F1165667F5C}">
      <dgm:prSet/>
      <dgm:spPr/>
      <dgm:t>
        <a:bodyPr/>
        <a:lstStyle/>
        <a:p>
          <a:endParaRPr lang="ru-RU"/>
        </a:p>
      </dgm:t>
    </dgm:pt>
    <dgm:pt modelId="{028CF512-75AB-4962-8B68-922290C39FFD}" type="sibTrans" cxnId="{FB29C2D9-72ED-456A-9CC8-8F1165667F5C}">
      <dgm:prSet/>
      <dgm:spPr/>
      <dgm:t>
        <a:bodyPr/>
        <a:lstStyle/>
        <a:p>
          <a:endParaRPr lang="ru-RU"/>
        </a:p>
      </dgm:t>
    </dgm:pt>
    <dgm:pt modelId="{EBF5932E-637C-4208-A9E9-52823E6DEE6A}">
      <dgm:prSet custT="1"/>
      <dgm:spPr/>
      <dgm:t>
        <a:bodyPr/>
        <a:lstStyle/>
        <a:p>
          <a:pPr rtl="0"/>
          <a:r>
            <a:rPr lang="ru-RU" sz="2800" b="1" dirty="0" smtClean="0"/>
            <a:t>До </a:t>
          </a:r>
          <a:r>
            <a:rPr lang="ru-RU" sz="2800" b="1" u="sng" dirty="0" smtClean="0"/>
            <a:t>21 октября </a:t>
          </a:r>
          <a:r>
            <a:rPr lang="ru-RU" sz="2800" b="1" dirty="0" smtClean="0"/>
            <a:t>встреча проведена</a:t>
          </a:r>
          <a:endParaRPr lang="ru-RU" sz="2800" dirty="0"/>
        </a:p>
      </dgm:t>
    </dgm:pt>
    <dgm:pt modelId="{9B7C4068-36EA-4D2F-96D7-8A5A93835434}" type="parTrans" cxnId="{E703198C-0770-4E3F-A066-B821118F45FE}">
      <dgm:prSet/>
      <dgm:spPr/>
      <dgm:t>
        <a:bodyPr/>
        <a:lstStyle/>
        <a:p>
          <a:endParaRPr lang="ru-RU"/>
        </a:p>
      </dgm:t>
    </dgm:pt>
    <dgm:pt modelId="{3937C801-F647-4235-8FFC-E1923A87E985}" type="sibTrans" cxnId="{E703198C-0770-4E3F-A066-B821118F45FE}">
      <dgm:prSet/>
      <dgm:spPr/>
      <dgm:t>
        <a:bodyPr/>
        <a:lstStyle/>
        <a:p>
          <a:endParaRPr lang="ru-RU"/>
        </a:p>
      </dgm:t>
    </dgm:pt>
    <dgm:pt modelId="{56F0898C-DD36-41B3-ADAB-FB5785B1585B}">
      <dgm:prSet custT="1"/>
      <dgm:spPr/>
      <dgm:t>
        <a:bodyPr/>
        <a:lstStyle/>
        <a:p>
          <a:pPr rtl="0"/>
          <a:r>
            <a:rPr lang="ru-RU" sz="2800" b="1" dirty="0" smtClean="0"/>
            <a:t>До 25 октября  итоговая форма направлена партнеру и получена от него </a:t>
          </a:r>
          <a:endParaRPr lang="ru-RU" sz="2800" dirty="0"/>
        </a:p>
      </dgm:t>
    </dgm:pt>
    <dgm:pt modelId="{FF0CEF06-A438-458B-9BF7-2397DF8BDA1E}" type="parTrans" cxnId="{0696F508-5E2C-46B8-8645-549F69FDA4CD}">
      <dgm:prSet/>
      <dgm:spPr/>
      <dgm:t>
        <a:bodyPr/>
        <a:lstStyle/>
        <a:p>
          <a:endParaRPr lang="ru-RU"/>
        </a:p>
      </dgm:t>
    </dgm:pt>
    <dgm:pt modelId="{AA210434-8DA9-4A8A-8594-DDBAE9F1B966}" type="sibTrans" cxnId="{0696F508-5E2C-46B8-8645-549F69FDA4CD}">
      <dgm:prSet/>
      <dgm:spPr/>
      <dgm:t>
        <a:bodyPr/>
        <a:lstStyle/>
        <a:p>
          <a:endParaRPr lang="ru-RU"/>
        </a:p>
      </dgm:t>
    </dgm:pt>
    <dgm:pt modelId="{540ECEF8-7904-4CEE-A6AD-1EEE11C87F48}" type="pres">
      <dgm:prSet presAssocID="{58D5CD3A-90D3-40BE-B176-C6584D305206}" presName="linear" presStyleCnt="0">
        <dgm:presLayoutVars>
          <dgm:animLvl val="lvl"/>
          <dgm:resizeHandles val="exact"/>
        </dgm:presLayoutVars>
      </dgm:prSet>
      <dgm:spPr/>
    </dgm:pt>
    <dgm:pt modelId="{F50618C3-7EBD-4A5D-A920-C10AC370F423}" type="pres">
      <dgm:prSet presAssocID="{BA796F6B-560F-4E21-B852-984BE6D26366}" presName="parentText" presStyleLbl="node1" presStyleIdx="0" presStyleCnt="1" custLinFactNeighborX="1570" custLinFactNeighborY="-36036">
        <dgm:presLayoutVars>
          <dgm:chMax val="0"/>
          <dgm:bulletEnabled val="1"/>
        </dgm:presLayoutVars>
      </dgm:prSet>
      <dgm:spPr/>
    </dgm:pt>
    <dgm:pt modelId="{86D839AB-F985-4993-B684-3EE8F9B9DDA4}" type="pres">
      <dgm:prSet presAssocID="{BA796F6B-560F-4E21-B852-984BE6D26366}" presName="childText" presStyleLbl="revTx" presStyleIdx="0" presStyleCnt="1" custScaleY="170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CAE62-E817-44CD-95A5-A61F671AB7C5}" type="presOf" srcId="{56F0898C-DD36-41B3-ADAB-FB5785B1585B}" destId="{86D839AB-F985-4993-B684-3EE8F9B9DDA4}" srcOrd="0" destOrd="5" presId="urn:microsoft.com/office/officeart/2005/8/layout/vList2"/>
    <dgm:cxn modelId="{830CC570-EA8C-4722-8A3B-F1BED2AAA3E9}" type="presOf" srcId="{BA796F6B-560F-4E21-B852-984BE6D26366}" destId="{F50618C3-7EBD-4A5D-A920-C10AC370F423}" srcOrd="0" destOrd="0" presId="urn:microsoft.com/office/officeart/2005/8/layout/vList2"/>
    <dgm:cxn modelId="{0696F508-5E2C-46B8-8645-549F69FDA4CD}" srcId="{BA796F6B-560F-4E21-B852-984BE6D26366}" destId="{56F0898C-DD36-41B3-ADAB-FB5785B1585B}" srcOrd="5" destOrd="0" parTransId="{FF0CEF06-A438-458B-9BF7-2397DF8BDA1E}" sibTransId="{AA210434-8DA9-4A8A-8594-DDBAE9F1B966}"/>
    <dgm:cxn modelId="{54ACADC7-081A-4EDA-9F2F-88EA6FC195B1}" srcId="{BA796F6B-560F-4E21-B852-984BE6D26366}" destId="{34830505-2E0A-4392-A7EC-8D6E95C9DB55}" srcOrd="1" destOrd="0" parTransId="{0477F51C-4F48-4EE2-BC42-F34F4504D3B3}" sibTransId="{14164359-7CFD-402D-B094-A4273E043AC5}"/>
    <dgm:cxn modelId="{36D98288-840C-49D2-9174-0517C866DF1E}" srcId="{58D5CD3A-90D3-40BE-B176-C6584D305206}" destId="{BA796F6B-560F-4E21-B852-984BE6D26366}" srcOrd="0" destOrd="0" parTransId="{CFAF6A7F-AD13-4793-A260-BE8DD8E1136A}" sibTransId="{001CDF29-3A37-4638-ADA9-BCA12D454EA6}"/>
    <dgm:cxn modelId="{D28FD2C0-D146-40F5-8599-6C407E6A7E7B}" type="presOf" srcId="{EBF5932E-637C-4208-A9E9-52823E6DEE6A}" destId="{86D839AB-F985-4993-B684-3EE8F9B9DDA4}" srcOrd="0" destOrd="4" presId="urn:microsoft.com/office/officeart/2005/8/layout/vList2"/>
    <dgm:cxn modelId="{630302DD-1625-4B8A-A964-2ADA6A367799}" type="presOf" srcId="{E24A1948-900F-4188-8842-E5EB175B627A}" destId="{86D839AB-F985-4993-B684-3EE8F9B9DDA4}" srcOrd="0" destOrd="0" presId="urn:microsoft.com/office/officeart/2005/8/layout/vList2"/>
    <dgm:cxn modelId="{C434BD4C-4674-486F-9CE0-04606770213C}" type="presOf" srcId="{34830505-2E0A-4392-A7EC-8D6E95C9DB55}" destId="{86D839AB-F985-4993-B684-3EE8F9B9DDA4}" srcOrd="0" destOrd="1" presId="urn:microsoft.com/office/officeart/2005/8/layout/vList2"/>
    <dgm:cxn modelId="{FB29C2D9-72ED-456A-9CC8-8F1165667F5C}" srcId="{BA796F6B-560F-4E21-B852-984BE6D26366}" destId="{FC0BB681-74C1-4CB1-AC92-D1630DE4CCA0}" srcOrd="3" destOrd="0" parTransId="{5778AD40-31C7-4179-8E47-FEF0F614DE93}" sibTransId="{028CF512-75AB-4962-8B68-922290C39FFD}"/>
    <dgm:cxn modelId="{743E7D3E-522E-4389-8E5B-9B2B43D5A96F}" srcId="{BA796F6B-560F-4E21-B852-984BE6D26366}" destId="{D993D45A-5930-4557-B5A4-96E0BB23EEB6}" srcOrd="2" destOrd="0" parTransId="{BAAA85BB-C512-46E3-B562-E8719A419193}" sibTransId="{1F738FFC-7E42-49FB-8B38-8694E3FA9072}"/>
    <dgm:cxn modelId="{95B596D3-87EB-4E5F-BDFD-6FE691803C77}" type="presOf" srcId="{D993D45A-5930-4557-B5A4-96E0BB23EEB6}" destId="{86D839AB-F985-4993-B684-3EE8F9B9DDA4}" srcOrd="0" destOrd="2" presId="urn:microsoft.com/office/officeart/2005/8/layout/vList2"/>
    <dgm:cxn modelId="{E703198C-0770-4E3F-A066-B821118F45FE}" srcId="{BA796F6B-560F-4E21-B852-984BE6D26366}" destId="{EBF5932E-637C-4208-A9E9-52823E6DEE6A}" srcOrd="4" destOrd="0" parTransId="{9B7C4068-36EA-4D2F-96D7-8A5A93835434}" sibTransId="{3937C801-F647-4235-8FFC-E1923A87E985}"/>
    <dgm:cxn modelId="{18DFA42B-BA2E-4818-9612-63E542F729FC}" srcId="{BA796F6B-560F-4E21-B852-984BE6D26366}" destId="{E24A1948-900F-4188-8842-E5EB175B627A}" srcOrd="0" destOrd="0" parTransId="{E6D3B03A-836B-4A50-BF9A-35B7414E4C2F}" sibTransId="{A2F0EECA-8123-4804-AB4F-C652C6E4A473}"/>
    <dgm:cxn modelId="{2D064C3E-4503-4FC4-B259-D30BD9893A11}" type="presOf" srcId="{58D5CD3A-90D3-40BE-B176-C6584D305206}" destId="{540ECEF8-7904-4CEE-A6AD-1EEE11C87F48}" srcOrd="0" destOrd="0" presId="urn:microsoft.com/office/officeart/2005/8/layout/vList2"/>
    <dgm:cxn modelId="{D3828995-956D-48C5-840B-EEE27FACE017}" type="presOf" srcId="{FC0BB681-74C1-4CB1-AC92-D1630DE4CCA0}" destId="{86D839AB-F985-4993-B684-3EE8F9B9DDA4}" srcOrd="0" destOrd="3" presId="urn:microsoft.com/office/officeart/2005/8/layout/vList2"/>
    <dgm:cxn modelId="{F33A1A72-4303-4800-B0C8-C486D90E8EE6}" type="presParOf" srcId="{540ECEF8-7904-4CEE-A6AD-1EEE11C87F48}" destId="{F50618C3-7EBD-4A5D-A920-C10AC370F423}" srcOrd="0" destOrd="0" presId="urn:microsoft.com/office/officeart/2005/8/layout/vList2"/>
    <dgm:cxn modelId="{991D476F-2758-4433-AE3E-0A923C550579}" type="presParOf" srcId="{540ECEF8-7904-4CEE-A6AD-1EEE11C87F48}" destId="{86D839AB-F985-4993-B684-3EE8F9B9DDA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618C3-7EBD-4A5D-A920-C10AC370F423}">
      <dsp:nvSpPr>
        <dsp:cNvPr id="0" name=""/>
        <dsp:cNvSpPr/>
      </dsp:nvSpPr>
      <dsp:spPr>
        <a:xfrm>
          <a:off x="0" y="0"/>
          <a:ext cx="6797040" cy="7313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Взаимоэкспертиза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01" y="35701"/>
        <a:ext cx="6725638" cy="659939"/>
      </dsp:txXfrm>
    </dsp:sp>
    <dsp:sp modelId="{86D839AB-F985-4993-B684-3EE8F9B9DDA4}">
      <dsp:nvSpPr>
        <dsp:cNvPr id="0" name=""/>
        <dsp:cNvSpPr/>
      </dsp:nvSpPr>
      <dsp:spPr>
        <a:xfrm>
          <a:off x="0" y="734355"/>
          <a:ext cx="6797040" cy="4855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06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До 25.09. связались с партнерами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До </a:t>
          </a:r>
          <a:r>
            <a:rPr lang="ru-RU" sz="2800" b="1" u="sng" kern="1200" dirty="0" smtClean="0"/>
            <a:t>1 октября </a:t>
          </a:r>
          <a:r>
            <a:rPr lang="ru-RU" sz="2800" b="1" kern="1200" dirty="0" smtClean="0"/>
            <a:t>документы партнеру направлены и от него получены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До </a:t>
          </a:r>
          <a:r>
            <a:rPr lang="ru-RU" sz="2800" b="1" u="sng" kern="1200" dirty="0" smtClean="0"/>
            <a:t>7 октября </a:t>
          </a:r>
          <a:r>
            <a:rPr lang="ru-RU" sz="2800" b="1" kern="1200" dirty="0" smtClean="0"/>
            <a:t>назначена встреча с партнером 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До </a:t>
          </a:r>
          <a:r>
            <a:rPr lang="ru-RU" sz="2800" b="1" u="sng" kern="1200" dirty="0" smtClean="0"/>
            <a:t>10 октября </a:t>
          </a:r>
          <a:r>
            <a:rPr lang="ru-RU" sz="2800" b="1" kern="1200" dirty="0" smtClean="0"/>
            <a:t>формы экспертизы заполнены предварительно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До </a:t>
          </a:r>
          <a:r>
            <a:rPr lang="ru-RU" sz="2800" b="1" u="sng" kern="1200" dirty="0" smtClean="0"/>
            <a:t>21 октября </a:t>
          </a:r>
          <a:r>
            <a:rPr lang="ru-RU" sz="2800" b="1" kern="1200" dirty="0" smtClean="0"/>
            <a:t>встреча проведена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До 25 октября  итоговая форма направлена партнеру и получена от него </a:t>
          </a:r>
          <a:endParaRPr lang="ru-RU" sz="2800" kern="1200" dirty="0"/>
        </a:p>
      </dsp:txBody>
      <dsp:txXfrm>
        <a:off x="0" y="734355"/>
        <a:ext cx="6797040" cy="4855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AA801-F7D8-4F46-99BA-AB759EC70AB5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D8200-7A68-415F-9F42-4A81377C9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2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e7551936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e7551936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klops.ru/news/dengi/138957-kaliningradskiy-tsentr-fdp-niu-vysshaya-shkola-ekonomiki-priglashaet-na-podgotovku-k-ege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9A269-4CB7-43D1-8E1B-2F49F8B678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009BB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04F39E5-F2DA-47BB-AC84-63376A6F6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2741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AF3ED3-1DE7-4E64-9B05-66580E49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664FDD-5B0B-4BA7-B6E2-954A577F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20D438-00BE-4AC0-96CD-DABA0F5B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A7F8A13-3D42-486F-930F-10C4E67E9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9" y="-138026"/>
            <a:ext cx="2240692" cy="126038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070929F-5B93-4A8B-A0B6-EE256879E9E8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gradFill>
            <a:gsLst>
              <a:gs pos="0">
                <a:srgbClr val="B0E0E9"/>
              </a:gs>
              <a:gs pos="100000">
                <a:srgbClr val="009B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8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DDEE73-0D29-4719-AA74-610FC4180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9B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7153FD-E27B-4D5E-A63F-BB686925A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5D84A4-C043-4AEF-AD56-2C692691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7F3AA1-1CD2-4CDA-B0F2-EDDC5294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841BE2-5678-4A65-9EAF-0689B4FE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6C37F1-2DB0-4005-99DF-3950648D9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5646" y="-305167"/>
            <a:ext cx="1636695" cy="21307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A688680-2328-4C2B-9813-68ED93FA6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118" y="3767609"/>
            <a:ext cx="2522236" cy="32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9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6B4552C-F10E-480C-94D4-F15B32D2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AD0A30-F860-43B0-9F48-5CA57BCC6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28DD76-2CDB-431B-90A6-B6B31F89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EF440-9EEA-49C8-879F-A00CE4B1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C735F3-9209-4ACF-8B57-56092D64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3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old">
  <p:cSld name="Title only - cold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0"/>
            <a:ext cx="12192000" cy="1070400"/>
          </a:xfrm>
          <a:prstGeom prst="rect">
            <a:avLst/>
          </a:prstGeom>
          <a:solidFill>
            <a:srgbClr val="1C4587">
              <a:alpha val="35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1283600" y="428125"/>
            <a:ext cx="10095600" cy="5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5" name="Google Shape;125;p22"/>
          <p:cNvSpPr/>
          <p:nvPr/>
        </p:nvSpPr>
        <p:spPr>
          <a:xfrm>
            <a:off x="925570" y="488167"/>
            <a:ext cx="387444" cy="336659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929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9609800" y="-204233"/>
            <a:ext cx="2827200" cy="169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5415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21D4BBC-7BF7-423F-AA9C-4CF7F281A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518" y="3483404"/>
            <a:ext cx="2522236" cy="32836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5AA403-6F81-4FD1-85E5-C1A4E2A96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454" y="0"/>
            <a:ext cx="2240692" cy="12603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BD7668-3607-4BCD-AF89-3BB773D1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BB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2E8029-A6FA-4892-9EE2-3094AA92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defRPr/>
            </a:lvl1pPr>
            <a:lvl2pPr marL="685800" indent="-228600"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1143000" indent="-228600"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defRPr/>
            </a:lvl4pPr>
            <a:lvl5pPr marL="2057400" indent="-228600"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9D55AB-A230-4101-9E87-6E4162E5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90A366-9BF3-4964-8FF8-C05850A0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392333-A3F9-4591-A96D-4656EEEF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F2D4C27-85C9-4DAC-ADFF-83966B3781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53800" y="5792604"/>
            <a:ext cx="1636695" cy="21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5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311B76-208A-4F9C-9EC9-803DC48A9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599" cy="2804262"/>
          </a:xfrm>
        </p:spPr>
        <p:txBody>
          <a:bodyPr anchor="b"/>
          <a:lstStyle>
            <a:lvl1pPr>
              <a:defRPr sz="6000">
                <a:solidFill>
                  <a:srgbClr val="B91E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F3AF19-BCE6-4958-9FF8-8B1DACCF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497" y="371639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DBF0A7-8B44-4841-B9B4-6E0F6F46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031EFE-7FEA-4DD7-B2E2-0542AF5C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755445-F416-4444-BD42-265E1F44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BE2B81B-152C-4AD0-A83B-C7E5FE151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9" y="-138026"/>
            <a:ext cx="2240692" cy="12603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9C4F792-BE9B-4CD0-8B16-A01D7597CF14}"/>
              </a:ext>
            </a:extLst>
          </p:cNvPr>
          <p:cNvSpPr/>
          <p:nvPr/>
        </p:nvSpPr>
        <p:spPr>
          <a:xfrm rot="5400000">
            <a:off x="6033338" y="-2384525"/>
            <a:ext cx="138026" cy="10515599"/>
          </a:xfrm>
          <a:prstGeom prst="rect">
            <a:avLst/>
          </a:prstGeom>
          <a:gradFill>
            <a:gsLst>
              <a:gs pos="0">
                <a:srgbClr val="B0E0E9"/>
              </a:gs>
              <a:gs pos="100000">
                <a:srgbClr val="009B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3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8EF678F-F9BA-420C-AADC-18784903AC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B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84B04B-A523-4DF2-80C7-47F01433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BB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5DD027-AE8A-4BC7-944F-49F9514DA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9BB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7695E0-39AB-4A98-BD61-62E733295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9BB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E3AE29-ED5E-482A-B892-07D10D6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260A7E-A37E-413E-9F48-000598EB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46BDAA-44DB-4F01-8085-69C62BA5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7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EFD972-D829-4666-968D-E067DABD5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098B54-0967-44A0-8603-38ABBF53F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BB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C2DBF6-0866-4ECA-9F73-D035EEAE9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B91E00"/>
              </a:buClr>
              <a:defRPr/>
            </a:lvl1pPr>
            <a:lvl2pPr>
              <a:buClr>
                <a:srgbClr val="B91E00"/>
              </a:buClr>
              <a:defRPr/>
            </a:lvl2pPr>
            <a:lvl3pPr>
              <a:buClr>
                <a:srgbClr val="B91E00"/>
              </a:buClr>
              <a:defRPr/>
            </a:lvl3pPr>
            <a:lvl4pPr>
              <a:buClr>
                <a:srgbClr val="B91E00"/>
              </a:buClr>
              <a:defRPr/>
            </a:lvl4pPr>
            <a:lvl5pPr>
              <a:buClr>
                <a:srgbClr val="B91E00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9708C46-F98E-4C62-9C19-0F4F49DFDFD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ru-RU" sz="2400" b="1" kern="1200" dirty="0" smtClean="0">
                <a:solidFill>
                  <a:srgbClr val="009BB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6C6C218-0F46-405B-A77A-B456FC1DE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B91E00"/>
              </a:buClr>
              <a:defRPr/>
            </a:lvl1pPr>
            <a:lvl2pPr>
              <a:buClr>
                <a:srgbClr val="B91E00"/>
              </a:buClr>
              <a:defRPr/>
            </a:lvl2pPr>
            <a:lvl3pPr>
              <a:buClr>
                <a:srgbClr val="B91E00"/>
              </a:buClr>
              <a:defRPr/>
            </a:lvl3pPr>
            <a:lvl4pPr>
              <a:buClr>
                <a:srgbClr val="B91E00"/>
              </a:buClr>
              <a:defRPr/>
            </a:lvl4pPr>
            <a:lvl5pPr>
              <a:buClr>
                <a:srgbClr val="B91E00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2EE9119-E90A-42E0-9C14-2E82BF0D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54BF9F8-5C9C-4BCD-959D-D049A0A1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15E2C6E-5603-487C-A2B5-9B2B668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D0E751-E05E-41A1-B593-BCFAB9D90844}"/>
              </a:ext>
            </a:extLst>
          </p:cNvPr>
          <p:cNvSpPr/>
          <p:nvPr/>
        </p:nvSpPr>
        <p:spPr>
          <a:xfrm rot="5400000">
            <a:off x="3392648" y="-73819"/>
            <a:ext cx="45719" cy="51577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B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6812989-E5EC-4705-9C91-632E5AA17C43}"/>
              </a:ext>
            </a:extLst>
          </p:cNvPr>
          <p:cNvSpPr/>
          <p:nvPr/>
        </p:nvSpPr>
        <p:spPr>
          <a:xfrm rot="5400000">
            <a:off x="8725060" y="-52040"/>
            <a:ext cx="45719" cy="51577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B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8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0">
              <a:schemeClr val="bg1"/>
            </a:gs>
            <a:gs pos="100000">
              <a:srgbClr val="009B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1D64F1-24BE-491C-A564-006787D724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91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9EE5249-55FB-4876-BA66-199AE940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FED1F13-300C-493B-9AF8-3D06F1B8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13EEBA2-13AC-4AA6-BB2C-66F52A46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C595EE5-8C21-4E24-B483-884B1ACE7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6775" flipH="1">
            <a:off x="10785389" y="5290954"/>
            <a:ext cx="1636695" cy="21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82E0EB4-CC6B-428D-AE0A-DB2E3F00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87F7AED-E2D5-4E44-BA2F-7987DF38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331C25-31BB-4696-BF1A-F366DBF0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3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F02076-42B8-435A-8614-0EF649FFF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B91E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CD39F7-B364-48E6-B842-5682B945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9BB9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2F71CD-C9C2-4F5F-A182-E9135D52C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33458D-4E10-43BD-B2DF-6B679572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65D1F8-375C-4F04-B68D-2F864845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6731C4-40FC-4E27-AE4F-C4350B82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EF11E1A-523A-4377-95F7-6D19661E6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2652" y="4803592"/>
            <a:ext cx="1636695" cy="21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6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7605B8-2429-4A95-B98E-7C500389D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519"/>
            <a:ext cx="4893747" cy="1600200"/>
          </a:xfrm>
        </p:spPr>
        <p:txBody>
          <a:bodyPr anchor="b"/>
          <a:lstStyle>
            <a:lvl1pPr>
              <a:defRPr sz="3200">
                <a:solidFill>
                  <a:srgbClr val="B91E00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F6BBF2-92A0-42F5-8777-512C86FAA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921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911F1C3-9527-4F7C-961D-81DEFB58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D06A44-E768-4DA2-83BB-BE017AC0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560175-5640-4E19-9C91-F5774FB8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671CF228-53A7-4519-B16B-59C9EDCC2610}"/>
              </a:ext>
            </a:extLst>
          </p:cNvPr>
          <p:cNvSpPr/>
          <p:nvPr/>
        </p:nvSpPr>
        <p:spPr>
          <a:xfrm>
            <a:off x="6106297" y="-477236"/>
            <a:ext cx="6346224" cy="6346224"/>
          </a:xfrm>
          <a:prstGeom prst="ellipse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4C5524BB-4712-4536-98EB-8940B1AF8766}"/>
              </a:ext>
            </a:extLst>
          </p:cNvPr>
          <p:cNvSpPr/>
          <p:nvPr/>
        </p:nvSpPr>
        <p:spPr>
          <a:xfrm>
            <a:off x="6591858" y="-234456"/>
            <a:ext cx="5860663" cy="5860663"/>
          </a:xfrm>
          <a:prstGeom prst="ellipse">
            <a:avLst/>
          </a:prstGeom>
          <a:blipFill>
            <a:blip r:embed="rId2">
              <a:extLs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483AAC-E1EF-4160-A643-27547185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F97BB03-8C67-45E6-98A6-A1BD5C813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52791B-1650-4798-A6DB-BAA206D79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56C8-E007-4F57-9446-A835DF5E6FD2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9F43FD-A193-4AEF-806B-A25BB6BD1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BDD5CB-298C-41B2-BD2D-819846145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BB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24CEA-88AF-4B9C-A3EA-580E5662F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411480"/>
            <a:ext cx="11490960" cy="3870960"/>
          </a:xfrm>
        </p:spPr>
        <p:txBody>
          <a:bodyPr/>
          <a:lstStyle/>
          <a:p>
            <a:pPr algn="ctr"/>
            <a:r>
              <a:rPr lang="ru-RU" dirty="0" smtClean="0"/>
              <a:t>Совещание</a:t>
            </a:r>
            <a:br>
              <a:rPr lang="ru-RU" dirty="0" smtClean="0"/>
            </a:br>
            <a:r>
              <a:rPr lang="ru-RU" dirty="0" smtClean="0"/>
              <a:t>«О планировании  работы на 2022-2023 уч. год»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9FC2985-82E7-47DE-9951-202C6312A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80" y="4815840"/>
            <a:ext cx="6111240" cy="1539239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Гребенцова</a:t>
            </a:r>
            <a:r>
              <a:rPr lang="ru-RU" dirty="0" smtClean="0"/>
              <a:t> Галина Васильевна, заместитель директора МКУ КИМЦ, муниципальный координатор ФП 500+</a:t>
            </a:r>
          </a:p>
          <a:p>
            <a:pPr algn="ctr"/>
            <a:r>
              <a:rPr lang="en-US" dirty="0" smtClean="0"/>
              <a:t>Grebencova.G@kimc.ms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51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5759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/>
              <a:t>СПАСИБО ЗА ВНИМАНИЕ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7690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EEEE52-3570-4E34-9C53-8F1FBD59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1"/>
            <a:ext cx="11490960" cy="1127760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Федеральный проект 500+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914022-9003-4690-BADD-1EF285FB6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615440"/>
            <a:ext cx="5654040" cy="524256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000" b="1" dirty="0" smtClean="0">
                <a:solidFill>
                  <a:srgbClr val="FF0000"/>
                </a:solidFill>
              </a:rPr>
              <a:t>2021 год – 14 ОУ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0000" b="1" dirty="0">
                <a:solidFill>
                  <a:schemeClr val="tx1"/>
                </a:solidFill>
              </a:rPr>
              <a:t>СШ </a:t>
            </a:r>
            <a:r>
              <a:rPr lang="ru-RU" sz="10000" b="1" dirty="0" smtClean="0">
                <a:solidFill>
                  <a:schemeClr val="tx1"/>
                </a:solidFill>
              </a:rPr>
              <a:t>№16,     </a:t>
            </a:r>
            <a:r>
              <a:rPr lang="ru-RU" sz="10000" b="1" dirty="0">
                <a:solidFill>
                  <a:schemeClr val="tx1"/>
                </a:solidFill>
              </a:rPr>
              <a:t>СШ </a:t>
            </a:r>
            <a:r>
              <a:rPr lang="ru-RU" sz="10000" b="1" dirty="0" smtClean="0">
                <a:solidFill>
                  <a:schemeClr val="tx1"/>
                </a:solidFill>
              </a:rPr>
              <a:t>№13, </a:t>
            </a:r>
            <a:r>
              <a:rPr lang="ru-RU" sz="10000" b="1" dirty="0">
                <a:solidFill>
                  <a:schemeClr val="tx1"/>
                </a:solidFill>
              </a:rPr>
              <a:t>СШ № </a:t>
            </a:r>
            <a:r>
              <a:rPr lang="ru-RU" sz="10000" b="1" dirty="0" smtClean="0">
                <a:solidFill>
                  <a:schemeClr val="tx1"/>
                </a:solidFill>
              </a:rPr>
              <a:t>79, СШ №53, </a:t>
            </a:r>
            <a:r>
              <a:rPr lang="ru-RU" sz="10000" b="1" dirty="0">
                <a:solidFill>
                  <a:schemeClr val="tx1"/>
                </a:solidFill>
              </a:rPr>
              <a:t>СШ </a:t>
            </a:r>
            <a:r>
              <a:rPr lang="ru-RU" sz="10000" b="1" dirty="0" smtClean="0">
                <a:solidFill>
                  <a:schemeClr val="tx1"/>
                </a:solidFill>
              </a:rPr>
              <a:t>№51, </a:t>
            </a:r>
            <a:r>
              <a:rPr lang="ru-RU" sz="10000" b="1" dirty="0">
                <a:solidFill>
                  <a:schemeClr val="tx1"/>
                </a:solidFill>
              </a:rPr>
              <a:t>СШ №</a:t>
            </a:r>
            <a:r>
              <a:rPr lang="ru-RU" sz="10000" b="1" dirty="0" smtClean="0">
                <a:solidFill>
                  <a:schemeClr val="tx1"/>
                </a:solidFill>
              </a:rPr>
              <a:t>65,              </a:t>
            </a:r>
            <a:r>
              <a:rPr lang="ru-RU" sz="10000" b="1" dirty="0">
                <a:solidFill>
                  <a:schemeClr val="tx1"/>
                </a:solidFill>
              </a:rPr>
              <a:t>СШ №</a:t>
            </a:r>
            <a:r>
              <a:rPr lang="ru-RU" sz="10000" b="1" dirty="0" smtClean="0">
                <a:solidFill>
                  <a:schemeClr val="tx1"/>
                </a:solidFill>
              </a:rPr>
              <a:t>147, </a:t>
            </a:r>
            <a:r>
              <a:rPr lang="ru-RU" sz="10000" b="1" dirty="0">
                <a:solidFill>
                  <a:schemeClr val="tx1"/>
                </a:solidFill>
              </a:rPr>
              <a:t>СШ №</a:t>
            </a:r>
            <a:r>
              <a:rPr lang="ru-RU" sz="10000" b="1" dirty="0" smtClean="0">
                <a:solidFill>
                  <a:schemeClr val="tx1"/>
                </a:solidFill>
              </a:rPr>
              <a:t>121, </a:t>
            </a:r>
            <a:r>
              <a:rPr lang="ru-RU" sz="10000" b="1" dirty="0">
                <a:solidFill>
                  <a:schemeClr val="tx1"/>
                </a:solidFill>
              </a:rPr>
              <a:t>СШ </a:t>
            </a:r>
            <a:r>
              <a:rPr lang="ru-RU" sz="10000" b="1" dirty="0" smtClean="0">
                <a:solidFill>
                  <a:schemeClr val="tx1"/>
                </a:solidFill>
              </a:rPr>
              <a:t>№2, СШ №66,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0000" b="1" dirty="0" smtClean="0">
                <a:solidFill>
                  <a:schemeClr val="tx1"/>
                </a:solidFill>
              </a:rPr>
              <a:t> </a:t>
            </a:r>
            <a:r>
              <a:rPr lang="ru-RU" sz="10000" b="1" dirty="0" smtClean="0">
                <a:solidFill>
                  <a:schemeClr val="tx1"/>
                </a:solidFill>
              </a:rPr>
              <a:t>СШ </a:t>
            </a:r>
            <a:r>
              <a:rPr lang="ru-RU" sz="10000" b="1" dirty="0" smtClean="0">
                <a:solidFill>
                  <a:schemeClr val="tx1"/>
                </a:solidFill>
              </a:rPr>
              <a:t>№36, СШ №50,  СШ №21, СШ №78</a:t>
            </a:r>
            <a:endParaRPr lang="ru-RU" sz="10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0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0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39D52F8-9EDC-4E33-BBE5-ED2DE8AD7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478280"/>
            <a:ext cx="5669280" cy="516636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000" b="1" dirty="0" smtClean="0">
                <a:solidFill>
                  <a:srgbClr val="FF0000"/>
                </a:solidFill>
              </a:rPr>
              <a:t>2022 год-13 ОУ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</a:t>
            </a:r>
            <a:r>
              <a:rPr lang="ru-RU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</a:t>
            </a:r>
            <a:r>
              <a:rPr lang="ru-RU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№3, СШ №31, Лицей №11, СШ №81</a:t>
            </a: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№90, СШ №63, </a:t>
            </a:r>
            <a:endParaRPr lang="ru-RU" sz="10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</a:t>
            </a:r>
            <a:r>
              <a:rPr lang="ru-RU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135, Лицей </a:t>
            </a:r>
            <a:r>
              <a:rPr lang="ru-RU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</a:t>
            </a: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0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</a:t>
            </a:r>
            <a:r>
              <a:rPr lang="ru-RU" sz="10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№134 , СШ №</a:t>
            </a: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139, </a:t>
            </a: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</a:t>
            </a:r>
            <a:r>
              <a:rPr lang="ru-RU" sz="1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</a:t>
            </a:r>
            <a:endParaRPr lang="ru-RU" sz="10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00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8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E37AB2-F7B0-4B0F-9518-20A8A040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10979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Региональный  проект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BECB5D-F44D-4C49-9C49-F5137AE2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402080"/>
            <a:ext cx="11704320" cy="522731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000" b="1" dirty="0" smtClean="0">
                <a:solidFill>
                  <a:prstClr val="black"/>
                </a:solidFill>
              </a:rPr>
              <a:t>Участники – </a:t>
            </a:r>
            <a:r>
              <a:rPr lang="ru-RU" sz="4000" b="1" dirty="0" smtClean="0">
                <a:solidFill>
                  <a:srgbClr val="FF0000"/>
                </a:solidFill>
              </a:rPr>
              <a:t>9 ОУ</a:t>
            </a:r>
            <a:endParaRPr lang="ru-RU" sz="4000" b="1" dirty="0">
              <a:solidFill>
                <a:srgbClr val="FF0000"/>
              </a:solidFill>
            </a:endParaRPr>
          </a:p>
          <a:p>
            <a:pPr marL="742950" lvl="0" indent="-742950" algn="just">
              <a:buFont typeface="+mj-lt"/>
              <a:buAutoNum type="arabicPeriod"/>
            </a:pPr>
            <a:r>
              <a:rPr lang="ru-RU" sz="4000" dirty="0">
                <a:solidFill>
                  <a:prstClr val="black"/>
                </a:solidFill>
              </a:rPr>
              <a:t>Октябрьский  р-он:   СШ №39,     СШ №84, СШ № 73 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ru-RU" sz="4000" dirty="0">
                <a:solidFill>
                  <a:prstClr val="black"/>
                </a:solidFill>
              </a:rPr>
              <a:t>Железнодорожный  р-он: СШ №19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ru-RU" sz="4000" dirty="0">
                <a:solidFill>
                  <a:prstClr val="black"/>
                </a:solidFill>
              </a:rPr>
              <a:t>Советский р-он: СШ №18, СШ №69,              СШ №</a:t>
            </a:r>
            <a:r>
              <a:rPr lang="ru-RU" sz="4000" dirty="0" smtClean="0">
                <a:solidFill>
                  <a:prstClr val="black"/>
                </a:solidFill>
              </a:rPr>
              <a:t>129</a:t>
            </a:r>
            <a:endParaRPr lang="ru-RU" sz="4000" dirty="0">
              <a:solidFill>
                <a:prstClr val="black"/>
              </a:solidFill>
            </a:endParaRPr>
          </a:p>
          <a:p>
            <a:pPr marL="742950" lvl="0" indent="-742950" algn="just">
              <a:buFont typeface="+mj-lt"/>
              <a:buAutoNum type="arabicPeriod"/>
            </a:pPr>
            <a:r>
              <a:rPr lang="ru-RU" sz="4000" dirty="0">
                <a:solidFill>
                  <a:prstClr val="black"/>
                </a:solidFill>
              </a:rPr>
              <a:t>Центральный  р-он:  СШ № 27</a:t>
            </a:r>
          </a:p>
          <a:p>
            <a:pPr marL="742950" lvl="0" indent="-742950" algn="just">
              <a:buFontTx/>
              <a:buAutoNum type="arabicPeriod"/>
            </a:pPr>
            <a:r>
              <a:rPr lang="ru-RU" sz="4000" dirty="0">
                <a:solidFill>
                  <a:prstClr val="black"/>
                </a:solidFill>
              </a:rPr>
              <a:t>Свердловский р-он: СШ № 62 </a:t>
            </a:r>
          </a:p>
          <a:p>
            <a:pPr marL="514350" indent="-514350">
              <a:buAutoNum type="arabicPeriod"/>
            </a:pP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9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597640" cy="1325563"/>
          </a:xfrm>
        </p:spPr>
        <p:txBody>
          <a:bodyPr/>
          <a:lstStyle/>
          <a:p>
            <a:pPr algn="ctr"/>
            <a:r>
              <a:rPr lang="ru-RU" dirty="0" smtClean="0"/>
              <a:t>Концептуальные документы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" y="1325880"/>
            <a:ext cx="11551920" cy="51815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57200" y="1691640"/>
            <a:ext cx="6766560" cy="49377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b="1" dirty="0" smtClean="0"/>
              <a:t>Концепция  развития школы </a:t>
            </a:r>
            <a:endParaRPr lang="ru-RU" sz="4800" b="1" dirty="0"/>
          </a:p>
        </p:txBody>
      </p:sp>
      <p:sp>
        <p:nvSpPr>
          <p:cNvPr id="5" name="Овал 4"/>
          <p:cNvSpPr/>
          <p:nvPr/>
        </p:nvSpPr>
        <p:spPr>
          <a:xfrm>
            <a:off x="5242560" y="1447800"/>
            <a:ext cx="5486400" cy="518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3200" b="1" dirty="0" smtClean="0"/>
              <a:t>Среднесрочная программа развития школы</a:t>
            </a:r>
          </a:p>
          <a:p>
            <a:pPr algn="ctr"/>
            <a:endParaRPr lang="ru-RU" sz="3200" b="1" dirty="0"/>
          </a:p>
        </p:txBody>
      </p:sp>
      <p:sp>
        <p:nvSpPr>
          <p:cNvPr id="7" name="Овал 6"/>
          <p:cNvSpPr/>
          <p:nvPr/>
        </p:nvSpPr>
        <p:spPr>
          <a:xfrm>
            <a:off x="6355080" y="4076700"/>
            <a:ext cx="2225040" cy="2552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Антирисковая</a:t>
            </a:r>
            <a:r>
              <a:rPr lang="ru-RU" sz="2800" b="1" dirty="0" smtClean="0">
                <a:solidFill>
                  <a:schemeClr val="tx1"/>
                </a:solidFill>
              </a:rPr>
              <a:t> программа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80120" y="3200400"/>
            <a:ext cx="1950720" cy="27889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Антирисковая</a:t>
            </a:r>
            <a:r>
              <a:rPr lang="ru-RU" sz="2800" b="1" dirty="0" smtClean="0">
                <a:solidFill>
                  <a:schemeClr val="tx1"/>
                </a:solidFill>
              </a:rPr>
              <a:t> программа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ctrTitle" idx="4294967295"/>
          </p:nvPr>
        </p:nvSpPr>
        <p:spPr>
          <a:xfrm>
            <a:off x="198120" y="335280"/>
            <a:ext cx="11856720" cy="140208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 желаемый результат, который надо достичь</a:t>
            </a:r>
            <a:endParaRPr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4294967295"/>
          </p:nvPr>
        </p:nvSpPr>
        <p:spPr>
          <a:xfrm>
            <a:off x="274320" y="1783080"/>
            <a:ext cx="11460480" cy="71626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067"/>
              </a:spcAft>
              <a:buNone/>
            </a:pPr>
            <a:r>
              <a:rPr lang="ru-RU" sz="3200" dirty="0" smtClean="0"/>
              <a:t>Основное правило: </a:t>
            </a:r>
            <a:r>
              <a:rPr lang="ru-RU" sz="3200" b="1" dirty="0" smtClean="0">
                <a:solidFill>
                  <a:schemeClr val="tx1"/>
                </a:solidFill>
              </a:rPr>
              <a:t>одна цель-один результат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ctrTitle" idx="4294967295"/>
          </p:nvPr>
        </p:nvSpPr>
        <p:spPr>
          <a:xfrm>
            <a:off x="350520" y="4815839"/>
            <a:ext cx="11399520" cy="777241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000" dirty="0" smtClean="0">
                <a:solidFill>
                  <a:schemeClr val="accent2"/>
                </a:solidFill>
              </a:rPr>
              <a:t>Основное правило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4294967295"/>
          </p:nvPr>
        </p:nvSpPr>
        <p:spPr>
          <a:xfrm>
            <a:off x="335280" y="5699760"/>
            <a:ext cx="11430000" cy="86867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067"/>
              </a:spcAft>
              <a:buNone/>
            </a:pPr>
            <a:r>
              <a:rPr lang="ru-RU" sz="3200" dirty="0" smtClean="0"/>
              <a:t>В итоге должна быть достигнута заранее поставленная цель</a:t>
            </a:r>
            <a:endParaRPr sz="3200" dirty="0"/>
          </a:p>
        </p:txBody>
      </p:sp>
      <p:sp>
        <p:nvSpPr>
          <p:cNvPr id="233" name="Google Shape;233;p27"/>
          <p:cNvSpPr txBox="1">
            <a:spLocks noGrp="1"/>
          </p:cNvSpPr>
          <p:nvPr>
            <p:ph type="ctrTitle" idx="4294967295"/>
          </p:nvPr>
        </p:nvSpPr>
        <p:spPr>
          <a:xfrm>
            <a:off x="167640" y="2514996"/>
            <a:ext cx="11673840" cy="11932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измеримое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возможное изменение ситуации</a:t>
            </a:r>
            <a:endParaRPr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4" name="Google Shape;234;p27"/>
          <p:cNvSpPr txBox="1">
            <a:spLocks noGrp="1"/>
          </p:cNvSpPr>
          <p:nvPr>
            <p:ph type="subTitle" idx="4294967295"/>
          </p:nvPr>
        </p:nvSpPr>
        <p:spPr>
          <a:xfrm>
            <a:off x="182880" y="3764280"/>
            <a:ext cx="11582400" cy="120396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067"/>
              </a:spcAft>
              <a:buNone/>
            </a:pPr>
            <a:r>
              <a:rPr lang="ru-RU" sz="3200" dirty="0" smtClean="0"/>
              <a:t>Отвечает на вопрос «как сделать или достичь?» и определяет план работ для ее решения</a:t>
            </a:r>
            <a:endParaRPr sz="3200" dirty="0"/>
          </a:p>
        </p:txBody>
      </p:sp>
      <p:sp>
        <p:nvSpPr>
          <p:cNvPr id="235" name="Google Shape;235;p2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"/>
          <p:cNvSpPr txBox="1">
            <a:spLocks noGrp="1"/>
          </p:cNvSpPr>
          <p:nvPr>
            <p:ph type="title"/>
          </p:nvPr>
        </p:nvSpPr>
        <p:spPr>
          <a:xfrm>
            <a:off x="327660" y="274321"/>
            <a:ext cx="11536680" cy="929639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6000" dirty="0" smtClean="0"/>
              <a:t>Действия по целеполаганию</a:t>
            </a:r>
            <a:endParaRPr sz="6000" dirty="0"/>
          </a:p>
        </p:txBody>
      </p:sp>
      <p:sp>
        <p:nvSpPr>
          <p:cNvPr id="419" name="Google Shape;419;p3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420" name="Google Shape;420;p39"/>
          <p:cNvSpPr/>
          <p:nvPr/>
        </p:nvSpPr>
        <p:spPr>
          <a:xfrm>
            <a:off x="0" y="3466172"/>
            <a:ext cx="12192000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9"/>
          <p:cNvSpPr/>
          <p:nvPr/>
        </p:nvSpPr>
        <p:spPr>
          <a:xfrm>
            <a:off x="0" y="3466172"/>
            <a:ext cx="12192000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2" name="Google Shape;422;p39"/>
          <p:cNvGrpSpPr/>
          <p:nvPr/>
        </p:nvGrpSpPr>
        <p:grpSpPr>
          <a:xfrm>
            <a:off x="2087880" y="2576001"/>
            <a:ext cx="925105" cy="631200"/>
            <a:chOff x="1786339" y="1703401"/>
            <a:chExt cx="473400" cy="473400"/>
          </a:xfrm>
        </p:grpSpPr>
        <p:sp>
          <p:nvSpPr>
            <p:cNvPr id="423" name="Google Shape;423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25" name="Google Shape;425;p39"/>
          <p:cNvGrpSpPr/>
          <p:nvPr/>
        </p:nvGrpSpPr>
        <p:grpSpPr>
          <a:xfrm>
            <a:off x="4846320" y="2576001"/>
            <a:ext cx="870765" cy="631200"/>
            <a:chOff x="3814414" y="1703401"/>
            <a:chExt cx="473400" cy="473400"/>
          </a:xfrm>
        </p:grpSpPr>
        <p:sp>
          <p:nvSpPr>
            <p:cNvPr id="426" name="Google Shape;426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28" name="Google Shape;428;p39"/>
          <p:cNvGrpSpPr/>
          <p:nvPr/>
        </p:nvGrpSpPr>
        <p:grpSpPr>
          <a:xfrm>
            <a:off x="7360920" y="2576001"/>
            <a:ext cx="1060265" cy="631200"/>
            <a:chOff x="5842489" y="1703401"/>
            <a:chExt cx="473400" cy="473400"/>
          </a:xfrm>
        </p:grpSpPr>
        <p:sp>
          <p:nvSpPr>
            <p:cNvPr id="429" name="Google Shape;429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31" name="Google Shape;431;p39"/>
          <p:cNvGrpSpPr/>
          <p:nvPr/>
        </p:nvGrpSpPr>
        <p:grpSpPr>
          <a:xfrm>
            <a:off x="9581452" y="4702091"/>
            <a:ext cx="1056120" cy="446325"/>
            <a:chOff x="6950142" y="3645628"/>
            <a:chExt cx="334744" cy="334744"/>
          </a:xfrm>
        </p:grpSpPr>
        <p:sp>
          <p:nvSpPr>
            <p:cNvPr id="432" name="Google Shape;432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 rot="1700447"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800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sz="28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34" name="Google Shape;434;p39"/>
          <p:cNvGrpSpPr/>
          <p:nvPr/>
        </p:nvGrpSpPr>
        <p:grpSpPr>
          <a:xfrm>
            <a:off x="6096000" y="5073200"/>
            <a:ext cx="1005519" cy="413736"/>
            <a:chOff x="4852739" y="3576300"/>
            <a:chExt cx="473400" cy="473400"/>
          </a:xfrm>
        </p:grpSpPr>
        <p:sp>
          <p:nvSpPr>
            <p:cNvPr id="435" name="Google Shape;435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37" name="Google Shape;437;p39"/>
          <p:cNvGrpSpPr/>
          <p:nvPr/>
        </p:nvGrpSpPr>
        <p:grpSpPr>
          <a:xfrm>
            <a:off x="3447022" y="5073200"/>
            <a:ext cx="950397" cy="631200"/>
            <a:chOff x="2824664" y="3576300"/>
            <a:chExt cx="473400" cy="473400"/>
          </a:xfrm>
        </p:grpSpPr>
        <p:sp>
          <p:nvSpPr>
            <p:cNvPr id="438" name="Google Shape;438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28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440" name="Google Shape;440;p39"/>
          <p:cNvSpPr txBox="1"/>
          <p:nvPr/>
        </p:nvSpPr>
        <p:spPr>
          <a:xfrm>
            <a:off x="518159" y="1524000"/>
            <a:ext cx="3653059" cy="103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Сформулируйте цель</a:t>
            </a:r>
            <a:endParaRPr sz="3600" b="1" dirty="0">
              <a:solidFill>
                <a:schemeClr val="dk1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441" name="Google Shape;441;p39"/>
          <p:cNvSpPr txBox="1"/>
          <p:nvPr/>
        </p:nvSpPr>
        <p:spPr>
          <a:xfrm>
            <a:off x="4171218" y="1203960"/>
            <a:ext cx="2930300" cy="158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Сделайте цель конкретной</a:t>
            </a:r>
            <a:endParaRPr sz="32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6953573" y="1203960"/>
            <a:ext cx="3687133" cy="137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Установите срок исполнения</a:t>
            </a:r>
            <a:endParaRPr sz="32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3" name="Google Shape;443;p39"/>
          <p:cNvSpPr txBox="1"/>
          <p:nvPr/>
        </p:nvSpPr>
        <p:spPr>
          <a:xfrm>
            <a:off x="929640" y="5685503"/>
            <a:ext cx="3976571" cy="113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Проверьте её актуальность</a:t>
            </a:r>
            <a:endParaRPr sz="36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5013960" y="5344394"/>
            <a:ext cx="3407224" cy="147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Определите количественные показатели</a:t>
            </a:r>
            <a:endParaRPr sz="32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8632446" y="5227194"/>
            <a:ext cx="3376673" cy="159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Проверьте достижимость цели</a:t>
            </a:r>
            <a:endParaRPr sz="32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259080" y="259081"/>
            <a:ext cx="11780520" cy="131753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/>
              <a:t>Планирование работы на 1 полугодие 2022-2023 уч. года</a:t>
            </a:r>
            <a:endParaRPr dirty="0"/>
          </a:p>
        </p:txBody>
      </p:sp>
      <p:sp>
        <p:nvSpPr>
          <p:cNvPr id="314" name="Google Shape;314;p29"/>
          <p:cNvSpPr/>
          <p:nvPr/>
        </p:nvSpPr>
        <p:spPr>
          <a:xfrm>
            <a:off x="350520" y="1576610"/>
            <a:ext cx="4495800" cy="5106130"/>
          </a:xfrm>
          <a:prstGeom prst="homePlate">
            <a:avLst>
              <a:gd name="adj" fmla="val 2624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200" b="1" dirty="0" smtClean="0">
                <a:latin typeface="Nixie One"/>
                <a:ea typeface="Nixie One"/>
                <a:cs typeface="Nixie One"/>
                <a:sym typeface="Nixie One"/>
              </a:rPr>
              <a:t>ОУ 500+ 2022г</a:t>
            </a:r>
          </a:p>
          <a:p>
            <a:pPr algn="just"/>
            <a:r>
              <a:rPr lang="ru-RU" sz="2800" b="1" dirty="0" err="1" smtClean="0">
                <a:latin typeface="Nixie One"/>
                <a:ea typeface="Nixie One"/>
                <a:cs typeface="Nixie One"/>
                <a:sym typeface="Nixie One"/>
              </a:rPr>
              <a:t>Взаимоэкспертиза</a:t>
            </a:r>
            <a:r>
              <a:rPr lang="ru-RU" sz="2800" b="1" dirty="0" smtClean="0">
                <a:latin typeface="Nixie One"/>
                <a:ea typeface="Nixie One"/>
                <a:cs typeface="Nixie One"/>
                <a:sym typeface="Nixie One"/>
              </a:rPr>
              <a:t> Документов</a:t>
            </a:r>
          </a:p>
          <a:p>
            <a:pPr algn="just"/>
            <a:r>
              <a:rPr lang="ru-RU" sz="2800" b="1" dirty="0">
                <a:latin typeface="Nixie One"/>
                <a:ea typeface="Nixie One"/>
                <a:cs typeface="Nixie One"/>
                <a:sym typeface="Nixie One"/>
              </a:rPr>
              <a:t>Региональный </a:t>
            </a:r>
            <a:r>
              <a:rPr lang="ru-RU" sz="2800" b="1" dirty="0" smtClean="0">
                <a:latin typeface="Nixie One"/>
                <a:ea typeface="Nixie One"/>
                <a:cs typeface="Nixie One"/>
                <a:sym typeface="Nixie One"/>
              </a:rPr>
              <a:t>и муниципальный мониторинги реализации Программ</a:t>
            </a:r>
            <a:endParaRPr lang="ru-RU" sz="2800" b="1" dirty="0" smtClean="0">
              <a:latin typeface="Nixie One"/>
              <a:ea typeface="Nixie One"/>
              <a:cs typeface="Nixie One"/>
              <a:sym typeface="Nixie One"/>
            </a:endParaRPr>
          </a:p>
          <a:p>
            <a:endParaRPr lang="ru-RU" sz="2800" b="1" dirty="0" smtClean="0">
              <a:latin typeface="Nixie One"/>
              <a:ea typeface="Nixie One"/>
              <a:cs typeface="Nixie One"/>
              <a:sym typeface="Nixie One"/>
            </a:endParaRPr>
          </a:p>
          <a:p>
            <a:endParaRPr lang="ru-RU" sz="2800" b="1" dirty="0" smtClean="0">
              <a:latin typeface="Nixie One"/>
              <a:ea typeface="Nixie One"/>
              <a:cs typeface="Nixie One"/>
              <a:sym typeface="Nixie One"/>
            </a:endParaRPr>
          </a:p>
          <a:p>
            <a:endParaRPr lang="ru-RU" sz="2800" b="1" dirty="0" smtClean="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3489960" y="1542408"/>
            <a:ext cx="4998720" cy="5071751"/>
          </a:xfrm>
          <a:prstGeom prst="chevron">
            <a:avLst>
              <a:gd name="adj" fmla="val 1857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800" b="1" dirty="0" smtClean="0">
                <a:latin typeface="Nixie One"/>
                <a:ea typeface="Nixie One"/>
                <a:cs typeface="Nixie One"/>
                <a:sym typeface="Nixie One"/>
              </a:rPr>
              <a:t>ОУ 500+  2021 г</a:t>
            </a:r>
          </a:p>
          <a:p>
            <a:pPr algn="just"/>
            <a:r>
              <a:rPr lang="ru-RU" sz="2400" b="1" dirty="0" smtClean="0">
                <a:latin typeface="Nixie One"/>
                <a:ea typeface="Nixie One"/>
                <a:cs typeface="Nixie One"/>
                <a:sym typeface="Nixie One"/>
              </a:rPr>
              <a:t> Региональный и муниципальный мониторинги:</a:t>
            </a:r>
          </a:p>
          <a:p>
            <a:pPr marL="457200" indent="-457200">
              <a:buAutoNum type="arabicPeriod"/>
            </a:pPr>
            <a:r>
              <a:rPr lang="ru-RU" sz="2000" i="1" dirty="0" smtClean="0"/>
              <a:t>Повышение профессиональных качеств педагогов на основе диагностики профессиональных дефицитов</a:t>
            </a:r>
          </a:p>
          <a:p>
            <a:pPr marL="457200" indent="-457200">
              <a:buAutoNum type="arabicPeriod"/>
            </a:pPr>
            <a:r>
              <a:rPr lang="ru-RU" sz="2000" i="1" dirty="0" smtClean="0"/>
              <a:t>Динамика детских результатов  (ВПР 4,6, 8 </a:t>
            </a:r>
            <a:r>
              <a:rPr lang="ru-RU" sz="2000" i="1" dirty="0" err="1" smtClean="0"/>
              <a:t>кл</a:t>
            </a:r>
            <a:r>
              <a:rPr lang="ru-RU" sz="2000" i="1" dirty="0" smtClean="0"/>
              <a:t>., ОГЭ, ЕГЭ </a:t>
            </a:r>
            <a:r>
              <a:rPr lang="ru-RU" sz="2000" i="1" dirty="0" err="1" smtClean="0"/>
              <a:t>р.я</a:t>
            </a:r>
            <a:r>
              <a:rPr lang="ru-RU" sz="2000" i="1" dirty="0" smtClean="0"/>
              <a:t>. и мат-ка)</a:t>
            </a:r>
          </a:p>
          <a:p>
            <a:pPr marL="457200" indent="-457200">
              <a:buAutoNum type="arabicPeriod"/>
            </a:pPr>
            <a:endParaRPr sz="2000" b="1" dirty="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7574280" y="1530889"/>
            <a:ext cx="4465320" cy="5083270"/>
          </a:xfrm>
          <a:prstGeom prst="chevron">
            <a:avLst>
              <a:gd name="adj" fmla="val 1415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400" b="1" dirty="0" smtClean="0">
                <a:latin typeface="Nixie One"/>
                <a:ea typeface="Nixie One"/>
                <a:cs typeface="Nixie One"/>
                <a:sym typeface="Nixie One"/>
              </a:rPr>
              <a:t>Остальные ОУ</a:t>
            </a:r>
          </a:p>
          <a:p>
            <a:r>
              <a:rPr lang="ru-RU" sz="2400" b="1" dirty="0">
                <a:latin typeface="Nixie One"/>
                <a:ea typeface="Nixie One"/>
                <a:cs typeface="Nixie One"/>
                <a:sym typeface="Nixie One"/>
              </a:rPr>
              <a:t>Региональный и муниципальный </a:t>
            </a:r>
            <a:r>
              <a:rPr lang="ru-RU" sz="2400" b="1" dirty="0" smtClean="0">
                <a:latin typeface="Nixie One"/>
                <a:ea typeface="Nixie One"/>
                <a:cs typeface="Nixie One"/>
                <a:sym typeface="Nixie One"/>
              </a:rPr>
              <a:t>мониторинги:</a:t>
            </a:r>
            <a:endParaRPr lang="ru-RU" sz="2400" b="1" dirty="0">
              <a:latin typeface="Nixie One"/>
              <a:ea typeface="Nixie One"/>
              <a:cs typeface="Nixie One"/>
              <a:sym typeface="Nixie One"/>
            </a:endParaRPr>
          </a:p>
          <a:p>
            <a:r>
              <a:rPr lang="ru-RU" sz="2000" b="1" dirty="0">
                <a:latin typeface="Nixie One"/>
                <a:ea typeface="Nixie One"/>
                <a:cs typeface="Nixie One"/>
                <a:sym typeface="Nixie One"/>
              </a:rPr>
              <a:t>Повышение профессиональных качеств педагогов на основе диагностики профессиональных дефицитов</a:t>
            </a:r>
          </a:p>
          <a:p>
            <a:r>
              <a:rPr lang="ru-RU" sz="2000" b="1" dirty="0">
                <a:latin typeface="Nixie One"/>
                <a:ea typeface="Nixie One"/>
                <a:cs typeface="Nixie One"/>
                <a:sym typeface="Nixie One"/>
              </a:rPr>
              <a:t>Динамика детских результатов  (ВПР 4,6, 8 </a:t>
            </a:r>
            <a:r>
              <a:rPr lang="ru-RU" sz="2000" b="1" dirty="0" err="1">
                <a:latin typeface="Nixie One"/>
                <a:ea typeface="Nixie One"/>
                <a:cs typeface="Nixie One"/>
                <a:sym typeface="Nixie One"/>
              </a:rPr>
              <a:t>кл</a:t>
            </a:r>
            <a:r>
              <a:rPr lang="ru-RU" sz="2000" b="1" dirty="0">
                <a:latin typeface="Nixie One"/>
                <a:ea typeface="Nixie One"/>
                <a:cs typeface="Nixie One"/>
                <a:sym typeface="Nixie One"/>
              </a:rPr>
              <a:t>., ОГЭ, ЕГЭ </a:t>
            </a:r>
            <a:r>
              <a:rPr lang="ru-RU" sz="2000" b="1" dirty="0" err="1">
                <a:latin typeface="Nixie One"/>
                <a:ea typeface="Nixie One"/>
                <a:cs typeface="Nixie One"/>
                <a:sym typeface="Nixie One"/>
              </a:rPr>
              <a:t>р.я</a:t>
            </a:r>
            <a:r>
              <a:rPr lang="ru-RU" sz="2000" b="1" dirty="0">
                <a:latin typeface="Nixie One"/>
                <a:ea typeface="Nixie One"/>
                <a:cs typeface="Nixie One"/>
                <a:sym typeface="Nixie One"/>
              </a:rPr>
              <a:t>. и мат-ка</a:t>
            </a:r>
            <a:endParaRPr sz="2000" b="1" dirty="0"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464359" y="1210257"/>
            <a:ext cx="492732" cy="366353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68067" y="6425867"/>
            <a:ext cx="465600" cy="43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rgbClr val="009BB9"/>
            </a:gs>
          </a:gsLst>
          <a:lin ang="2700006" scaled="0"/>
        </a:gra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/>
          <p:nvPr/>
        </p:nvSpPr>
        <p:spPr>
          <a:xfrm>
            <a:off x="6507480" y="1264920"/>
            <a:ext cx="5433059" cy="5501640"/>
          </a:xfrm>
          <a:prstGeom prst="ellipse">
            <a:avLst/>
          </a:prstGeom>
          <a:solidFill>
            <a:srgbClr val="1C4587">
              <a:alpha val="3538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Муниципальный мониторинг:</a:t>
            </a:r>
          </a:p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С 26 сентября по 28 сентября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Региональный мониторинг: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С 29.09. по 01.10</a:t>
            </a:r>
            <a:endParaRPr sz="3200" b="1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4078967"/>
              </p:ext>
            </p:extLst>
          </p:nvPr>
        </p:nvGraphicFramePr>
        <p:xfrm>
          <a:off x="-106680" y="1264921"/>
          <a:ext cx="6797040" cy="5593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274320" y="259080"/>
            <a:ext cx="11765280" cy="11374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Установленные сроки действий </a:t>
            </a:r>
            <a:endParaRPr b="1" dirty="0">
              <a:solidFill>
                <a:schemeClr val="bg1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238" name="Google Shape;238;p40"/>
          <p:cNvSpPr txBox="1">
            <a:spLocks noGrp="1"/>
          </p:cNvSpPr>
          <p:nvPr>
            <p:ph type="sldNum" idx="12"/>
          </p:nvPr>
        </p:nvSpPr>
        <p:spPr>
          <a:xfrm>
            <a:off x="11307445" y="62315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274321"/>
            <a:ext cx="11750040" cy="1416368"/>
          </a:xfrm>
        </p:spPr>
        <p:txBody>
          <a:bodyPr/>
          <a:lstStyle/>
          <a:p>
            <a:pPr algn="ctr"/>
            <a:r>
              <a:rPr lang="ru-RU" dirty="0" smtClean="0"/>
              <a:t>Успешные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1402080"/>
            <a:ext cx="11719560" cy="521207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4400" dirty="0" smtClean="0"/>
              <a:t>Краевые семинары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Марафон успешных практик (ФИОКО)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dirty="0" smtClean="0"/>
              <a:t>Сроки заявлений успешных практик до </a:t>
            </a:r>
          </a:p>
          <a:p>
            <a:pPr marL="0" indent="0">
              <a:buNone/>
            </a:pPr>
            <a:r>
              <a:rPr lang="ru-RU" sz="4400" b="1" u="sng" dirty="0" smtClean="0"/>
              <a:t>           27 сентября</a:t>
            </a:r>
          </a:p>
          <a:p>
            <a:pPr algn="ctr">
              <a:buFontTx/>
              <a:buChar char="-"/>
            </a:pPr>
            <a:r>
              <a:rPr lang="ru-RU" sz="4400" b="1" dirty="0" smtClean="0"/>
              <a:t>Тема практики</a:t>
            </a:r>
          </a:p>
          <a:p>
            <a:pPr algn="ctr">
              <a:buFontTx/>
              <a:buChar char="-"/>
            </a:pPr>
            <a:r>
              <a:rPr lang="ru-RU" sz="4400" b="1" dirty="0" smtClean="0"/>
              <a:t> Кто предъявляет практику (ФИО, должность)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82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Образование Красноярска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91E00"/>
      </a:accent1>
      <a:accent2>
        <a:srgbClr val="009BB9"/>
      </a:accent2>
      <a:accent3>
        <a:srgbClr val="A5A5A5"/>
      </a:accent3>
      <a:accent4>
        <a:srgbClr val="FFFF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_Образование Красноярска" id="{26108B72-E639-4B9D-9508-6B7E40F76225}" vid="{0F38442E-BBAC-4B15-B55C-40968A96746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472</Words>
  <Application>Microsoft Office PowerPoint</Application>
  <PresentationFormat>Произвольный</PresentationFormat>
  <Paragraphs>86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Тема_Образование Красноярска</vt:lpstr>
      <vt:lpstr>Совещание «О планировании  работы на 2022-2023 уч. год»</vt:lpstr>
      <vt:lpstr>Федеральный проект 500+</vt:lpstr>
      <vt:lpstr>Региональный  проект</vt:lpstr>
      <vt:lpstr>Концептуальные документы школы</vt:lpstr>
      <vt:lpstr>Цель - конечный желаемый результат, который надо достичь</vt:lpstr>
      <vt:lpstr>Действия по целеполаганию</vt:lpstr>
      <vt:lpstr>Планирование работы на 1 полугодие 2022-2023 уч. года</vt:lpstr>
      <vt:lpstr>Установленные сроки действий </vt:lpstr>
      <vt:lpstr>Успешные практики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Олеся Кобыльцова</dc:creator>
  <cp:lastModifiedBy>profnet@kimc.ms</cp:lastModifiedBy>
  <cp:revision>65</cp:revision>
  <dcterms:created xsi:type="dcterms:W3CDTF">2022-09-15T08:00:19Z</dcterms:created>
  <dcterms:modified xsi:type="dcterms:W3CDTF">2022-09-23T06:28:46Z</dcterms:modified>
</cp:coreProperties>
</file>