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</p:sldMasterIdLst>
  <p:notesMasterIdLst>
    <p:notesMasterId r:id="rId10"/>
  </p:notesMasterIdLst>
  <p:sldIdLst>
    <p:sldId id="306" r:id="rId3"/>
    <p:sldId id="335" r:id="rId4"/>
    <p:sldId id="343" r:id="rId5"/>
    <p:sldId id="344" r:id="rId6"/>
    <p:sldId id="345" r:id="rId7"/>
    <p:sldId id="341" r:id="rId8"/>
    <p:sldId id="321" r:id="rId9"/>
  </p:sldIdLst>
  <p:sldSz cx="9144000" cy="5143500" type="screen16x9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32474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64949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97424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29899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1623746" algn="l" defTabSz="649498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1948495" algn="l" defTabSz="649498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2273244" algn="l" defTabSz="649498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2597993" algn="l" defTabSz="649498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льина Нина Федоровна" initials="ИНФ" lastIdx="2" clrIdx="0">
    <p:extLst>
      <p:ext uri="{19B8F6BF-5375-455C-9EA6-DF929625EA0E}">
        <p15:presenceInfo xmlns:p15="http://schemas.microsoft.com/office/powerpoint/2012/main" userId="S-1-5-21-2721293735-4277829699-611601770-11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415C79"/>
    <a:srgbClr val="E7523A"/>
    <a:srgbClr val="CE5A4A"/>
    <a:srgbClr val="E74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62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4AA194-E9EF-4649-8160-59F993DF8D04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A59597B-DEC3-44D6-BA3A-BD9A677EB2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4173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24749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4949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974247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298997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623746" algn="l" defTabSz="6494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48495" algn="l" defTabSz="6494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73244" algn="l" defTabSz="6494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597993" algn="l" defTabSz="6494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441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096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BB51F6B9-26BD-4B76-B6B3-83AB34FBB593}" type="slidenum">
              <a:rPr lang="ru-RU" altLang="ru-RU" sz="1200"/>
              <a:pPr algn="r" eaLnBrk="1" hangingPunct="1"/>
              <a:t>7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518351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2842841"/>
            <a:ext cx="4572000" cy="17213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830794"/>
            <a:ext cx="4572000" cy="17213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021486"/>
            <a:ext cx="9144000" cy="179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478000" y="190691"/>
            <a:ext cx="3933825" cy="112043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11432608" y="1428464"/>
            <a:ext cx="125753" cy="171450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284559" y="1233822"/>
            <a:ext cx="1443038" cy="1391528"/>
            <a:chOff x="1816" y="774"/>
            <a:chExt cx="777" cy="999"/>
          </a:xfrm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6" name="Рисунок 123" descr="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7311629" y="64939"/>
            <a:ext cx="1654969" cy="20058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124" descr="11__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4481513" y="830794"/>
            <a:ext cx="2676525" cy="124000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65" descr="2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241948" y="1774972"/>
            <a:ext cx="2658665" cy="124000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2039541" y="3020131"/>
            <a:ext cx="194072" cy="14430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 userDrawn="1"/>
        </p:nvSpPr>
        <p:spPr>
          <a:xfrm>
            <a:off x="4572000" y="2842841"/>
            <a:ext cx="4572000" cy="17213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 userDrawn="1"/>
        </p:nvSpPr>
        <p:spPr>
          <a:xfrm>
            <a:off x="0" y="830794"/>
            <a:ext cx="4572000" cy="17213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021486"/>
            <a:ext cx="9144000" cy="179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Прямоугольник 62"/>
          <p:cNvSpPr/>
          <p:nvPr userDrawn="1"/>
        </p:nvSpPr>
        <p:spPr>
          <a:xfrm>
            <a:off x="14476810" y="190691"/>
            <a:ext cx="3933825" cy="112043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4" name="Group 4"/>
          <p:cNvGrpSpPr>
            <a:grpSpLocks noChangeAspect="1"/>
          </p:cNvGrpSpPr>
          <p:nvPr userDrawn="1"/>
        </p:nvGrpSpPr>
        <p:grpSpPr bwMode="auto">
          <a:xfrm>
            <a:off x="284559" y="1233822"/>
            <a:ext cx="1443038" cy="1391528"/>
            <a:chOff x="1816" y="774"/>
            <a:chExt cx="777" cy="999"/>
          </a:xfrm>
        </p:grpSpPr>
        <p:sp>
          <p:nvSpPr>
            <p:cNvPr id="65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11" name="Рисунок 176" descr="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7312819" y="64939"/>
            <a:ext cx="1652588" cy="20058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Рисунок 177" descr="11__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4481513" y="830794"/>
            <a:ext cx="2677716" cy="124000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Рисунок 65" descr="2.t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241948" y="1774972"/>
            <a:ext cx="2658665" cy="124000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Прямоугольник 113"/>
          <p:cNvSpPr/>
          <p:nvPr userDrawn="1"/>
        </p:nvSpPr>
        <p:spPr>
          <a:xfrm>
            <a:off x="2039541" y="3020131"/>
            <a:ext cx="194072" cy="14430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016342" y="3316900"/>
            <a:ext cx="6477000" cy="455002"/>
          </a:xfrm>
        </p:spPr>
        <p:txBody>
          <a:bodyPr anchor="t"/>
          <a:lstStyle>
            <a:lvl1pPr>
              <a:defRPr sz="23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9" name="Заголовок 7"/>
          <p:cNvSpPr>
            <a:spLocks noGrp="1"/>
          </p:cNvSpPr>
          <p:nvPr>
            <p:ph type="ctrTitle"/>
          </p:nvPr>
        </p:nvSpPr>
        <p:spPr>
          <a:xfrm>
            <a:off x="2016342" y="3316900"/>
            <a:ext cx="6477000" cy="455002"/>
          </a:xfrm>
        </p:spPr>
        <p:txBody>
          <a:bodyPr anchor="t"/>
          <a:lstStyle>
            <a:lvl1pPr>
              <a:defRPr sz="23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250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D50649-CA3D-4E04-A127-EBB4017E3901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4485"/>
            <a:ext cx="533400" cy="18244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8BD70-A92C-4862-8993-026EC6A2D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39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33338"/>
            <a:ext cx="2038350" cy="49148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775" y="33338"/>
            <a:ext cx="5962650" cy="49148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AD1D14-9B5C-4CA6-AE1C-3ACA23BE418A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4485"/>
            <a:ext cx="533400" cy="18244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AA248-5997-47BF-8D67-C316DCC68F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201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24749" indent="0" algn="ctr">
              <a:buNone/>
              <a:defRPr/>
            </a:lvl2pPr>
            <a:lvl3pPr marL="649498" indent="0" algn="ctr">
              <a:buNone/>
              <a:defRPr/>
            </a:lvl3pPr>
            <a:lvl4pPr marL="974247" indent="0" algn="ctr">
              <a:buNone/>
              <a:defRPr/>
            </a:lvl4pPr>
            <a:lvl5pPr marL="1298997" indent="0" algn="ctr">
              <a:buNone/>
              <a:defRPr/>
            </a:lvl5pPr>
            <a:lvl6pPr marL="1623746" indent="0" algn="ctr">
              <a:buNone/>
              <a:defRPr/>
            </a:lvl6pPr>
            <a:lvl7pPr marL="1948495" indent="0" algn="ctr">
              <a:buNone/>
              <a:defRPr/>
            </a:lvl7pPr>
            <a:lvl8pPr marL="2273244" indent="0" algn="ctr">
              <a:buNone/>
              <a:defRPr/>
            </a:lvl8pPr>
            <a:lvl9pPr marL="2597993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C5774A-4492-4756-B92B-D6B2E1F16286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493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1"/>
          </a:xfrm>
        </p:spPr>
        <p:txBody>
          <a:bodyPr anchor="b"/>
          <a:lstStyle>
            <a:lvl1pPr algn="ctr">
              <a:defRPr sz="43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700"/>
            </a:lvl1pPr>
            <a:lvl2pPr marL="324749" indent="0" algn="ctr">
              <a:buNone/>
              <a:defRPr sz="1400"/>
            </a:lvl2pPr>
            <a:lvl3pPr marL="649498" indent="0" algn="ctr">
              <a:buNone/>
              <a:defRPr sz="1300"/>
            </a:lvl3pPr>
            <a:lvl4pPr marL="974247" indent="0" algn="ctr">
              <a:buNone/>
              <a:defRPr sz="1100"/>
            </a:lvl4pPr>
            <a:lvl5pPr marL="1298997" indent="0" algn="ctr">
              <a:buNone/>
              <a:defRPr sz="1100"/>
            </a:lvl5pPr>
            <a:lvl6pPr marL="1623746" indent="0" algn="ctr">
              <a:buNone/>
              <a:defRPr sz="1100"/>
            </a:lvl6pPr>
            <a:lvl7pPr marL="1948495" indent="0" algn="ctr">
              <a:buNone/>
              <a:defRPr sz="1100"/>
            </a:lvl7pPr>
            <a:lvl8pPr marL="2273244" indent="0" algn="ctr">
              <a:buNone/>
              <a:defRPr sz="1100"/>
            </a:lvl8pPr>
            <a:lvl9pPr marL="2597993" indent="0" algn="ctr">
              <a:buNone/>
              <a:defRPr sz="11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72"/>
            <a:ext cx="2057400" cy="274183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54F6C01-9B73-4ADC-9F06-D5337ECC5B3E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72"/>
            <a:ext cx="3086100" cy="274183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84CC7-9C63-422B-AFAD-8C4B9BB55D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0621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4572000" y="2842841"/>
            <a:ext cx="4572000" cy="172137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830794"/>
            <a:ext cx="4572000" cy="172137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048285"/>
            <a:ext cx="9144000" cy="179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14476810" y="190691"/>
            <a:ext cx="3933825" cy="112043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016342" y="3212739"/>
            <a:ext cx="6477000" cy="1370352"/>
          </a:xfrm>
        </p:spPr>
        <p:txBody>
          <a:bodyPr anchor="t"/>
          <a:lstStyle>
            <a:lvl1pPr>
              <a:defRPr lang="ru-RU" sz="2300" smtClean="0"/>
            </a:lvl1pPr>
          </a:lstStyle>
          <a:p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50862"/>
            <a:ext cx="1998000" cy="1332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79565"/>
            <a:ext cx="2765521" cy="1836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47" y="1040509"/>
            <a:ext cx="1932288" cy="198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1" y="1172513"/>
            <a:ext cx="2620218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60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67853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4477628"/>
            <a:ext cx="9144000" cy="66587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540505"/>
            <a:ext cx="2249091" cy="533934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8628" y="4533289"/>
            <a:ext cx="6785372" cy="53496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529" y="0"/>
            <a:ext cx="1369219" cy="116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0"/>
            <a:ext cx="0" cy="11884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70398" y="87616"/>
            <a:ext cx="1808872" cy="120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950" tIns="32475" rIns="64950" bIns="3247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>
                <a:solidFill>
                  <a:srgbClr val="FFFFFF"/>
                </a:solidFill>
              </a:rPr>
              <a:t>КРАСНОЯРСКИЙ</a:t>
            </a:r>
          </a:p>
          <a:p>
            <a:pPr eaLnBrk="1" hangingPunct="1">
              <a:defRPr/>
            </a:pPr>
            <a:r>
              <a:rPr lang="ru-RU" altLang="ru-RU" sz="2000">
                <a:solidFill>
                  <a:srgbClr val="FFFFFF"/>
                </a:solidFill>
              </a:rPr>
              <a:t>ИНСТИТУТ</a:t>
            </a:r>
            <a:endParaRPr lang="ru-RU" altLang="ru-RU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ru-RU" altLang="ru-RU">
                <a:solidFill>
                  <a:srgbClr val="FFFFFF"/>
                </a:solidFill>
              </a:rPr>
              <a:t>ПОВЫШЕНИЯ</a:t>
            </a:r>
          </a:p>
          <a:p>
            <a:pPr eaLnBrk="1" hangingPunct="1">
              <a:defRPr/>
            </a:pPr>
            <a:r>
              <a:rPr lang="ru-RU" altLang="ru-RU">
                <a:solidFill>
                  <a:srgbClr val="FFFFFF"/>
                </a:solidFill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324749" indent="0" algn="ctr">
              <a:buNone/>
            </a:lvl2pPr>
            <a:lvl3pPr marL="649498" indent="0" algn="ctr">
              <a:buNone/>
            </a:lvl3pPr>
            <a:lvl4pPr marL="974247" indent="0" algn="ctr">
              <a:buNone/>
            </a:lvl4pPr>
            <a:lvl5pPr marL="1298997" indent="0" algn="ctr">
              <a:buNone/>
            </a:lvl5pPr>
            <a:lvl6pPr marL="1623746" indent="0" algn="ctr">
              <a:buNone/>
            </a:lvl6pPr>
            <a:lvl7pPr marL="1948495" indent="0" algn="ctr">
              <a:buNone/>
            </a:lvl7pPr>
            <a:lvl8pPr marL="2273244" indent="0" algn="ctr">
              <a:buNone/>
            </a:lvl8pPr>
            <a:lvl9pPr marL="2597993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4551843"/>
            <a:ext cx="2057400" cy="51435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FCDF56-81D4-44BD-9DFC-A971126330C6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178323"/>
            <a:ext cx="5867400" cy="273151"/>
          </a:xfrm>
        </p:spPr>
        <p:txBody>
          <a:bodyPr/>
          <a:lstStyle>
            <a:lvl1pPr algn="r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172138"/>
            <a:ext cx="838200" cy="284490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1BAFAACD-107F-47A1-8BB5-4AE34F1166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0583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71451"/>
            <a:ext cx="8153400" cy="7429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200151"/>
            <a:ext cx="8153400" cy="33718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58BA5-3DA3-4F42-A53A-161841D93B2B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0CC2F-0BF0-45D5-B24B-952635E904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7793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143115"/>
            <a:ext cx="9144000" cy="85759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00838"/>
            <a:ext cx="1295400" cy="74214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200838"/>
            <a:ext cx="7772400" cy="74214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1" y="2057401"/>
            <a:ext cx="7123113" cy="1254919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00151"/>
            <a:ext cx="7620000" cy="742950"/>
          </a:xfrm>
        </p:spPr>
        <p:txBody>
          <a:bodyPr/>
          <a:lstStyle>
            <a:lvl1pPr algn="l">
              <a:buNone/>
              <a:defRPr sz="3100" b="0" cap="none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7E22C-A6CD-4A97-9B42-FE64B1B16C6A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314222"/>
            <a:ext cx="1295400" cy="525688"/>
          </a:xfrm>
        </p:spPr>
        <p:txBody>
          <a:bodyPr>
            <a:noAutofit/>
          </a:bodyPr>
          <a:lstStyle>
            <a:lvl1pPr>
              <a:defRPr sz="1700"/>
            </a:lvl1pPr>
          </a:lstStyle>
          <a:p>
            <a:pPr>
              <a:defRPr/>
            </a:pPr>
            <a:fld id="{567475E7-7712-42AE-9353-94EB568912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26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0C32708-D616-4D26-85EC-89C07B1FB1E3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308BC-FD96-4C1F-A1D4-93641B5F62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111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04788"/>
            <a:ext cx="8153400" cy="652462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1828801"/>
            <a:ext cx="3886200" cy="26860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1828801"/>
            <a:ext cx="3886200" cy="26860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5F380CA-7ED5-411E-91F4-7D7FF9E61402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D56D2-7BD2-494B-887F-4F7D02ACBA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850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4519C9-D241-4ADE-AABA-02762F64FA0C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4485"/>
            <a:ext cx="533400" cy="18244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66DE4-435A-4460-B226-27AD1A7938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752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68B6D-53AE-4CC1-A2A1-1CD523B7BCD6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A56BE-F081-4E33-B874-F3DF0161E3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3123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595AA-D23B-46E3-9710-72BE46983ED6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4686873"/>
            <a:ext cx="533400" cy="28449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1067F-D6B8-487D-B774-BCD02BDD3A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032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04788"/>
            <a:ext cx="8077200" cy="652462"/>
          </a:xfrm>
        </p:spPr>
        <p:txBody>
          <a:bodyPr/>
          <a:lstStyle>
            <a:lvl1pPr algn="l">
              <a:buNone/>
              <a:defRPr sz="31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7425" tIns="129900" rIns="97425" bIns="64950"/>
          <a:lstStyle>
            <a:lvl1pPr marL="0" indent="0">
              <a:spcAft>
                <a:spcPts val="710"/>
              </a:spcAft>
              <a:buNone/>
              <a:defRPr sz="1300"/>
            </a:lvl1pPr>
            <a:lvl2pPr>
              <a:buNone/>
              <a:defRPr sz="900"/>
            </a:lvl2pPr>
            <a:lvl3pPr>
              <a:buNone/>
              <a:defRPr sz="700"/>
            </a:lvl3pPr>
            <a:lvl4pPr>
              <a:buNone/>
              <a:defRPr sz="600"/>
            </a:lvl4pPr>
            <a:lvl5pPr>
              <a:buNone/>
              <a:defRPr sz="6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F519-16C0-4925-A442-BD61BF50DC17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878F3-3A24-48B0-8A23-21A8B79F8F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8094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3429344"/>
            <a:ext cx="9144000" cy="66587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3497374"/>
            <a:ext cx="1463279" cy="53496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241" y="3491190"/>
            <a:ext cx="7599759" cy="53393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515071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900"/>
            </a:lvl2pPr>
            <a:lvl3pPr>
              <a:buFontTx/>
              <a:buNone/>
              <a:defRPr sz="700"/>
            </a:lvl3pPr>
            <a:lvl4pPr>
              <a:buFontTx/>
              <a:buNone/>
              <a:defRPr sz="600"/>
            </a:lvl4pPr>
            <a:lvl5pPr>
              <a:buFontTx/>
              <a:buNone/>
              <a:defRPr sz="6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/>
          <a:lstStyle>
            <a:lvl1pPr algn="l"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3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4686874"/>
            <a:ext cx="2667000" cy="273151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AE1D4B8-0586-4BE4-83DF-DAC12ED5F5AF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3500467"/>
            <a:ext cx="1447800" cy="497858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fld id="{5BD3977E-88B3-4FED-9460-B3E34678F4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4686874"/>
            <a:ext cx="4572000" cy="273151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789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707C9-A40B-44DE-BAE9-FD0DDC33D809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79AFF-0613-4A63-9637-1680BE0B59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8636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279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435" y="456628"/>
            <a:ext cx="228600" cy="4686872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435" y="0"/>
            <a:ext cx="228600" cy="400967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4686874"/>
            <a:ext cx="2209800" cy="2731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23E1D-EAD1-474D-8D47-6CCDCA385E91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4686874"/>
            <a:ext cx="5573316" cy="2731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6055656" y="78444"/>
            <a:ext cx="400967" cy="24407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05D1-C624-497D-ADEB-852E14D0D8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8124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2"/>
            <a:ext cx="8229600" cy="3394472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683780"/>
            <a:ext cx="2133600" cy="35767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DC48FBA-0C2F-4904-A2B5-86C8D16CDB3A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683780"/>
            <a:ext cx="2895600" cy="35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683780"/>
            <a:ext cx="2133600" cy="35767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BFBE16E-BD8C-4683-A122-2C047FF154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758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400"/>
            </a:lvl1pPr>
            <a:lvl2pPr marL="324749" indent="0">
              <a:buNone/>
              <a:defRPr sz="1300"/>
            </a:lvl2pPr>
            <a:lvl3pPr marL="649498" indent="0">
              <a:buNone/>
              <a:defRPr sz="1100"/>
            </a:lvl3pPr>
            <a:lvl4pPr marL="974247" indent="0">
              <a:buNone/>
              <a:defRPr sz="1000"/>
            </a:lvl4pPr>
            <a:lvl5pPr marL="1298997" indent="0">
              <a:buNone/>
              <a:defRPr sz="1000"/>
            </a:lvl5pPr>
            <a:lvl6pPr marL="1623746" indent="0">
              <a:buNone/>
              <a:defRPr sz="1000"/>
            </a:lvl6pPr>
            <a:lvl7pPr marL="1948495" indent="0">
              <a:buNone/>
              <a:defRPr sz="1000"/>
            </a:lvl7pPr>
            <a:lvl8pPr marL="2273244" indent="0">
              <a:buNone/>
              <a:defRPr sz="1000"/>
            </a:lvl8pPr>
            <a:lvl9pPr marL="259799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B8D955-4B85-4B50-B7F8-DB3A6FC5522F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4485"/>
            <a:ext cx="533400" cy="18244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1474E-4B4C-4081-9C8A-F6A5B2DBEC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59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491854"/>
            <a:ext cx="4000500" cy="345638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491854"/>
            <a:ext cx="4000500" cy="345638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4D72ADD-3DC8-484A-8F19-1379F167FAA3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4485"/>
            <a:ext cx="533400" cy="18244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8C4CE-7C9C-4E86-AF6B-4E10B29139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5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1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4749" indent="0">
              <a:buNone/>
              <a:defRPr sz="1400" b="1"/>
            </a:lvl2pPr>
            <a:lvl3pPr marL="649498" indent="0">
              <a:buNone/>
              <a:defRPr sz="1300" b="1"/>
            </a:lvl3pPr>
            <a:lvl4pPr marL="974247" indent="0">
              <a:buNone/>
              <a:defRPr sz="1100" b="1"/>
            </a:lvl4pPr>
            <a:lvl5pPr marL="1298997" indent="0">
              <a:buNone/>
              <a:defRPr sz="1100" b="1"/>
            </a:lvl5pPr>
            <a:lvl6pPr marL="1623746" indent="0">
              <a:buNone/>
              <a:defRPr sz="1100" b="1"/>
            </a:lvl6pPr>
            <a:lvl7pPr marL="1948495" indent="0">
              <a:buNone/>
              <a:defRPr sz="1100" b="1"/>
            </a:lvl7pPr>
            <a:lvl8pPr marL="2273244" indent="0">
              <a:buNone/>
              <a:defRPr sz="1100" b="1"/>
            </a:lvl8pPr>
            <a:lvl9pPr marL="2597993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1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4749" indent="0">
              <a:buNone/>
              <a:defRPr sz="1400" b="1"/>
            </a:lvl2pPr>
            <a:lvl3pPr marL="649498" indent="0">
              <a:buNone/>
              <a:defRPr sz="1300" b="1"/>
            </a:lvl3pPr>
            <a:lvl4pPr marL="974247" indent="0">
              <a:buNone/>
              <a:defRPr sz="1100" b="1"/>
            </a:lvl4pPr>
            <a:lvl5pPr marL="1298997" indent="0">
              <a:buNone/>
              <a:defRPr sz="1100" b="1"/>
            </a:lvl5pPr>
            <a:lvl6pPr marL="1623746" indent="0">
              <a:buNone/>
              <a:defRPr sz="1100" b="1"/>
            </a:lvl6pPr>
            <a:lvl7pPr marL="1948495" indent="0">
              <a:buNone/>
              <a:defRPr sz="1100" b="1"/>
            </a:lvl7pPr>
            <a:lvl8pPr marL="2273244" indent="0">
              <a:buNone/>
              <a:defRPr sz="1100" b="1"/>
            </a:lvl8pPr>
            <a:lvl9pPr marL="2597993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365793-5296-4769-A0F8-21A665923F05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4485"/>
            <a:ext cx="533400" cy="18244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F5917-D2B8-4075-8B10-BA794C9C1E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83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E8A762-42AD-44B7-9DE2-A4B96F503B7E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776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294FDB-51EA-4A98-AA5D-EFC3F72AD215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4485"/>
            <a:ext cx="533400" cy="18244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7C140-663A-40E8-9530-D1ACA481DD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43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89"/>
            <a:ext cx="5111750" cy="4389835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518297"/>
          </a:xfrm>
        </p:spPr>
        <p:txBody>
          <a:bodyPr/>
          <a:lstStyle>
            <a:lvl1pPr marL="0" indent="0">
              <a:buNone/>
              <a:defRPr sz="1000"/>
            </a:lvl1pPr>
            <a:lvl2pPr marL="324749" indent="0">
              <a:buNone/>
              <a:defRPr sz="900"/>
            </a:lvl2pPr>
            <a:lvl3pPr marL="649498" indent="0">
              <a:buNone/>
              <a:defRPr sz="700"/>
            </a:lvl3pPr>
            <a:lvl4pPr marL="974247" indent="0">
              <a:buNone/>
              <a:defRPr sz="600"/>
            </a:lvl4pPr>
            <a:lvl5pPr marL="1298997" indent="0">
              <a:buNone/>
              <a:defRPr sz="600"/>
            </a:lvl5pPr>
            <a:lvl6pPr marL="1623746" indent="0">
              <a:buNone/>
              <a:defRPr sz="600"/>
            </a:lvl6pPr>
            <a:lvl7pPr marL="1948495" indent="0">
              <a:buNone/>
              <a:defRPr sz="600"/>
            </a:lvl7pPr>
            <a:lvl8pPr marL="2273244" indent="0">
              <a:buNone/>
              <a:defRPr sz="600"/>
            </a:lvl8pPr>
            <a:lvl9pPr marL="2597993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C9641B-4591-40AC-AA0A-0A7D9D4B262B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4485"/>
            <a:ext cx="533400" cy="18244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8B84F-BC39-4633-8147-86CC27301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4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300"/>
            </a:lvl1pPr>
            <a:lvl2pPr marL="324749" indent="0">
              <a:buNone/>
              <a:defRPr sz="2000"/>
            </a:lvl2pPr>
            <a:lvl3pPr marL="649498" indent="0">
              <a:buNone/>
              <a:defRPr sz="1700"/>
            </a:lvl3pPr>
            <a:lvl4pPr marL="974247" indent="0">
              <a:buNone/>
              <a:defRPr sz="1400"/>
            </a:lvl4pPr>
            <a:lvl5pPr marL="1298997" indent="0">
              <a:buNone/>
              <a:defRPr sz="1400"/>
            </a:lvl5pPr>
            <a:lvl6pPr marL="1623746" indent="0">
              <a:buNone/>
              <a:defRPr sz="1400"/>
            </a:lvl6pPr>
            <a:lvl7pPr marL="1948495" indent="0">
              <a:buNone/>
              <a:defRPr sz="1400"/>
            </a:lvl7pPr>
            <a:lvl8pPr marL="2273244" indent="0">
              <a:buNone/>
              <a:defRPr sz="1400"/>
            </a:lvl8pPr>
            <a:lvl9pPr marL="2597993" indent="0">
              <a:buNone/>
              <a:defRPr sz="14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6"/>
          </a:xfrm>
        </p:spPr>
        <p:txBody>
          <a:bodyPr/>
          <a:lstStyle>
            <a:lvl1pPr marL="0" indent="0">
              <a:buNone/>
              <a:defRPr sz="1000"/>
            </a:lvl1pPr>
            <a:lvl2pPr marL="324749" indent="0">
              <a:buNone/>
              <a:defRPr sz="900"/>
            </a:lvl2pPr>
            <a:lvl3pPr marL="649498" indent="0">
              <a:buNone/>
              <a:defRPr sz="700"/>
            </a:lvl3pPr>
            <a:lvl4pPr marL="974247" indent="0">
              <a:buNone/>
              <a:defRPr sz="600"/>
            </a:lvl4pPr>
            <a:lvl5pPr marL="1298997" indent="0">
              <a:buNone/>
              <a:defRPr sz="600"/>
            </a:lvl5pPr>
            <a:lvl6pPr marL="1623746" indent="0">
              <a:buNone/>
              <a:defRPr sz="600"/>
            </a:lvl6pPr>
            <a:lvl7pPr marL="1948495" indent="0">
              <a:buNone/>
              <a:defRPr sz="600"/>
            </a:lvl7pPr>
            <a:lvl8pPr marL="2273244" indent="0">
              <a:buNone/>
              <a:defRPr sz="600"/>
            </a:lvl8pPr>
            <a:lvl9pPr marL="2597993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4B8FC7-C9E5-4A97-94C5-6A77090347E0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4485"/>
            <a:ext cx="533400" cy="18244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AAE9D-AE97-4AD3-9F4B-04786EBD7C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2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565992" y="4877513"/>
            <a:ext cx="8578008" cy="270900"/>
          </a:xfrm>
          <a:prstGeom prst="rect">
            <a:avLst/>
          </a:prstGeom>
          <a:noFill/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0"/>
            <a:ext cx="9144000" cy="76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366712" y="1035916"/>
            <a:ext cx="8511779" cy="347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950" tIns="32475" rIns="64950" bIns="324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9" name="Заголовок 21"/>
          <p:cNvSpPr>
            <a:spLocks noGrp="1"/>
          </p:cNvSpPr>
          <p:nvPr>
            <p:ph type="title"/>
          </p:nvPr>
        </p:nvSpPr>
        <p:spPr bwMode="auto">
          <a:xfrm>
            <a:off x="2033588" y="32984"/>
            <a:ext cx="6991350" cy="68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950" tIns="32475" rIns="64950" bIns="324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0" y="4878595"/>
            <a:ext cx="533400" cy="26490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4913641"/>
            <a:ext cx="533400" cy="183476"/>
          </a:xfrm>
          <a:prstGeom prst="rect">
            <a:avLst/>
          </a:prstGeom>
        </p:spPr>
        <p:txBody>
          <a:bodyPr vert="horz" wrap="square" lIns="64950" tIns="32475" rIns="64950" bIns="32475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47BBC07-F4F4-4D4C-B46D-247CAD9144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1957388" y="0"/>
            <a:ext cx="0" cy="82048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5pPr>
      <a:lvl6pPr marL="324749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ptima Cyr"/>
        </a:defRPr>
      </a:lvl6pPr>
      <a:lvl7pPr marL="649498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ptima Cyr"/>
        </a:defRPr>
      </a:lvl7pPr>
      <a:lvl8pPr marL="974247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ptima Cyr"/>
        </a:defRPr>
      </a:lvl8pPr>
      <a:lvl9pPr marL="1298997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ptima Cyr"/>
        </a:defRPr>
      </a:lvl9pPr>
    </p:titleStyle>
    <p:bodyStyle>
      <a:lvl1pPr marL="226648" indent="-226648" algn="l" rtl="0" eaLnBrk="0" fontAlgn="base" hangingPunct="0">
        <a:spcBef>
          <a:spcPts val="497"/>
        </a:spcBef>
        <a:spcAft>
          <a:spcPct val="0"/>
        </a:spcAft>
        <a:buClr>
          <a:srgbClr val="FF3300"/>
        </a:buClr>
        <a:buSzPct val="100000"/>
        <a:buFont typeface="Wingdings" pitchFamily="2" charset="2"/>
        <a:buChar char="§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454424" indent="-193947" algn="l" rtl="0" eaLnBrk="0" fontAlgn="base" hangingPunct="0">
        <a:spcBef>
          <a:spcPts val="391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1800">
          <a:solidFill>
            <a:schemeClr val="tx1"/>
          </a:solidFill>
          <a:latin typeface="+mn-lt"/>
        </a:defRPr>
      </a:lvl2pPr>
      <a:lvl3pPr marL="649498" indent="-162375" algn="l" rtl="0" eaLnBrk="0" fontAlgn="base" hangingPunct="0">
        <a:spcBef>
          <a:spcPts val="355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1600">
          <a:solidFill>
            <a:schemeClr val="tx1"/>
          </a:solidFill>
          <a:latin typeface="+mn-lt"/>
        </a:defRPr>
      </a:lvl3pPr>
      <a:lvl4pPr marL="974247" indent="-162375" algn="l" rtl="0" eaLnBrk="0" fontAlgn="base" hangingPunct="0">
        <a:spcBef>
          <a:spcPts val="284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1400">
          <a:solidFill>
            <a:schemeClr val="tx1"/>
          </a:solidFill>
          <a:latin typeface="+mn-lt"/>
        </a:defRPr>
      </a:lvl4pPr>
      <a:lvl5pPr marL="1298997" indent="-162375" algn="l" rtl="0" eaLnBrk="0" fontAlgn="base" hangingPunct="0">
        <a:spcBef>
          <a:spcPts val="284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400">
          <a:solidFill>
            <a:schemeClr val="tx1"/>
          </a:solidFill>
          <a:latin typeface="+mn-lt"/>
        </a:defRPr>
      </a:lvl5pPr>
      <a:lvl6pPr marL="1623746" indent="-162375" algn="l" rtl="0" eaLnBrk="1" fontAlgn="base" hangingPunct="1">
        <a:spcBef>
          <a:spcPts val="284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400">
          <a:solidFill>
            <a:srgbClr val="FF0000"/>
          </a:solidFill>
          <a:latin typeface="+mn-lt"/>
        </a:defRPr>
      </a:lvl6pPr>
      <a:lvl7pPr marL="1948495" indent="-162375" algn="l" rtl="0" eaLnBrk="1" fontAlgn="base" hangingPunct="1">
        <a:spcBef>
          <a:spcPts val="284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400">
          <a:solidFill>
            <a:srgbClr val="FF0000"/>
          </a:solidFill>
          <a:latin typeface="+mn-lt"/>
        </a:defRPr>
      </a:lvl7pPr>
      <a:lvl8pPr marL="2273244" indent="-162375" algn="l" rtl="0" eaLnBrk="1" fontAlgn="base" hangingPunct="1">
        <a:spcBef>
          <a:spcPts val="284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400">
          <a:solidFill>
            <a:srgbClr val="FF0000"/>
          </a:solidFill>
          <a:latin typeface="+mn-lt"/>
        </a:defRPr>
      </a:lvl8pPr>
      <a:lvl9pPr marL="2597993" indent="-162375" algn="l" rtl="0" eaLnBrk="1" fontAlgn="base" hangingPunct="1">
        <a:spcBef>
          <a:spcPts val="284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4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6494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749" algn="l" defTabSz="6494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9498" algn="l" defTabSz="6494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4247" algn="l" defTabSz="6494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997" algn="l" defTabSz="6494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3746" algn="l" defTabSz="6494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8495" algn="l" defTabSz="6494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3244" algn="l" defTabSz="6494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7993" algn="l" defTabSz="6494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844194"/>
          </a:xfrm>
          <a:prstGeom prst="rect">
            <a:avLst/>
          </a:prstGeom>
          <a:solidFill>
            <a:srgbClr val="415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613172" y="1491513"/>
            <a:ext cx="8153400" cy="345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950" tIns="32475" rIns="64950" bIns="324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vert="horz" lIns="64950" tIns="32475" rIns="64950" bIns="32475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577B11-C6E3-4B84-BE37-3F7988D3565C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vert="horz" lIns="64950" tIns="32475" rIns="64950" bIns="32475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925624"/>
            <a:ext cx="9144000" cy="239137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959639"/>
            <a:ext cx="533400" cy="37004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959639"/>
            <a:ext cx="8553450" cy="37004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954485"/>
            <a:ext cx="533400" cy="182445"/>
          </a:xfrm>
          <a:prstGeom prst="rect">
            <a:avLst/>
          </a:prstGeom>
        </p:spPr>
        <p:txBody>
          <a:bodyPr vert="horz" wrap="square" lIns="64950" tIns="32475" rIns="64950" bIns="32475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ACE51BE-9787-4DAB-B344-310AE3CCEB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2058" name="Рисунок 9" descr="1.t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"/>
          <a:stretch>
            <a:fillRect/>
          </a:stretch>
        </p:blipFill>
        <p:spPr bwMode="auto">
          <a:xfrm>
            <a:off x="918275" y="3008845"/>
            <a:ext cx="2484835" cy="80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5" y="32985"/>
            <a:ext cx="5199460" cy="74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950" tIns="32475" rIns="64950" bIns="324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6272" y="0"/>
            <a:ext cx="0" cy="84419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55" r:id="rId2"/>
    <p:sldLayoutId id="2147483874" r:id="rId3"/>
    <p:sldLayoutId id="2147483875" r:id="rId4"/>
    <p:sldLayoutId id="2147483876" r:id="rId5"/>
    <p:sldLayoutId id="2147483856" r:id="rId6"/>
    <p:sldLayoutId id="2147483877" r:id="rId7"/>
    <p:sldLayoutId id="2147483857" r:id="rId8"/>
    <p:sldLayoutId id="2147483878" r:id="rId9"/>
    <p:sldLayoutId id="2147483858" r:id="rId10"/>
    <p:sldLayoutId id="2147483879" r:id="rId11"/>
    <p:sldLayoutId id="214748388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324749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6pPr>
      <a:lvl7pPr marL="649498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7pPr>
      <a:lvl8pPr marL="974247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8pPr>
      <a:lvl9pPr marL="1298997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9pPr>
    </p:titleStyle>
    <p:bodyStyle>
      <a:lvl1pPr marL="226648" indent="-226648" algn="l" rtl="0" eaLnBrk="0" fontAlgn="base" hangingPunct="0">
        <a:spcBef>
          <a:spcPts val="497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54424" indent="-193947" algn="l" rtl="0" eaLnBrk="0" fontAlgn="base" hangingPunct="0">
        <a:spcBef>
          <a:spcPts val="391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9498" indent="-162375" algn="l" rtl="0" eaLnBrk="0" fontAlgn="base" hangingPunct="0">
        <a:spcBef>
          <a:spcPts val="355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74247" indent="-162375" algn="l" rtl="0" eaLnBrk="0" fontAlgn="base" hangingPunct="0">
        <a:spcBef>
          <a:spcPts val="284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997" indent="-162375" algn="l" rtl="0" eaLnBrk="0" fontAlgn="base" hangingPunct="0">
        <a:spcBef>
          <a:spcPts val="284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93846" indent="-162375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88696" indent="-162375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83545" indent="-162375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078395" indent="-162375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247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494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9742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2989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6237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9484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2732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5979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p.kipk.ru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dajneko@kipk.ru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://www.kipk.ru/" TargetMode="External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861072" y="3255145"/>
            <a:ext cx="5955268" cy="144925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000" kern="1200" dirty="0" smtClean="0">
                <a:solidFill>
                  <a:srgbClr val="E7523A"/>
                </a:solidFill>
                <a:latin typeface="Calibri" pitchFamily="34" charset="0"/>
              </a:rPr>
              <a:t>Заявочная кампания на треки НППМ 2021</a:t>
            </a:r>
            <a:br>
              <a:rPr lang="ru-RU" sz="2000" kern="1200" dirty="0" smtClean="0">
                <a:solidFill>
                  <a:srgbClr val="E7523A"/>
                </a:solidFill>
                <a:latin typeface="Calibri" pitchFamily="34" charset="0"/>
              </a:rPr>
            </a:br>
            <a:r>
              <a:rPr lang="ru-RU" sz="2000" kern="1200" dirty="0" smtClean="0">
                <a:solidFill>
                  <a:srgbClr val="E7523A"/>
                </a:solidFill>
                <a:latin typeface="Calibri" pitchFamily="34" charset="0"/>
              </a:rPr>
              <a:t>(второе полугодие)</a:t>
            </a:r>
            <a:br>
              <a:rPr lang="ru-RU" sz="2000" kern="1200" dirty="0" smtClean="0">
                <a:solidFill>
                  <a:srgbClr val="E7523A"/>
                </a:solidFill>
                <a:latin typeface="Calibri" pitchFamily="34" charset="0"/>
              </a:rPr>
            </a:br>
            <a:r>
              <a:rPr lang="ru-RU" sz="2000" kern="1200" dirty="0">
                <a:solidFill>
                  <a:srgbClr val="E7523A"/>
                </a:solidFill>
                <a:latin typeface="Calibri" pitchFamily="34" charset="0"/>
              </a:rPr>
              <a:t/>
            </a:r>
            <a:br>
              <a:rPr lang="ru-RU" sz="2000" kern="1200" dirty="0">
                <a:solidFill>
                  <a:srgbClr val="E7523A"/>
                </a:solidFill>
                <a:latin typeface="Calibri" pitchFamily="34" charset="0"/>
              </a:rPr>
            </a:br>
            <a:r>
              <a:rPr lang="ru-RU" sz="2000" kern="1200" dirty="0" smtClean="0">
                <a:solidFill>
                  <a:srgbClr val="E7523A"/>
                </a:solidFill>
                <a:latin typeface="Calibri" pitchFamily="34" charset="0"/>
              </a:rPr>
              <a:t>ПРЕДВАРИТЕЛЬНЫЕ ИТОГИ И ИЗМЕНЕНИЯ    21.06.2021 г. </a:t>
            </a:r>
            <a:endParaRPr lang="ru-RU" sz="900" dirty="0">
              <a:solidFill>
                <a:srgbClr val="5C738E"/>
              </a:solidFill>
            </a:endParaRPr>
          </a:p>
        </p:txBody>
      </p:sp>
      <p:sp>
        <p:nvSpPr>
          <p:cNvPr id="25603" name="TextBox 7"/>
          <p:cNvSpPr txBox="1">
            <a:spLocks noChangeArrowheads="1"/>
          </p:cNvSpPr>
          <p:nvPr/>
        </p:nvSpPr>
        <p:spPr bwMode="auto">
          <a:xfrm>
            <a:off x="2938462" y="4690981"/>
            <a:ext cx="4970507" cy="32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950" tIns="32475" rIns="64950" bIns="3247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ru-RU" altLang="ru-RU" sz="1700" dirty="0">
                <a:solidFill>
                  <a:srgbClr val="5C738E"/>
                </a:solidFill>
              </a:rPr>
              <a:t>Нина Федоровна </a:t>
            </a:r>
            <a:r>
              <a:rPr lang="ru-RU" altLang="ru-RU" sz="1700" dirty="0" smtClean="0">
                <a:solidFill>
                  <a:srgbClr val="5C738E"/>
                </a:solidFill>
              </a:rPr>
              <a:t>Ильина, Дайнеко Яна Михайловна</a:t>
            </a:r>
            <a:endParaRPr lang="ru-RU" altLang="ru-RU" sz="1700" dirty="0">
              <a:solidFill>
                <a:srgbClr val="5C738E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938462" y="4662135"/>
            <a:ext cx="5481638" cy="0"/>
          </a:xfrm>
          <a:prstGeom prst="line">
            <a:avLst/>
          </a:prstGeom>
          <a:ln w="28575">
            <a:solidFill>
              <a:srgbClr val="5077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76" y="2900372"/>
            <a:ext cx="2158795" cy="2158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3965112-DA78-4B31-90C4-86A4DC3F7966}"/>
              </a:ext>
            </a:extLst>
          </p:cNvPr>
          <p:cNvSpPr/>
          <p:nvPr/>
        </p:nvSpPr>
        <p:spPr>
          <a:xfrm>
            <a:off x="2290335" y="51406"/>
            <a:ext cx="6682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+mn-lt"/>
              </a:rPr>
              <a:t>Итоги заявочной кампании</a:t>
            </a:r>
            <a:endParaRPr lang="ru-RU" b="1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460512"/>
              </p:ext>
            </p:extLst>
          </p:nvPr>
        </p:nvGraphicFramePr>
        <p:xfrm>
          <a:off x="113094" y="480092"/>
          <a:ext cx="4166012" cy="448481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22850"/>
                <a:gridCol w="700087"/>
                <a:gridCol w="678657"/>
                <a:gridCol w="450057"/>
                <a:gridCol w="614361"/>
              </a:tblGrid>
              <a:tr h="300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Муниципалитет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полугодие ФАКТ (обучено)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полугодие (</a:t>
                      </a:r>
                      <a:r>
                        <a:rPr lang="ru-RU" sz="800" u="none" strike="noStrike" dirty="0" smtClean="0">
                          <a:effectLst/>
                        </a:rPr>
                        <a:t>план)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Принято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Всего на 2021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28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1402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1243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1217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2645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0154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800" u="none" strike="noStrike" dirty="0">
                          <a:effectLst/>
                        </a:rPr>
                        <a:t>Организации регионального подчинения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124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118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750" u="none" strike="noStrike" dirty="0">
                          <a:effectLst/>
                        </a:rPr>
                        <a:t>Красноярский краевой центр "Юннаты"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0283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800" u="none" strike="noStrike" dirty="0">
                          <a:effectLst/>
                        </a:rPr>
                        <a:t>КГБОУ Красноярская школа №5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0283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800" u="none" strike="noStrike">
                          <a:effectLst/>
                        </a:rPr>
                        <a:t>КГБОУ Красноярская школа №2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0283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800" u="none" strike="noStrike" dirty="0">
                          <a:effectLst/>
                        </a:rPr>
                        <a:t>КГБОУ Красноярская школа №1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0283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800" u="none" strike="noStrike">
                          <a:effectLst/>
                        </a:rPr>
                        <a:t>Красноярский Кадетский корпус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0283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800" u="none" strike="noStrike" dirty="0" err="1">
                          <a:effectLst/>
                        </a:rPr>
                        <a:t>Абанский</a:t>
                      </a:r>
                      <a:r>
                        <a:rPr lang="ru-RU" sz="800" u="none" strike="noStrike" dirty="0">
                          <a:effectLst/>
                        </a:rPr>
                        <a:t> район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0283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800" u="none" strike="noStrike">
                          <a:effectLst/>
                        </a:rPr>
                        <a:t>Ачинский район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0283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800" u="none" strike="noStrike" dirty="0" err="1">
                          <a:effectLst/>
                        </a:rPr>
                        <a:t>Балахтинский</a:t>
                      </a:r>
                      <a:r>
                        <a:rPr lang="ru-RU" sz="800" u="none" strike="noStrike" dirty="0">
                          <a:effectLst/>
                        </a:rPr>
                        <a:t> район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0283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800" u="none" strike="noStrike">
                          <a:effectLst/>
                        </a:rPr>
                        <a:t>Березовский район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0283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800" u="none" strike="noStrike" dirty="0" err="1">
                          <a:effectLst/>
                        </a:rPr>
                        <a:t>Бирилюсский</a:t>
                      </a:r>
                      <a:r>
                        <a:rPr lang="ru-RU" sz="800" u="none" strike="noStrike" dirty="0">
                          <a:effectLst/>
                        </a:rPr>
                        <a:t> район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0283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800" u="none" strike="noStrike">
                          <a:effectLst/>
                        </a:rPr>
                        <a:t>Боготольский район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0283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800" u="none" strike="noStrike" dirty="0" err="1">
                          <a:effectLst/>
                        </a:rPr>
                        <a:t>Богучанский</a:t>
                      </a:r>
                      <a:r>
                        <a:rPr lang="ru-RU" sz="800" u="none" strike="noStrike" dirty="0">
                          <a:effectLst/>
                        </a:rPr>
                        <a:t> район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0283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800" u="none" strike="noStrike" dirty="0" err="1">
                          <a:effectLst/>
                        </a:rPr>
                        <a:t>Большемуртинский</a:t>
                      </a:r>
                      <a:r>
                        <a:rPr lang="ru-RU" sz="800" u="none" strike="noStrike" dirty="0">
                          <a:effectLst/>
                        </a:rPr>
                        <a:t> район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0283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800" u="none" strike="noStrike">
                          <a:effectLst/>
                        </a:rPr>
                        <a:t>Большеулуйский район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0283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800" u="none" strike="noStrike" dirty="0">
                          <a:effectLst/>
                        </a:rPr>
                        <a:t>г. Ачинск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0283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800" u="none" strike="noStrike">
                          <a:effectLst/>
                        </a:rPr>
                        <a:t>г. Боготол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0283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800" u="none" strike="noStrike" dirty="0">
                          <a:effectLst/>
                        </a:rPr>
                        <a:t>г. Бородино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0283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800" u="none" strike="noStrike" dirty="0">
                          <a:effectLst/>
                        </a:rPr>
                        <a:t>г. Дивногорск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0283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800" u="none" strike="noStrike" dirty="0">
                          <a:effectLst/>
                        </a:rPr>
                        <a:t>г. Енисейск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0283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800" u="none" strike="noStrike" dirty="0">
                          <a:effectLst/>
                        </a:rPr>
                        <a:t>г. Железногорск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0283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800" u="none" strike="noStrike" dirty="0">
                          <a:effectLst/>
                        </a:rPr>
                        <a:t>г. Зеленогорск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0283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800" u="none" strike="noStrike">
                          <a:effectLst/>
                        </a:rPr>
                        <a:t>г. Канск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0283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800" u="none" strike="noStrike" dirty="0">
                          <a:effectLst/>
                        </a:rPr>
                        <a:t>г. Красноярск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655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0283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800" u="none" strike="noStrike" dirty="0">
                          <a:effectLst/>
                        </a:rPr>
                        <a:t>г. </a:t>
                      </a:r>
                      <a:r>
                        <a:rPr lang="ru-RU" sz="800" u="none" strike="noStrike" dirty="0" err="1">
                          <a:effectLst/>
                        </a:rPr>
                        <a:t>Лесосибирск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0283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800" u="none" strike="noStrike" dirty="0">
                          <a:effectLst/>
                        </a:rPr>
                        <a:t>г. Минусинск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0283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800" u="none" strike="noStrike" dirty="0">
                          <a:effectLst/>
                        </a:rPr>
                        <a:t>г. Назарово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0283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800" u="none" strike="noStrike" dirty="0">
                          <a:effectLst/>
                        </a:rPr>
                        <a:t>г. Норильск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164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0283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800" u="none" strike="noStrike" dirty="0">
                          <a:effectLst/>
                        </a:rPr>
                        <a:t>г. Сосновоборск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0283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800" u="none" strike="noStrike" dirty="0">
                          <a:effectLst/>
                        </a:rPr>
                        <a:t>г. Шарыпово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02831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>
                          <a:effectLst/>
                        </a:rPr>
                        <a:t>Дзержинский район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</a:tr>
              <a:tr h="102831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 err="1">
                          <a:effectLst/>
                        </a:rPr>
                        <a:t>Емельяновский</a:t>
                      </a:r>
                      <a:r>
                        <a:rPr lang="ru-RU" sz="800" u="none" strike="noStrike" dirty="0">
                          <a:effectLst/>
                        </a:rPr>
                        <a:t> район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816791"/>
              </p:ext>
            </p:extLst>
          </p:nvPr>
        </p:nvGraphicFramePr>
        <p:xfrm>
          <a:off x="4350891" y="490800"/>
          <a:ext cx="4657727" cy="45110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23260"/>
                <a:gridCol w="745210"/>
                <a:gridCol w="831738"/>
                <a:gridCol w="562412"/>
                <a:gridCol w="895107"/>
              </a:tblGrid>
              <a:tr h="870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effectLst/>
                        </a:rPr>
                        <a:t>Муниципалитет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effectLst/>
                        </a:rPr>
                        <a:t>1 полугодие ФАКТ (обучено)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effectLst/>
                        </a:rPr>
                        <a:t>2 </a:t>
                      </a:r>
                      <a:r>
                        <a:rPr lang="ru-RU" sz="800" b="0" u="none" strike="noStrike" dirty="0" smtClean="0">
                          <a:effectLst/>
                        </a:rPr>
                        <a:t>полугодие</a:t>
                      </a:r>
                    </a:p>
                    <a:p>
                      <a:pPr algn="ctr" fontAlgn="ctr"/>
                      <a:r>
                        <a:rPr lang="ru-RU" sz="800" b="0" u="none" strike="noStrike" dirty="0" smtClean="0">
                          <a:effectLst/>
                        </a:rPr>
                        <a:t> </a:t>
                      </a:r>
                      <a:r>
                        <a:rPr lang="ru-RU" sz="800" b="0" u="none" strike="noStrike" dirty="0">
                          <a:effectLst/>
                        </a:rPr>
                        <a:t>(</a:t>
                      </a:r>
                      <a:r>
                        <a:rPr lang="ru-RU" sz="800" b="0" u="none" strike="noStrike" dirty="0" smtClean="0">
                          <a:effectLst/>
                        </a:rPr>
                        <a:t>план)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effectLst/>
                        </a:rPr>
                        <a:t>Принято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effectLst/>
                        </a:rPr>
                        <a:t>Всего на 2021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95000"/>
                      </a:schemeClr>
                    </a:solidFill>
                  </a:tcPr>
                </a:tc>
              </a:tr>
              <a:tr h="8708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>
                          <a:effectLst/>
                        </a:rPr>
                        <a:t>Енисейский район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</a:tr>
              <a:tr h="8708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 err="1">
                          <a:effectLst/>
                        </a:rPr>
                        <a:t>Ермаковский</a:t>
                      </a:r>
                      <a:r>
                        <a:rPr lang="ru-RU" sz="800" u="none" strike="noStrike" dirty="0">
                          <a:effectLst/>
                        </a:rPr>
                        <a:t> район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8708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 err="1">
                          <a:effectLst/>
                        </a:rPr>
                        <a:t>Идринский</a:t>
                      </a:r>
                      <a:r>
                        <a:rPr lang="ru-RU" sz="800" u="none" strike="noStrike" dirty="0">
                          <a:effectLst/>
                        </a:rPr>
                        <a:t> район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8708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>
                          <a:effectLst/>
                        </a:rPr>
                        <a:t>Иланский район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8708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 err="1">
                          <a:effectLst/>
                        </a:rPr>
                        <a:t>Ирбейский</a:t>
                      </a:r>
                      <a:r>
                        <a:rPr lang="ru-RU" sz="800" u="none" strike="noStrike" dirty="0">
                          <a:effectLst/>
                        </a:rPr>
                        <a:t> район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8708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 err="1">
                          <a:effectLst/>
                        </a:rPr>
                        <a:t>Казачинский</a:t>
                      </a:r>
                      <a:r>
                        <a:rPr lang="ru-RU" sz="800" u="none" strike="noStrike" dirty="0">
                          <a:effectLst/>
                        </a:rPr>
                        <a:t> район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8708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 err="1">
                          <a:effectLst/>
                        </a:rPr>
                        <a:t>Канский</a:t>
                      </a:r>
                      <a:r>
                        <a:rPr lang="ru-RU" sz="800" u="none" strike="noStrike" dirty="0">
                          <a:effectLst/>
                        </a:rPr>
                        <a:t> район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8708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 err="1">
                          <a:effectLst/>
                        </a:rPr>
                        <a:t>Каратузский</a:t>
                      </a:r>
                      <a:r>
                        <a:rPr lang="ru-RU" sz="800" u="none" strike="noStrike" dirty="0">
                          <a:effectLst/>
                        </a:rPr>
                        <a:t> район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8708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 err="1">
                          <a:effectLst/>
                        </a:rPr>
                        <a:t>Кежемский</a:t>
                      </a:r>
                      <a:r>
                        <a:rPr lang="ru-RU" sz="800" u="none" strike="noStrike" dirty="0">
                          <a:effectLst/>
                        </a:rPr>
                        <a:t> район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8708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 err="1">
                          <a:effectLst/>
                        </a:rPr>
                        <a:t>Козульский</a:t>
                      </a:r>
                      <a:r>
                        <a:rPr lang="ru-RU" sz="800" u="none" strike="noStrike" dirty="0">
                          <a:effectLst/>
                        </a:rPr>
                        <a:t> район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8708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 err="1">
                          <a:effectLst/>
                        </a:rPr>
                        <a:t>Краснотуранский</a:t>
                      </a:r>
                      <a:r>
                        <a:rPr lang="ru-RU" sz="800" u="none" strike="noStrike" dirty="0">
                          <a:effectLst/>
                        </a:rPr>
                        <a:t> район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8708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 err="1">
                          <a:effectLst/>
                        </a:rPr>
                        <a:t>Курагинский</a:t>
                      </a:r>
                      <a:r>
                        <a:rPr lang="ru-RU" sz="800" u="none" strike="noStrike" dirty="0">
                          <a:effectLst/>
                        </a:rPr>
                        <a:t> район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8708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 err="1">
                          <a:effectLst/>
                        </a:rPr>
                        <a:t>Манский</a:t>
                      </a:r>
                      <a:r>
                        <a:rPr lang="ru-RU" sz="800" u="none" strike="noStrike" dirty="0">
                          <a:effectLst/>
                        </a:rPr>
                        <a:t> район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8708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>
                          <a:effectLst/>
                        </a:rPr>
                        <a:t>Минусинский район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8708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 err="1">
                          <a:effectLst/>
                        </a:rPr>
                        <a:t>Мотыгинский</a:t>
                      </a:r>
                      <a:r>
                        <a:rPr lang="ru-RU" sz="800" u="none" strike="noStrike" dirty="0">
                          <a:effectLst/>
                        </a:rPr>
                        <a:t> район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8708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>
                          <a:effectLst/>
                        </a:rPr>
                        <a:t>Назаровский район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8708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 err="1">
                          <a:effectLst/>
                        </a:rPr>
                        <a:t>Нижнеингашский</a:t>
                      </a:r>
                      <a:r>
                        <a:rPr lang="ru-RU" sz="800" u="none" strike="noStrike" dirty="0">
                          <a:effectLst/>
                        </a:rPr>
                        <a:t> район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8708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>
                          <a:effectLst/>
                        </a:rPr>
                        <a:t>Новоселовский район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8708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>
                          <a:effectLst/>
                        </a:rPr>
                        <a:t>Партизанский район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8708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 err="1">
                          <a:effectLst/>
                        </a:rPr>
                        <a:t>Пировский</a:t>
                      </a:r>
                      <a:r>
                        <a:rPr lang="ru-RU" sz="800" u="none" strike="noStrike" dirty="0">
                          <a:effectLst/>
                        </a:rPr>
                        <a:t> район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8708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>
                          <a:effectLst/>
                        </a:rPr>
                        <a:t>пос. Кедровый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8708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>
                          <a:effectLst/>
                        </a:rPr>
                        <a:t>пос. Солнечный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8708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>
                          <a:effectLst/>
                        </a:rPr>
                        <a:t>Рыбинский район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8708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>
                          <a:effectLst/>
                        </a:rPr>
                        <a:t>Саянский район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8708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>
                          <a:effectLst/>
                        </a:rPr>
                        <a:t>Северо-Енисейский район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8708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 err="1">
                          <a:effectLst/>
                        </a:rPr>
                        <a:t>Сухобузимский</a:t>
                      </a:r>
                      <a:r>
                        <a:rPr lang="ru-RU" sz="800" u="none" strike="noStrike" dirty="0">
                          <a:effectLst/>
                        </a:rPr>
                        <a:t> район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8708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>
                          <a:effectLst/>
                        </a:rPr>
                        <a:t>Таймырский Долгано-Ненецкий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8708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 err="1">
                          <a:effectLst/>
                        </a:rPr>
                        <a:t>Тасеевский</a:t>
                      </a:r>
                      <a:r>
                        <a:rPr lang="ru-RU" sz="800" u="none" strike="noStrike" dirty="0">
                          <a:effectLst/>
                        </a:rPr>
                        <a:t> район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8708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>
                          <a:effectLst/>
                        </a:rPr>
                        <a:t>Туруханский район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8708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 err="1">
                          <a:effectLst/>
                        </a:rPr>
                        <a:t>Тюхтетский</a:t>
                      </a:r>
                      <a:r>
                        <a:rPr lang="ru-RU" sz="800" u="none" strike="noStrike" dirty="0">
                          <a:effectLst/>
                        </a:rPr>
                        <a:t> район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8708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 err="1">
                          <a:effectLst/>
                        </a:rPr>
                        <a:t>Ужурский</a:t>
                      </a:r>
                      <a:r>
                        <a:rPr lang="ru-RU" sz="800" u="none" strike="noStrike" dirty="0">
                          <a:effectLst/>
                        </a:rPr>
                        <a:t> район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8708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 err="1">
                          <a:effectLst/>
                        </a:rPr>
                        <a:t>Уярский</a:t>
                      </a:r>
                      <a:r>
                        <a:rPr lang="ru-RU" sz="800" u="none" strike="noStrike" dirty="0">
                          <a:effectLst/>
                        </a:rPr>
                        <a:t> район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8708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 err="1">
                          <a:effectLst/>
                        </a:rPr>
                        <a:t>Шарыповский</a:t>
                      </a:r>
                      <a:r>
                        <a:rPr lang="ru-RU" sz="800" u="none" strike="noStrike" dirty="0">
                          <a:effectLst/>
                        </a:rPr>
                        <a:t> район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8708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 err="1">
                          <a:effectLst/>
                        </a:rPr>
                        <a:t>Шушенский</a:t>
                      </a:r>
                      <a:r>
                        <a:rPr lang="ru-RU" sz="800" u="none" strike="noStrike" dirty="0">
                          <a:effectLst/>
                        </a:rPr>
                        <a:t> район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</a:tr>
              <a:tr h="8708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>
                          <a:effectLst/>
                        </a:rPr>
                        <a:t>Эвенкийский район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68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226780"/>
              </p:ext>
            </p:extLst>
          </p:nvPr>
        </p:nvGraphicFramePr>
        <p:xfrm>
          <a:off x="117986" y="411480"/>
          <a:ext cx="8843133" cy="467425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76348"/>
                <a:gridCol w="789632"/>
                <a:gridCol w="881054"/>
                <a:gridCol w="2827607"/>
                <a:gridCol w="2247313"/>
                <a:gridCol w="1821179"/>
              </a:tblGrid>
              <a:tr h="246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Трек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Модуль 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Модуль 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Модуль 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Естественно-научная грамотность 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Трек – 120 ч. 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Модуль 1 – 36 ч.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Модуль 2 – 36 ч.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Модуль 3 – 48 ч.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Поток 1. 27.09.-06.11.2021 ДИСТАНЦИОННО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Поток 2. 04.10.-08.10.2021 ОЧНО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Поток 3. 11.10.-15.10.2021 ОЧНО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Поток 1-2. 08.11.-12.11.2021 ОЧНО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Поток 3.    15.11.-19.11.2021 ОЧНО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Поток 1-3. 29.11.- 11.12.2021 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ОЧНО-ДИСТАНЦИОННО 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(очно 1ая неделя)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</a:rPr>
                        <a:t>Современные технологии воспитания </a:t>
                      </a:r>
                      <a:endParaRPr lang="ru-RU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Трек – 78 ч. 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Модуль 1 – 30ч.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Модуль 2 – 32ч.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Модуль 3 – 16 ч.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Поток 1. 06.09.-09.09.2021 ОЧНО 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Поток 2. 13.09.-16.09.2021 ОЧНО 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Поток 3. 20.09.-23.09.2021 ОЧНО 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Поток 4. 27.09.-30.09.2021 ОЧНО 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Поток 5. 11.10.-23.10.2021 ДИСТАНЦИОННО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Поток 1-3. 29.10.-09.11.2021 ДИСТАНЦИОННО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Поток 4-5. 10.11.-20.11.2021 ДИСТАНЦИОННО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Поток 1-5. 22.11.-02.12.2021 ДИСТАНЦИОННО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Новые </a:t>
                      </a:r>
                      <a:r>
                        <a:rPr lang="ru-RU" sz="700" b="1" dirty="0" smtClean="0">
                          <a:effectLst/>
                        </a:rPr>
                        <a:t>профессии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Трек – 104 ч. 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Модуль 1 – 40 ч.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Модуль 2 – 40 ч.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Модуль 3 – 24 ч.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Поток.1. 20.09.-30.10.2021 ДИСТАНЦИОННО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Поток 2. 27.09.-01.10.2021 ОЧНО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Поток 1-2. 22.11.-04.12.2021 ДИСТАНЦИОННО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Поток 1-2. 08.12.-15.12.2021 ДИСТАНЦИОННО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Критическое мышление 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Трек – 101 ч. 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Модуль 1 – 36 ч.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Модуль 2 – 33 ч.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Модуль 3 – 32 ч.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Поток 1. 16.09.-15.10.2021 ДИСТАНЦИОННО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Поток 2. 20.09.-24.09.2021 ОЧНО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Поток 3. 27.09.-01.10.2021 ОЧНО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Поток 1. 18.10.-18.11.2021 ДИСТАНЦИОННО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Поток 2. 30.09.-30.10.2021 ДИСТАНЦИОННО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Поток 3. 11.10.-11.11.2021 ДИСТАНЦИОННО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Поток 1-3. 22.11.-29.12.2021 ДИСТАНЦИОННО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Математическая грамотность 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Трек – 98 ч. 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Модуль 1 – 30 ч.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Модуль 2 – 36 ч.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Модуль 3 – 32 ч.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Поток 1. 13.09.-22.09.2021  </a:t>
                      </a:r>
                      <a:r>
                        <a:rPr lang="ru-RU" sz="700" dirty="0" smtClean="0">
                          <a:effectLst/>
                        </a:rPr>
                        <a:t>ОЧНО-ДИСТАНЦИОННО </a:t>
                      </a:r>
                      <a:r>
                        <a:rPr lang="ru-RU" sz="700" dirty="0">
                          <a:effectLst/>
                        </a:rPr>
                        <a:t>(очно 14-15.09.2021)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Поток 2. 22.09.-01.10.2021 </a:t>
                      </a:r>
                      <a:r>
                        <a:rPr lang="ru-RU" sz="700" dirty="0" smtClean="0">
                          <a:effectLst/>
                        </a:rPr>
                        <a:t>ОЧНО- </a:t>
                      </a:r>
                      <a:r>
                        <a:rPr lang="ru-RU" sz="700" dirty="0">
                          <a:effectLst/>
                        </a:rPr>
                        <a:t>ДИСТАНЦИОННО (очно 23-24.09.2021) 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Поток 3. 02.10. - 20.10.2021 ДИСТАНЦИОННО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Поток 1. 11.10.- 30.10.2021 ДИСТАНЦИОННО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Поток 2. 11.10.- 30.10.2021 ДИСТАНЦИОННО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Поток 3. 06.11.- 24.11.2021 ДИСТАНЦИОННО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Поток 1-3. 06.12. - 23.12.2021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ДИСТАНЦИОННО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Финансовая грамотность 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Трек – 108 ч. 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Модуль 1 – 36 ч.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Модуль 2 – 36 ч.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Модуль 3 – 36 ч.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Поток 1. 20.09.-24.09.2021 ОЧНО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Поток 2. 27.09.-01.10.2021 ОЧНО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Поток 3. 04.10.-27.10.2021 ДИСТАНЦИОННО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Поток 1-3. 01.11.- 26.11.2021 ДИСТАНЦИОННО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Поток 1-3. 29.11.- 24.12.2021 ДИСТАНЦИОННО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Цифровая грамотность 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Трек – 92 ч. 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Модуль 1 – 16 ч.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Модуль 2 – 40 ч.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Модуль 3 – 36 ч.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Поток 1. 06.09.-11.09.2021 ОЧНО (онлайн)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Поток 2. 20.09.-25.09.2021 ОЧНО (онлайн)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Поток 3. 04.10.-09.10.2021 ОЧНО (онлайн)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Поток 1. 18.10.-23.10.2021 ОЧНО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Поток 2. 25.10.-30.10.2021 ОЧНО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Поток 3. 15.11.-20.11.2021 ОЧНО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Поток 1-3. 22.11.-18.12.2021 ДИСТАНЦИОННО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Читательская грамотность 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Трек – 120 ч. 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Модуль 1 – 45 ч.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Модуль 2 – 45 ч.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Модуль 3 – 30 ч.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Поток 1. 15.09.-15.10.2021 г. ДИСТАНЦИОННО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Поток 1. 20.10.-25.11.2021 г. ДИСТАНЦИОННО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Поток 1. 29.11.-20.12.2021 г. ДИСТАНЦИОННО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Здоровье сберегающая грамотность 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Трек – 104 ч. 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Модуль 1 – 36 ч.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Модуль 2 – 36 ч.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Модуль 3 – 32 ч.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Поток 1. 23.09.-23.10.2021 ДИСТАНЦИОННО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Поток 2. 04.10.-08.10.2021 ОЧНО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Поток 3. 11.10.-15.10.2021 ОЧНО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Поток 4. 25.10-29.10.2021 ОЧНО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Поток 1-4. 08.11.-04.12.2021 ДИСТАНЦИОННО  </a:t>
                      </a:r>
                      <a:endParaRPr lang="ru-RU" sz="80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(веб-занятия и дистанционные практики)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Поток 1-4. 06.12.-25.12.2021  </a:t>
                      </a:r>
                      <a:endParaRPr lang="ru-RU" sz="800" dirty="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ДИСТАНЦИОННО  </a:t>
                      </a:r>
                      <a:endParaRPr lang="ru-RU" sz="800" dirty="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(веб-занятия и дистанционные практики)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7" marR="35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3965112-DA78-4B31-90C4-86A4DC3F7966}"/>
              </a:ext>
            </a:extLst>
          </p:cNvPr>
          <p:cNvSpPr/>
          <p:nvPr/>
        </p:nvSpPr>
        <p:spPr>
          <a:xfrm>
            <a:off x="2033242" y="0"/>
            <a:ext cx="6682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+mn-lt"/>
              </a:rPr>
              <a:t>Расписание на 2 полугодие  2021 года</a:t>
            </a:r>
            <a:endParaRPr lang="ru-RU" sz="16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928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3965112-DA78-4B31-90C4-86A4DC3F7966}"/>
              </a:ext>
            </a:extLst>
          </p:cNvPr>
          <p:cNvSpPr/>
          <p:nvPr/>
        </p:nvSpPr>
        <p:spPr>
          <a:xfrm>
            <a:off x="2461437" y="126410"/>
            <a:ext cx="6682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+mn-lt"/>
              </a:rPr>
              <a:t>ИЗМЕНЕНИЯ заявочной кампании</a:t>
            </a:r>
            <a:endParaRPr lang="ru-RU" sz="1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5737" y="889181"/>
            <a:ext cx="8550828" cy="376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22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inherit"/>
              </a:rPr>
              <a:t>По </a:t>
            </a:r>
            <a:r>
              <a:rPr lang="ru-RU" sz="1400" dirty="0">
                <a:solidFill>
                  <a:srgbClr val="000000"/>
                </a:solidFill>
                <a:latin typeface="inherit"/>
              </a:rPr>
              <a:t>заказу Министерства образования Красноярского края </a:t>
            </a:r>
            <a:r>
              <a:rPr lang="ru-RU" sz="1400" dirty="0" smtClean="0">
                <a:solidFill>
                  <a:srgbClr val="000000"/>
                </a:solidFill>
                <a:latin typeface="inherit"/>
              </a:rPr>
              <a:t>осуществляется набор слушателей на новую </a:t>
            </a:r>
            <a:r>
              <a:rPr lang="ru-RU" sz="1400" dirty="0">
                <a:solidFill>
                  <a:srgbClr val="000000"/>
                </a:solidFill>
                <a:latin typeface="inherit"/>
              </a:rPr>
              <a:t>программу повышения квалификации: </a:t>
            </a:r>
            <a:r>
              <a:rPr lang="ru-RU" sz="1400" b="1" dirty="0">
                <a:solidFill>
                  <a:srgbClr val="FF0000"/>
                </a:solidFill>
                <a:latin typeface="inherit"/>
              </a:rPr>
              <a:t>«Организация дополнительного образования детей на базе центров образования естественнонаучной и технологической направленностей «Точка роста».</a:t>
            </a:r>
            <a:r>
              <a:rPr lang="ru-RU" sz="1400" dirty="0">
                <a:solidFill>
                  <a:srgbClr val="FF0000"/>
                </a:solidFill>
                <a:latin typeface="inherit"/>
              </a:rPr>
              <a:t> </a:t>
            </a:r>
            <a:endParaRPr lang="ru-RU" sz="1400" dirty="0" smtClean="0">
              <a:solidFill>
                <a:srgbClr val="FF0000"/>
              </a:solidFill>
              <a:latin typeface="inherit"/>
            </a:endParaRPr>
          </a:p>
          <a:p>
            <a:pPr indent="457200" algn="just">
              <a:lnSpc>
                <a:spcPts val="22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inherit"/>
              </a:rPr>
              <a:t>Целевая </a:t>
            </a:r>
            <a:r>
              <a:rPr lang="ru-RU" sz="1400" dirty="0">
                <a:solidFill>
                  <a:srgbClr val="000000"/>
                </a:solidFill>
                <a:latin typeface="inherit"/>
              </a:rPr>
              <a:t>группа: педагоги дополнительного образования, методисты, заместители директоров образовательных организаций, задачей которых является организация деятельности центров образования естественнонаучной и технологической направленностей «Точка роста» в части разработки и реализации дополнительных общеобразовательных программ. 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>
              <a:lnSpc>
                <a:spcPts val="22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inherit"/>
              </a:rPr>
              <a:t>Форма: </a:t>
            </a:r>
            <a:r>
              <a:rPr lang="ru-RU" sz="1400" b="1" dirty="0">
                <a:solidFill>
                  <a:srgbClr val="000000"/>
                </a:solidFill>
                <a:latin typeface="inherit"/>
              </a:rPr>
              <a:t>очно-заочная с применением дистанционных технологий</a:t>
            </a:r>
            <a:r>
              <a:rPr lang="ru-RU" sz="1400" dirty="0">
                <a:solidFill>
                  <a:srgbClr val="000000"/>
                </a:solidFill>
                <a:latin typeface="inherit"/>
              </a:rPr>
              <a:t>. Количество часов: </a:t>
            </a:r>
            <a:r>
              <a:rPr lang="ru-RU" sz="1400" b="1" dirty="0">
                <a:solidFill>
                  <a:srgbClr val="000000"/>
                </a:solidFill>
                <a:latin typeface="inherit"/>
              </a:rPr>
              <a:t>72 ч.</a:t>
            </a:r>
            <a:r>
              <a:rPr lang="ru-RU" sz="1400" dirty="0">
                <a:solidFill>
                  <a:srgbClr val="000000"/>
                </a:solidFill>
                <a:latin typeface="inherit"/>
              </a:rPr>
              <a:t> Необходимо проучить минимум 200 человек в 4 потока. Место поведения: РМЦ. 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>
              <a:lnSpc>
                <a:spcPts val="22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inherit"/>
              </a:rPr>
              <a:t>Не будет трека «Педагог-оценщик»!</a:t>
            </a:r>
          </a:p>
          <a:p>
            <a:pPr indent="457200" algn="just">
              <a:lnSpc>
                <a:spcPts val="22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inherit"/>
              </a:rPr>
              <a:t>Перечень </a:t>
            </a:r>
            <a:r>
              <a:rPr lang="ru-RU" sz="1400" b="1" dirty="0">
                <a:solidFill>
                  <a:srgbClr val="000000"/>
                </a:solidFill>
                <a:latin typeface="inherit"/>
              </a:rPr>
              <a:t>«Точек роста», открытых в 2020 году и открывающихся в 2021 году во вложении к письму. </a:t>
            </a:r>
            <a:r>
              <a:rPr lang="ru-RU" sz="1400" dirty="0">
                <a:solidFill>
                  <a:srgbClr val="000000"/>
                </a:solidFill>
                <a:latin typeface="inherit"/>
              </a:rPr>
              <a:t> </a:t>
            </a:r>
            <a:r>
              <a:rPr lang="ru-RU" sz="1400" b="1" dirty="0" smtClean="0">
                <a:solidFill>
                  <a:srgbClr val="FF0000"/>
                </a:solidFill>
                <a:latin typeface="inherit"/>
              </a:rPr>
              <a:t>Если есть неточности – сообщите!!!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22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4" y="887514"/>
            <a:ext cx="87725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21-23 июня 2021 </a:t>
            </a:r>
            <a:r>
              <a:rPr lang="ru-RU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г. </a:t>
            </a:r>
            <a:r>
              <a:rPr lang="ru-RU" b="1" dirty="0" smtClean="0">
                <a:latin typeface="+mn-lt"/>
                <a:ea typeface="Times New Roman" panose="02020603050405020304" pitchFamily="18" charset="0"/>
              </a:rPr>
              <a:t>внесение заявок в систему </a:t>
            </a:r>
            <a:r>
              <a:rPr lang="ru-RU" dirty="0">
                <a:ea typeface="Times New Roman" panose="02020603050405020304" pitchFamily="18" charset="0"/>
                <a:hlinkClick r:id="rId2"/>
              </a:rPr>
              <a:t>https://mp.kipk.ru</a:t>
            </a:r>
            <a:r>
              <a:rPr lang="ru-RU" dirty="0"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latin typeface="+mn-lt"/>
                <a:ea typeface="Times New Roman" panose="02020603050405020304" pitchFamily="18" charset="0"/>
              </a:rPr>
              <a:t>на новую программу. </a:t>
            </a:r>
            <a:r>
              <a:rPr lang="ru-RU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Логины и пароли для входа идентичны системе муниципального заказа</a:t>
            </a:r>
            <a:r>
              <a:rPr lang="ru-RU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!!!</a:t>
            </a:r>
            <a:endParaRPr lang="ru-RU" b="1" dirty="0" smtClean="0">
              <a:latin typeface="+mn-lt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latin typeface="+mn-lt"/>
                <a:ea typeface="Times New Roman" panose="02020603050405020304" pitchFamily="18" charset="0"/>
              </a:rPr>
              <a:t>Старые заявки по трекам </a:t>
            </a:r>
            <a:r>
              <a:rPr lang="ru-RU" b="1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НЕ ПРАВИМ!!!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33CC33"/>
                </a:solidFill>
                <a:latin typeface="+mn-lt"/>
                <a:ea typeface="Times New Roman" panose="02020603050405020304" pitchFamily="18" charset="0"/>
              </a:rPr>
              <a:t>Что делаем с недобором, если нет Точек роста?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inherit"/>
              </a:rPr>
              <a:t>Также необходимо внести </a:t>
            </a:r>
            <a:r>
              <a:rPr lang="ru-RU" sz="1600" dirty="0">
                <a:solidFill>
                  <a:srgbClr val="000000"/>
                </a:solidFill>
                <a:latin typeface="inherit"/>
              </a:rPr>
              <a:t>заявки, которые не успели подать по срокам </a:t>
            </a:r>
            <a:r>
              <a:rPr lang="ru-RU" sz="1600" dirty="0">
                <a:solidFill>
                  <a:srgbClr val="FF0000"/>
                </a:solidFill>
                <a:latin typeface="inherit"/>
              </a:rPr>
              <a:t>(</a:t>
            </a:r>
            <a:r>
              <a:rPr lang="ru-RU" sz="1600" i="1" dirty="0">
                <a:solidFill>
                  <a:srgbClr val="FF0000"/>
                </a:solidFill>
                <a:latin typeface="inherit"/>
              </a:rPr>
              <a:t>Эвенкия, г. Железногорск</a:t>
            </a:r>
            <a:r>
              <a:rPr lang="ru-RU" sz="1600" dirty="0" smtClean="0">
                <a:solidFill>
                  <a:srgbClr val="FF0000"/>
                </a:solidFill>
                <a:latin typeface="inherit"/>
              </a:rPr>
              <a:t>).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24-25 июня 2021 г. </a:t>
            </a:r>
            <a:r>
              <a:rPr lang="ru-RU" sz="1600" dirty="0" smtClean="0">
                <a:solidFill>
                  <a:srgbClr val="000000"/>
                </a:solidFill>
                <a:latin typeface="inherit"/>
              </a:rPr>
              <a:t>планирование в ЦНППМ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После 28 </a:t>
            </a:r>
            <a:r>
              <a:rPr lang="ru-RU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июня </a:t>
            </a:r>
            <a:r>
              <a:rPr lang="ru-RU" b="1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2021 г. </a:t>
            </a:r>
            <a:r>
              <a:rPr lang="ru-RU" sz="1600" dirty="0" smtClean="0">
                <a:solidFill>
                  <a:srgbClr val="000000"/>
                </a:solidFill>
                <a:latin typeface="inherit"/>
              </a:rPr>
              <a:t>– </a:t>
            </a:r>
            <a:r>
              <a:rPr lang="ru-RU" sz="1600" b="1" dirty="0" smtClean="0">
                <a:solidFill>
                  <a:srgbClr val="000000"/>
                </a:solidFill>
                <a:latin typeface="inherit"/>
              </a:rPr>
              <a:t>формирование Соглашений  </a:t>
            </a:r>
            <a:r>
              <a:rPr lang="ru-RU" sz="1600" dirty="0" smtClean="0">
                <a:solidFill>
                  <a:srgbClr val="000000"/>
                </a:solidFill>
                <a:latin typeface="inherit"/>
              </a:rPr>
              <a:t>(</a:t>
            </a:r>
            <a:r>
              <a:rPr lang="ru-RU" sz="1600" b="1" u="sng" dirty="0" smtClean="0">
                <a:solidFill>
                  <a:srgbClr val="000000"/>
                </a:solidFill>
                <a:latin typeface="inherit"/>
              </a:rPr>
              <a:t>2 экз., </a:t>
            </a:r>
            <a:r>
              <a:rPr lang="ru-RU" sz="1600" dirty="0" smtClean="0">
                <a:solidFill>
                  <a:srgbClr val="000000"/>
                </a:solidFill>
                <a:latin typeface="inherit"/>
              </a:rPr>
              <a:t>можем подписать скан, оригинал необходимо передать в ИПК вместе с Соглашением по Муниципальному заказу на Матросова,19.) </a:t>
            </a:r>
            <a:r>
              <a:rPr lang="ru-RU" sz="1600" i="1" dirty="0" smtClean="0">
                <a:solidFill>
                  <a:srgbClr val="000000"/>
                </a:solidFill>
                <a:latin typeface="inherit"/>
              </a:rPr>
              <a:t>Возможный вариант – Августовский педсовет.</a:t>
            </a:r>
            <a:endParaRPr lang="ru-RU" sz="14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1222" y="201096"/>
            <a:ext cx="3232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Алгоритм действий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6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560" y="1057850"/>
            <a:ext cx="8840984" cy="2825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Консультации по </a:t>
            </a:r>
            <a:r>
              <a:rPr lang="ru-RU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вопросам заказа, содержания и организации обучения педагогов в ЦНППМ </a:t>
            </a:r>
            <a:endParaRPr lang="ru-RU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Дайнеко </a:t>
            </a:r>
            <a:r>
              <a:rPr lang="ru-RU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Яна Михайловна, </a:t>
            </a:r>
            <a:endParaRPr lang="ru-RU" sz="28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тел</a:t>
            </a:r>
            <a:r>
              <a:rPr lang="ru-RU" sz="2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(391) 206-99-19, добавочный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146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8-983-299-09-95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u="sng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dajneko@kipk.ru</a:t>
            </a:r>
            <a:endParaRPr lang="ru-RU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3965112-DA78-4B31-90C4-86A4DC3F7966}"/>
              </a:ext>
            </a:extLst>
          </p:cNvPr>
          <p:cNvSpPr/>
          <p:nvPr/>
        </p:nvSpPr>
        <p:spPr>
          <a:xfrm>
            <a:off x="2461437" y="126410"/>
            <a:ext cx="6682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+mn-lt"/>
              </a:rPr>
              <a:t>Контакты</a:t>
            </a:r>
            <a:endParaRPr lang="ru-RU" sz="16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301" t="30877" r="10998" b="17385"/>
          <a:stretch/>
        </p:blipFill>
        <p:spPr>
          <a:xfrm>
            <a:off x="4614863" y="2901794"/>
            <a:ext cx="4529137" cy="2130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189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2"/>
          <p:cNvSpPr>
            <a:spLocks noChangeArrowheads="1"/>
          </p:cNvSpPr>
          <p:nvPr/>
        </p:nvSpPr>
        <p:spPr bwMode="auto">
          <a:xfrm>
            <a:off x="2195512" y="131938"/>
            <a:ext cx="5805488" cy="32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950" tIns="32475" rIns="64950" bIns="3247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700" b="1">
                <a:solidFill>
                  <a:schemeClr val="bg1"/>
                </a:solidFill>
              </a:rPr>
              <a:t> </a:t>
            </a:r>
            <a:endParaRPr lang="ru-RU" altLang="ru-RU" sz="1700">
              <a:solidFill>
                <a:schemeClr val="bg1"/>
              </a:solidFill>
            </a:endParaRPr>
          </a:p>
        </p:txBody>
      </p:sp>
      <p:sp>
        <p:nvSpPr>
          <p:cNvPr id="37893" name="TextBox 9"/>
          <p:cNvSpPr txBox="1">
            <a:spLocks noChangeArrowheads="1"/>
          </p:cNvSpPr>
          <p:nvPr/>
        </p:nvSpPr>
        <p:spPr bwMode="auto">
          <a:xfrm>
            <a:off x="2703503" y="2198615"/>
            <a:ext cx="3832622" cy="86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950" tIns="32475" rIns="64950" bIns="3247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Aft>
                <a:spcPts val="426"/>
              </a:spcAft>
            </a:pPr>
            <a:r>
              <a:rPr lang="ru-RU" altLang="ru-RU" sz="2600" dirty="0">
                <a:solidFill>
                  <a:srgbClr val="E75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</a:p>
        </p:txBody>
      </p:sp>
      <p:pic>
        <p:nvPicPr>
          <p:cNvPr id="37894" name="Рисунок 7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135" y="2959317"/>
            <a:ext cx="1828800" cy="182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915469" y="3189167"/>
            <a:ext cx="2970722" cy="1713290"/>
            <a:chOff x="943821" y="4911711"/>
            <a:chExt cx="4237768" cy="2638678"/>
          </a:xfrm>
        </p:grpSpPr>
        <p:sp>
          <p:nvSpPr>
            <p:cNvPr id="11" name="TextBox 9"/>
            <p:cNvSpPr txBox="1">
              <a:spLocks noChangeArrowheads="1"/>
            </p:cNvSpPr>
            <p:nvPr/>
          </p:nvSpPr>
          <p:spPr bwMode="auto">
            <a:xfrm>
              <a:off x="1365241" y="4911711"/>
              <a:ext cx="3816348" cy="2638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Aft>
                  <a:spcPts val="426"/>
                </a:spcAft>
              </a:pPr>
              <a:r>
                <a:rPr lang="en-US" altLang="ru-RU" sz="1700" dirty="0">
                  <a:solidFill>
                    <a:srgbClr val="5C738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hlinkClick r:id="rId4"/>
                </a:rPr>
                <a:t>www.kipk.ru</a:t>
              </a:r>
              <a:r>
                <a:rPr lang="en-US" altLang="ru-RU" sz="1700" dirty="0">
                  <a:solidFill>
                    <a:srgbClr val="5C738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/>
              </a:r>
              <a:br>
                <a:rPr lang="en-US" altLang="ru-RU" sz="1700" dirty="0">
                  <a:solidFill>
                    <a:srgbClr val="5C738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altLang="ru-RU" sz="1700" dirty="0">
                  <a:solidFill>
                    <a:srgbClr val="5C738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kipk.ru</a:t>
              </a:r>
              <a:br>
                <a:rPr lang="en-US" altLang="ru-RU" sz="1700" dirty="0">
                  <a:solidFill>
                    <a:srgbClr val="5C738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altLang="ru-RU" sz="1700" dirty="0">
                  <a:solidFill>
                    <a:srgbClr val="5C738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kkipk24</a:t>
              </a:r>
              <a:br>
                <a:rPr lang="en-US" altLang="ru-RU" sz="1700" dirty="0">
                  <a:solidFill>
                    <a:srgbClr val="5C738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altLang="ru-RU" sz="1700" dirty="0" err="1">
                  <a:solidFill>
                    <a:srgbClr val="5C738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kkipkppro</a:t>
              </a:r>
              <a:r>
                <a:rPr lang="en-US" altLang="ru-RU" sz="1700" dirty="0">
                  <a:solidFill>
                    <a:srgbClr val="5C738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/>
              </a:r>
              <a:br>
                <a:rPr lang="en-US" altLang="ru-RU" sz="1700" dirty="0">
                  <a:solidFill>
                    <a:srgbClr val="5C738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altLang="ru-RU" sz="1700" dirty="0" err="1">
                  <a:solidFill>
                    <a:srgbClr val="5C738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i.povysheniyakvalifikatsii</a:t>
              </a:r>
              <a:endParaRPr lang="en-US" altLang="ru-RU" sz="1700" dirty="0">
                <a:solidFill>
                  <a:srgbClr val="5C738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eaLnBrk="1" hangingPunct="1">
                <a:spcAft>
                  <a:spcPts val="426"/>
                </a:spcAft>
              </a:pPr>
              <a:endParaRPr lang="ru-RU" altLang="ru-RU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821" y="5947541"/>
              <a:ext cx="433915" cy="43200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259" y="5153835"/>
              <a:ext cx="421269" cy="504000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619" y="5723708"/>
              <a:ext cx="279720" cy="28800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561" y="6455965"/>
              <a:ext cx="286899" cy="288000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5" y="-67948"/>
            <a:ext cx="1630359" cy="100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5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проект Кадры</Template>
  <TotalTime>3730</TotalTime>
  <Words>1263</Words>
  <Application>Microsoft Office PowerPoint</Application>
  <PresentationFormat>Экран (16:9)</PresentationFormat>
  <Paragraphs>498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8" baseType="lpstr">
      <vt:lpstr>Arial</vt:lpstr>
      <vt:lpstr>Calibri</vt:lpstr>
      <vt:lpstr>inherit</vt:lpstr>
      <vt:lpstr>Optima Cyr</vt:lpstr>
      <vt:lpstr>Segoe UI</vt:lpstr>
      <vt:lpstr>Times New Roman</vt:lpstr>
      <vt:lpstr>Tw Cen MT</vt:lpstr>
      <vt:lpstr>Wingdings</vt:lpstr>
      <vt:lpstr>Wingdings 2</vt:lpstr>
      <vt:lpstr>5_ипк новый</vt:lpstr>
      <vt:lpstr>Обычная</vt:lpstr>
      <vt:lpstr>Заявочная кампания на треки НППМ 2021 (второе полугодие)  ПРЕДВАРИТЕЛЬНЫЕ ИТОГИ И ИЗМЕНЕНИЯ    21.06.2021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Кадры и инфраструктура их развития</dc:title>
  <dc:creator>Андреева Светлана Юрьевна</dc:creator>
  <cp:lastModifiedBy>Дайнеко Яна Михайловна</cp:lastModifiedBy>
  <cp:revision>247</cp:revision>
  <dcterms:created xsi:type="dcterms:W3CDTF">2017-10-07T03:30:13Z</dcterms:created>
  <dcterms:modified xsi:type="dcterms:W3CDTF">2021-06-21T02:21:57Z</dcterms:modified>
</cp:coreProperties>
</file>