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6"/>
  </p:notesMasterIdLst>
  <p:sldIdLst>
    <p:sldId id="416" r:id="rId2"/>
    <p:sldId id="417" r:id="rId3"/>
    <p:sldId id="418" r:id="rId4"/>
    <p:sldId id="351" r:id="rId5"/>
    <p:sldId id="421" r:id="rId6"/>
    <p:sldId id="339" r:id="rId7"/>
    <p:sldId id="361" r:id="rId8"/>
    <p:sldId id="371" r:id="rId9"/>
    <p:sldId id="419" r:id="rId10"/>
    <p:sldId id="278" r:id="rId11"/>
    <p:sldId id="257" r:id="rId12"/>
    <p:sldId id="258" r:id="rId13"/>
    <p:sldId id="422" r:id="rId14"/>
    <p:sldId id="259" r:id="rId15"/>
    <p:sldId id="262" r:id="rId16"/>
    <p:sldId id="256" r:id="rId17"/>
    <p:sldId id="403" r:id="rId18"/>
    <p:sldId id="260" r:id="rId19"/>
    <p:sldId id="276" r:id="rId20"/>
    <p:sldId id="404" r:id="rId21"/>
    <p:sldId id="263" r:id="rId22"/>
    <p:sldId id="261" r:id="rId23"/>
    <p:sldId id="410" r:id="rId24"/>
    <p:sldId id="270" r:id="rId25"/>
    <p:sldId id="271" r:id="rId26"/>
    <p:sldId id="264" r:id="rId27"/>
    <p:sldId id="407" r:id="rId28"/>
    <p:sldId id="265" r:id="rId29"/>
    <p:sldId id="408" r:id="rId30"/>
    <p:sldId id="266" r:id="rId31"/>
    <p:sldId id="409" r:id="rId32"/>
    <p:sldId id="267" r:id="rId33"/>
    <p:sldId id="268" r:id="rId34"/>
    <p:sldId id="277" r:id="rId35"/>
    <p:sldId id="269" r:id="rId36"/>
    <p:sldId id="272" r:id="rId37"/>
    <p:sldId id="406" r:id="rId38"/>
    <p:sldId id="279" r:id="rId39"/>
    <p:sldId id="273" r:id="rId40"/>
    <p:sldId id="411" r:id="rId41"/>
    <p:sldId id="274" r:id="rId42"/>
    <p:sldId id="412" r:id="rId43"/>
    <p:sldId id="413" r:id="rId44"/>
    <p:sldId id="414" r:id="rId45"/>
    <p:sldId id="415" r:id="rId46"/>
    <p:sldId id="401" r:id="rId47"/>
    <p:sldId id="280" r:id="rId48"/>
    <p:sldId id="281" r:id="rId49"/>
    <p:sldId id="282" r:id="rId50"/>
    <p:sldId id="283" r:id="rId51"/>
    <p:sldId id="284" r:id="rId52"/>
    <p:sldId id="285" r:id="rId53"/>
    <p:sldId id="286" r:id="rId54"/>
    <p:sldId id="287" r:id="rId55"/>
    <p:sldId id="288" r:id="rId56"/>
    <p:sldId id="289" r:id="rId57"/>
    <p:sldId id="290" r:id="rId58"/>
    <p:sldId id="423" r:id="rId59"/>
    <p:sldId id="292" r:id="rId60"/>
    <p:sldId id="293" r:id="rId61"/>
    <p:sldId id="294" r:id="rId62"/>
    <p:sldId id="295" r:id="rId63"/>
    <p:sldId id="400" r:id="rId64"/>
    <p:sldId id="398" r:id="rId6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110" d="100"/>
          <a:sy n="110" d="100"/>
        </p:scale>
        <p:origin x="-558"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BE49B3-4CF3-4CF8-B315-B1290C22AE70}" type="datetimeFigureOut">
              <a:rPr lang="ru-RU" smtClean="0"/>
              <a:pPr/>
              <a:t>12.12.2023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72D4DB-1571-41B2-A46A-E083123F1E25}" type="slidenum">
              <a:rPr lang="ru-RU" smtClean="0"/>
              <a:pPr/>
              <a:t>‹#›</a:t>
            </a:fld>
            <a:endParaRPr lang="ru-RU"/>
          </a:p>
        </p:txBody>
      </p:sp>
    </p:spTree>
    <p:extLst>
      <p:ext uri="{BB962C8B-B14F-4D97-AF65-F5344CB8AC3E}">
        <p14:creationId xmlns="" xmlns:p14="http://schemas.microsoft.com/office/powerpoint/2010/main" val="1626172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6">
            <a:extLst>
              <a:ext uri="{FF2B5EF4-FFF2-40B4-BE49-F238E27FC236}">
                <a16:creationId xmlns:a16="http://schemas.microsoft.com/office/drawing/2014/main" xmlns="" id="{82C211A8-DBDA-4890-94FD-C81AC808F722}"/>
              </a:ext>
            </a:extLst>
          </p:cNvPr>
          <p:cNvSpPr txBox="1"/>
          <p:nvPr/>
        </p:nvSpPr>
        <p:spPr>
          <a:xfrm>
            <a:off x="3719672" y="10965242"/>
            <a:ext cx="2851875" cy="576727"/>
          </a:xfrm>
          <a:prstGeom prst="rect">
            <a:avLst/>
          </a:prstGeom>
          <a:noFill/>
          <a:ln cap="flat">
            <a:noFill/>
          </a:ln>
        </p:spPr>
        <p:txBody>
          <a:bodyPr vert="horz" wrap="square" lIns="0" tIns="0" rIns="0" bIns="0" anchor="b" anchorCtr="0" compatLnSpc="1">
            <a:noAutofit/>
          </a:bodyPr>
          <a:lstStyle/>
          <a:p>
            <a:pPr algn="r" defTabSz="833750" hangingPunct="0">
              <a:defRPr sz="1800" b="0" i="0" u="none" strike="noStrike" kern="0" cap="none" spc="0" baseline="0">
                <a:solidFill>
                  <a:srgbClr val="000000"/>
                </a:solidFill>
                <a:uFillTx/>
              </a:defRPr>
            </a:pPr>
            <a:fld id="{B77A0BAA-29D8-45B0-BDE2-94CE30E02564}" type="slidenum">
              <a:rPr lang="x-none" sz="1300">
                <a:solidFill>
                  <a:srgbClr val="000000"/>
                </a:solidFill>
                <a:latin typeface="Times New Roman" pitchFamily="18"/>
                <a:ea typeface="Andale Sans UI" pitchFamily="2"/>
                <a:cs typeface="Tahoma" pitchFamily="2"/>
              </a:rPr>
              <a:pPr algn="r" defTabSz="833750" hangingPunct="0">
                <a:defRPr sz="1800" b="0" i="0" u="none" strike="noStrike" kern="0" cap="none" spc="0" baseline="0">
                  <a:solidFill>
                    <a:srgbClr val="000000"/>
                  </a:solidFill>
                  <a:uFillTx/>
                </a:defRPr>
              </a:pPr>
              <a:t>7</a:t>
            </a:fld>
            <a:endParaRPr lang="x-none" sz="1300">
              <a:solidFill>
                <a:srgbClr val="000000"/>
              </a:solidFill>
              <a:latin typeface="Times New Roman" pitchFamily="18"/>
              <a:ea typeface="Andale Sans UI" pitchFamily="2"/>
              <a:cs typeface="Tahoma" pitchFamily="2"/>
            </a:endParaRPr>
          </a:p>
        </p:txBody>
      </p:sp>
      <p:sp>
        <p:nvSpPr>
          <p:cNvPr id="3" name="Образ слайда 1">
            <a:extLst>
              <a:ext uri="{FF2B5EF4-FFF2-40B4-BE49-F238E27FC236}">
                <a16:creationId xmlns:a16="http://schemas.microsoft.com/office/drawing/2014/main" xmlns="" id="{28960737-02ED-4B55-899C-546AA028E934}"/>
              </a:ext>
            </a:extLst>
          </p:cNvPr>
          <p:cNvSpPr>
            <a:spLocks noGrp="1" noRot="1" noChangeAspect="1"/>
          </p:cNvSpPr>
          <p:nvPr>
            <p:ph type="sldImg"/>
          </p:nvPr>
        </p:nvSpPr>
        <p:spPr>
          <a:xfrm>
            <a:off x="-561975" y="876300"/>
            <a:ext cx="7694613" cy="4329113"/>
          </a:xfrm>
          <a:solidFill>
            <a:srgbClr val="4472C4"/>
          </a:solidFill>
          <a:ln w="25402">
            <a:solidFill>
              <a:srgbClr val="2F528F"/>
            </a:solidFill>
            <a:prstDash val="solid"/>
          </a:ln>
        </p:spPr>
      </p:sp>
      <p:sp>
        <p:nvSpPr>
          <p:cNvPr id="4" name="Заметки 2">
            <a:extLst>
              <a:ext uri="{FF2B5EF4-FFF2-40B4-BE49-F238E27FC236}">
                <a16:creationId xmlns:a16="http://schemas.microsoft.com/office/drawing/2014/main" xmlns="" id="{E0700FEE-2A68-490E-BC09-D7174B1E8236}"/>
              </a:ext>
            </a:extLst>
          </p:cNvPr>
          <p:cNvSpPr txBox="1">
            <a:spLocks noGrp="1"/>
          </p:cNvSpPr>
          <p:nvPr>
            <p:ph type="body" sz="quarter"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ru-RU"/>
              <a:t>Образец заголовка</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A01157FF-F2B9-4F0D-B17D-1CA15C2C919D}" type="datetimeFigureOut">
              <a:rPr lang="ru-RU" smtClean="0"/>
              <a:pPr/>
              <a:t>12.12.2023</a:t>
            </a:fld>
            <a:endParaRPr lang="ru-RU"/>
          </a:p>
        </p:txBody>
      </p:sp>
      <p:sp>
        <p:nvSpPr>
          <p:cNvPr id="5" name="Footer Placeholder 4"/>
          <p:cNvSpPr>
            <a:spLocks noGrp="1"/>
          </p:cNvSpPr>
          <p:nvPr>
            <p:ph type="ftr" sz="quarter" idx="11"/>
          </p:nvPr>
        </p:nvSpPr>
        <p:spPr>
          <a:xfrm>
            <a:off x="2416500" y="329307"/>
            <a:ext cx="4973915" cy="309201"/>
          </a:xfrm>
        </p:spPr>
        <p:txBody>
          <a:bodyPr/>
          <a:lstStyle/>
          <a:p>
            <a:endParaRPr lang="ru-RU"/>
          </a:p>
        </p:txBody>
      </p:sp>
      <p:sp>
        <p:nvSpPr>
          <p:cNvPr id="6" name="Slide Number Placeholder 5"/>
          <p:cNvSpPr>
            <a:spLocks noGrp="1"/>
          </p:cNvSpPr>
          <p:nvPr>
            <p:ph type="sldNum" sz="quarter" idx="12"/>
          </p:nvPr>
        </p:nvSpPr>
        <p:spPr>
          <a:xfrm>
            <a:off x="1437664" y="798973"/>
            <a:ext cx="811019" cy="503578"/>
          </a:xfrm>
        </p:spPr>
        <p:txBody>
          <a:bodyPr/>
          <a:lstStyle/>
          <a:p>
            <a:fld id="{B9E47CC4-74AE-4652-8AE4-A02B0F95D3CA}" type="slidenum">
              <a:rPr lang="ru-RU" smtClean="0"/>
              <a:pPr/>
              <a:t>‹#›</a:t>
            </a:fld>
            <a:endParaRPr lang="ru-RU"/>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4178626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01157FF-F2B9-4F0D-B17D-1CA15C2C919D}" type="datetimeFigureOut">
              <a:rPr lang="ru-RU" smtClean="0"/>
              <a:pPr/>
              <a:t>12.12.2023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9E47CC4-74AE-4652-8AE4-A02B0F95D3CA}" type="slidenum">
              <a:rPr lang="ru-RU" smtClean="0"/>
              <a:pPr/>
              <a:t>‹#›</a:t>
            </a:fld>
            <a:endParaRPr lang="ru-RU"/>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3211698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01157FF-F2B9-4F0D-B17D-1CA15C2C919D}" type="datetimeFigureOut">
              <a:rPr lang="ru-RU" smtClean="0"/>
              <a:pPr/>
              <a:t>12.12.2023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9E47CC4-74AE-4652-8AE4-A02B0F95D3CA}" type="slidenum">
              <a:rPr lang="ru-RU" smtClean="0"/>
              <a:pPr/>
              <a:t>‹#›</a:t>
            </a:fld>
            <a:endParaRPr lang="ru-RU"/>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4275633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01157FF-F2B9-4F0D-B17D-1CA15C2C919D}" type="datetimeFigureOut">
              <a:rPr lang="ru-RU" smtClean="0"/>
              <a:pPr/>
              <a:t>12.12.2023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9E47CC4-74AE-4652-8AE4-A02B0F95D3CA}" type="slidenum">
              <a:rPr lang="ru-RU" smtClean="0"/>
              <a:pPr/>
              <a:t>‹#›</a:t>
            </a:fld>
            <a:endParaRPr lang="ru-RU"/>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2471667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ru-RU"/>
              <a:t>Образец заголовка</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01157FF-F2B9-4F0D-B17D-1CA15C2C919D}" type="datetimeFigureOut">
              <a:rPr lang="ru-RU" smtClean="0"/>
              <a:pPr/>
              <a:t>12.12.2023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9E47CC4-74AE-4652-8AE4-A02B0F95D3CA}" type="slidenum">
              <a:rPr lang="ru-RU" smtClean="0"/>
              <a:pPr/>
              <a:t>‹#›</a:t>
            </a:fld>
            <a:endParaRPr lang="ru-RU"/>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3761721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A01157FF-F2B9-4F0D-B17D-1CA15C2C919D}" type="datetimeFigureOut">
              <a:rPr lang="ru-RU" smtClean="0"/>
              <a:pPr/>
              <a:t>12.12.2023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9E47CC4-74AE-4652-8AE4-A02B0F95D3CA}" type="slidenum">
              <a:rPr lang="ru-RU" smtClean="0"/>
              <a:pPr/>
              <a:t>‹#›</a:t>
            </a:fld>
            <a:endParaRPr lang="ru-RU"/>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723630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447191" y="2824269"/>
            <a:ext cx="4645152" cy="264445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412362" y="2821491"/>
            <a:ext cx="4645152" cy="263737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A01157FF-F2B9-4F0D-B17D-1CA15C2C919D}" type="datetimeFigureOut">
              <a:rPr lang="ru-RU" smtClean="0"/>
              <a:pPr/>
              <a:t>12.12.2023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9E47CC4-74AE-4652-8AE4-A02B0F95D3CA}" type="slidenum">
              <a:rPr lang="ru-RU" smtClean="0"/>
              <a:pPr/>
              <a:t>‹#›</a:t>
            </a:fld>
            <a:endParaRPr lang="ru-RU"/>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1121987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A01157FF-F2B9-4F0D-B17D-1CA15C2C919D}" type="datetimeFigureOut">
              <a:rPr lang="ru-RU" smtClean="0"/>
              <a:pPr/>
              <a:t>12.12.2023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9E47CC4-74AE-4652-8AE4-A02B0F95D3CA}" type="slidenum">
              <a:rPr lang="ru-RU" smtClean="0"/>
              <a:pPr/>
              <a:t>‹#›</a:t>
            </a:fld>
            <a:endParaRPr lang="ru-RU"/>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3563240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1157FF-F2B9-4F0D-B17D-1CA15C2C919D}" type="datetimeFigureOut">
              <a:rPr lang="ru-RU" smtClean="0"/>
              <a:pPr/>
              <a:t>12.12.2023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9E47CC4-74AE-4652-8AE4-A02B0F95D3CA}" type="slidenum">
              <a:rPr lang="ru-RU" smtClean="0"/>
              <a:pPr/>
              <a:t>‹#›</a:t>
            </a:fld>
            <a:endParaRPr lang="ru-RU"/>
          </a:p>
        </p:txBody>
      </p:sp>
    </p:spTree>
    <p:extLst>
      <p:ext uri="{BB962C8B-B14F-4D97-AF65-F5344CB8AC3E}">
        <p14:creationId xmlns="" xmlns:p14="http://schemas.microsoft.com/office/powerpoint/2010/main" val="983993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ru-RU"/>
              <a:t>Образец заголовка</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A01157FF-F2B9-4F0D-B17D-1CA15C2C919D}" type="datetimeFigureOut">
              <a:rPr lang="ru-RU" smtClean="0"/>
              <a:pPr/>
              <a:t>12.12.2023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9E47CC4-74AE-4652-8AE4-A02B0F95D3CA}" type="slidenum">
              <a:rPr lang="ru-RU" smtClean="0"/>
              <a:pPr/>
              <a:t>‹#›</a:t>
            </a:fld>
            <a:endParaRPr lang="ru-RU"/>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2217542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A01157FF-F2B9-4F0D-B17D-1CA15C2C919D}" type="datetimeFigureOut">
              <a:rPr lang="ru-RU" smtClean="0"/>
              <a:pPr/>
              <a:t>12.12.2023</a:t>
            </a:fld>
            <a:endParaRPr lang="ru-RU"/>
          </a:p>
        </p:txBody>
      </p:sp>
      <p:sp>
        <p:nvSpPr>
          <p:cNvPr id="6" name="Footer Placeholder 5"/>
          <p:cNvSpPr>
            <a:spLocks noGrp="1"/>
          </p:cNvSpPr>
          <p:nvPr>
            <p:ph type="ftr" sz="quarter" idx="11"/>
          </p:nvPr>
        </p:nvSpPr>
        <p:spPr>
          <a:xfrm>
            <a:off x="1447382" y="318640"/>
            <a:ext cx="5541004" cy="320931"/>
          </a:xfrm>
        </p:spPr>
        <p:txBody>
          <a:bodyPr/>
          <a:lstStyle/>
          <a:p>
            <a:endParaRPr lang="ru-RU"/>
          </a:p>
        </p:txBody>
      </p:sp>
      <p:sp>
        <p:nvSpPr>
          <p:cNvPr id="7" name="Slide Number Placeholder 6"/>
          <p:cNvSpPr>
            <a:spLocks noGrp="1"/>
          </p:cNvSpPr>
          <p:nvPr>
            <p:ph type="sldNum" sz="quarter" idx="12"/>
          </p:nvPr>
        </p:nvSpPr>
        <p:spPr/>
        <p:txBody>
          <a:bodyPr/>
          <a:lstStyle/>
          <a:p>
            <a:fld id="{B9E47CC4-74AE-4652-8AE4-A02B0F95D3CA}" type="slidenum">
              <a:rPr lang="ru-RU" smtClean="0"/>
              <a:pPr/>
              <a:t>‹#›</a:t>
            </a:fld>
            <a:endParaRPr lang="ru-RU"/>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917636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A01157FF-F2B9-4F0D-B17D-1CA15C2C919D}" type="datetimeFigureOut">
              <a:rPr lang="ru-RU" smtClean="0"/>
              <a:pPr/>
              <a:t>12.12.2023</a:t>
            </a:fld>
            <a:endParaRPr lang="ru-RU"/>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B9E47CC4-74AE-4652-8AE4-A02B0F95D3CA}" type="slidenum">
              <a:rPr lang="ru-RU" smtClean="0"/>
              <a:pPr/>
              <a:t>‹#›</a:t>
            </a:fld>
            <a:endParaRPr lang="ru-RU"/>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535475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1076;&#1077;&#1090;&#1080;&#1079;&#1076;&#1077;&#1089;&#1100;.&#1088;&#1092;/"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4.xml.rels><?xml version="1.0" encoding="UTF-8" standalone="yes"?>
<Relationships xmlns="http://schemas.openxmlformats.org/package/2006/relationships"><Relationship Id="rId8" Type="http://schemas.openxmlformats.org/officeDocument/2006/relationships/hyperlink" Target="http://&#1096;&#1082;&#1086;&#1083;&#1072;53.&#1088;&#1092;/school_life/logoped-rekomenduet/index.php" TargetMode="External"/><Relationship Id="rId3" Type="http://schemas.openxmlformats.org/officeDocument/2006/relationships/hyperlink" Target="https://kimc.ms/pedagogam/organizatsionno-metodicheskoe-soprovozhdenie-meropriyatiy-po-obespecheniyu-prav-detey-dlya-kotorykh-/dokumenty/" TargetMode="External"/><Relationship Id="rId7" Type="http://schemas.openxmlformats.org/officeDocument/2006/relationships/hyperlink" Target="https://nsportal.ru/zhuravleva-svetlana-aleksandrovna" TargetMode="External"/><Relationship Id="rId2" Type="http://schemas.openxmlformats.org/officeDocument/2006/relationships/hyperlink" Target="https://kimc.ms/pedagogam/organizatsionno-metodicheskoe-soprovozhdenie-meropriyatiy-po-obespecheniyu-prav-detey-dlya-kotorykh-/normativnye-dokumenty/" TargetMode="External"/><Relationship Id="rId1" Type="http://schemas.openxmlformats.org/officeDocument/2006/relationships/slideLayout" Target="../slideLayouts/slideLayout2.xml"/><Relationship Id="rId6" Type="http://schemas.openxmlformats.org/officeDocument/2006/relationships/hyperlink" Target="https://&#1083;&#1091;&#1095;&#1096;&#1077;&#1077;&#1088;&#1077;&#1096;&#1077;&#1085;&#1080;&#1077;.&#1088;&#1092;/publ-isbn-9" TargetMode="External"/><Relationship Id="rId5" Type="http://schemas.openxmlformats.org/officeDocument/2006/relationships/hyperlink" Target="https://kimc.ms/obrazovanie/inklyuzivnoe-obrazovanie/?clear_cache=Y" TargetMode="External"/><Relationship Id="rId4" Type="http://schemas.openxmlformats.org/officeDocument/2006/relationships/hyperlink" Target="mailto:vodopyanova.l@kimc.ms" TargetMode="External"/><Relationship Id="rId9" Type="http://schemas.openxmlformats.org/officeDocument/2006/relationships/hyperlink" Target="https://zen.yandex.ru/media/id/60a85195288764247fe3a744/kollegam-uchiteliam-logopedam-dlia-raboty-s-uchascimisia-dlia-kotoryh-russkii-iazyk-628c8b023d45746024f48d24"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F1821C4-0177-3103-89C6-9D8F91EB2026}"/>
              </a:ext>
            </a:extLst>
          </p:cNvPr>
          <p:cNvSpPr>
            <a:spLocks noGrp="1"/>
          </p:cNvSpPr>
          <p:nvPr>
            <p:ph type="ctrTitle"/>
          </p:nvPr>
        </p:nvSpPr>
        <p:spPr>
          <a:xfrm>
            <a:off x="171450" y="785365"/>
            <a:ext cx="11696700" cy="2541431"/>
          </a:xfrm>
        </p:spPr>
        <p:txBody>
          <a:bodyPr>
            <a:normAutofit/>
          </a:bodyPr>
          <a:lstStyle/>
          <a:p>
            <a:pPr algn="ctr"/>
            <a:r>
              <a:rPr lang="ru-RU" sz="4400" b="1" i="1" dirty="0"/>
              <a:t>Исследование речевого развития иноязычных детей в контексте новых требований</a:t>
            </a:r>
          </a:p>
        </p:txBody>
      </p:sp>
      <p:sp>
        <p:nvSpPr>
          <p:cNvPr id="3" name="Подзаголовок 2">
            <a:extLst>
              <a:ext uri="{FF2B5EF4-FFF2-40B4-BE49-F238E27FC236}">
                <a16:creationId xmlns:a16="http://schemas.microsoft.com/office/drawing/2014/main" xmlns="" id="{E91A0121-2644-FAFC-657D-D4F5C88EDE52}"/>
              </a:ext>
            </a:extLst>
          </p:cNvPr>
          <p:cNvSpPr>
            <a:spLocks noGrp="1"/>
          </p:cNvSpPr>
          <p:nvPr>
            <p:ph type="subTitle" idx="1"/>
          </p:nvPr>
        </p:nvSpPr>
        <p:spPr>
          <a:xfrm>
            <a:off x="628650" y="3531203"/>
            <a:ext cx="10426202" cy="2541431"/>
          </a:xfrm>
        </p:spPr>
        <p:txBody>
          <a:bodyPr>
            <a:normAutofit/>
          </a:bodyPr>
          <a:lstStyle/>
          <a:p>
            <a:pPr algn="r"/>
            <a:r>
              <a:rPr lang="ru-RU" dirty="0"/>
              <a:t>Вебинар городской базовой площадки </a:t>
            </a:r>
          </a:p>
          <a:p>
            <a:pPr algn="r"/>
            <a:r>
              <a:rPr lang="ru-RU" dirty="0"/>
              <a:t> </a:t>
            </a:r>
            <a:r>
              <a:rPr lang="ru-RU" dirty="0" smtClean="0"/>
              <a:t>08.12.2023г.</a:t>
            </a:r>
            <a:endParaRPr lang="ru-RU" dirty="0"/>
          </a:p>
          <a:p>
            <a:pPr algn="r"/>
            <a:r>
              <a:rPr lang="ru-RU" dirty="0"/>
              <a:t>Учитель-логопед </a:t>
            </a:r>
            <a:r>
              <a:rPr lang="ru-RU" dirty="0" err="1"/>
              <a:t>Мбоу</a:t>
            </a:r>
            <a:r>
              <a:rPr lang="ru-RU" dirty="0"/>
              <a:t> </a:t>
            </a:r>
            <a:r>
              <a:rPr lang="ru-RU" dirty="0" err="1"/>
              <a:t>сш</a:t>
            </a:r>
            <a:r>
              <a:rPr lang="ru-RU" dirty="0"/>
              <a:t> № 79</a:t>
            </a:r>
          </a:p>
          <a:p>
            <a:pPr algn="r"/>
            <a:r>
              <a:rPr lang="ru-RU" dirty="0"/>
              <a:t>Журавлева С.А</a:t>
            </a:r>
            <a:r>
              <a:rPr lang="ru-RU" dirty="0" smtClean="0"/>
              <a:t>.</a:t>
            </a:r>
            <a:endParaRPr lang="ru-RU" dirty="0"/>
          </a:p>
        </p:txBody>
      </p:sp>
    </p:spTree>
    <p:extLst>
      <p:ext uri="{BB962C8B-B14F-4D97-AF65-F5344CB8AC3E}">
        <p14:creationId xmlns="" xmlns:p14="http://schemas.microsoft.com/office/powerpoint/2010/main" val="1959913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A10266C-19F6-F7C7-CFF4-1C6C187CC1CB}"/>
              </a:ext>
            </a:extLst>
          </p:cNvPr>
          <p:cNvSpPr>
            <a:spLocks noGrp="1"/>
          </p:cNvSpPr>
          <p:nvPr>
            <p:ph type="title"/>
          </p:nvPr>
        </p:nvSpPr>
        <p:spPr>
          <a:xfrm>
            <a:off x="609600" y="274638"/>
            <a:ext cx="10972800" cy="1680286"/>
          </a:xfrm>
        </p:spPr>
        <p:txBody>
          <a:bodyPr>
            <a:normAutofit fontScale="90000"/>
          </a:bodyPr>
          <a:lstStyle/>
          <a:p>
            <a:pPr algn="r"/>
            <a:r>
              <a:rPr lang="ru-RU" sz="2700" b="1" dirty="0">
                <a:solidFill>
                  <a:srgbClr val="FF0000"/>
                </a:solidFill>
                <a:effectLst/>
                <a:latin typeface="Arial" panose="020B0604020202020204" pitchFamily="34" charset="0"/>
                <a:ea typeface="Times New Roman" panose="02020603050405020304" pitchFamily="18" charset="0"/>
              </a:rPr>
              <a:t>МИНИСТЕРСТВО ПРОСВЕЩЕНИЯ </a:t>
            </a:r>
            <a:br>
              <a:rPr lang="ru-RU" sz="2700" b="1" dirty="0">
                <a:solidFill>
                  <a:srgbClr val="FF0000"/>
                </a:solidFill>
                <a:effectLst/>
                <a:latin typeface="Arial" panose="020B0604020202020204" pitchFamily="34" charset="0"/>
                <a:ea typeface="Times New Roman" panose="02020603050405020304" pitchFamily="18" charset="0"/>
              </a:rPr>
            </a:br>
            <a:r>
              <a:rPr lang="ru-RU" sz="2700" b="1" dirty="0">
                <a:solidFill>
                  <a:srgbClr val="FF0000"/>
                </a:solidFill>
                <a:effectLst/>
                <a:latin typeface="Arial" panose="020B0604020202020204" pitchFamily="34" charset="0"/>
                <a:ea typeface="Times New Roman" panose="02020603050405020304" pitchFamily="18" charset="0"/>
              </a:rPr>
              <a:t>РОССИЙСКОЙ ФЕДЕРАЦИИ</a:t>
            </a:r>
            <a:br>
              <a:rPr lang="ru-RU" sz="2700" b="1" dirty="0">
                <a:solidFill>
                  <a:srgbClr val="FF0000"/>
                </a:solidFill>
                <a:effectLst/>
                <a:latin typeface="Arial" panose="020B0604020202020204" pitchFamily="34" charset="0"/>
                <a:ea typeface="Times New Roman" panose="02020603050405020304" pitchFamily="18" charset="0"/>
              </a:rPr>
            </a:br>
            <a:r>
              <a:rPr lang="ru-RU" sz="2700" b="1" dirty="0">
                <a:solidFill>
                  <a:srgbClr val="FF0000"/>
                </a:solidFill>
                <a:effectLst/>
                <a:latin typeface="Arial" panose="020B0604020202020204" pitchFamily="34" charset="0"/>
                <a:ea typeface="Times New Roman" panose="02020603050405020304" pitchFamily="18" charset="0"/>
              </a:rPr>
              <a:t> ПИСЬМО</a:t>
            </a:r>
            <a:br>
              <a:rPr lang="ru-RU" sz="2700" b="1" dirty="0">
                <a:solidFill>
                  <a:srgbClr val="FF0000"/>
                </a:solidFill>
                <a:effectLst/>
                <a:latin typeface="Arial" panose="020B0604020202020204" pitchFamily="34" charset="0"/>
                <a:ea typeface="Times New Roman" panose="02020603050405020304" pitchFamily="18" charset="0"/>
              </a:rPr>
            </a:br>
            <a:r>
              <a:rPr lang="ru-RU" sz="2700" b="1" dirty="0">
                <a:solidFill>
                  <a:srgbClr val="FF0000"/>
                </a:solidFill>
                <a:effectLst/>
                <a:latin typeface="Arial" panose="020B0604020202020204" pitchFamily="34" charset="0"/>
                <a:ea typeface="Times New Roman" panose="02020603050405020304" pitchFamily="18" charset="0"/>
              </a:rPr>
              <a:t>от </a:t>
            </a:r>
            <a:r>
              <a:rPr lang="ru-RU" sz="2700" b="1" dirty="0">
                <a:solidFill>
                  <a:srgbClr val="FF0000"/>
                </a:solidFill>
                <a:effectLst/>
                <a:highlight>
                  <a:srgbClr val="FFFF00"/>
                </a:highlight>
                <a:latin typeface="Arial" panose="020B0604020202020204" pitchFamily="34" charset="0"/>
                <a:ea typeface="Times New Roman" panose="02020603050405020304" pitchFamily="18" charset="0"/>
              </a:rPr>
              <a:t>6 мая 2022 </a:t>
            </a:r>
            <a:r>
              <a:rPr lang="ru-RU" sz="2700" b="1" dirty="0">
                <a:solidFill>
                  <a:srgbClr val="FF0000"/>
                </a:solidFill>
                <a:effectLst/>
                <a:latin typeface="Arial" panose="020B0604020202020204" pitchFamily="34" charset="0"/>
                <a:ea typeface="Times New Roman" panose="02020603050405020304" pitchFamily="18" charset="0"/>
              </a:rPr>
              <a:t>г. N ДГ-1050/07</a:t>
            </a:r>
            <a:r>
              <a:rPr lang="ru-RU" sz="1800" b="1" dirty="0">
                <a:effectLst/>
                <a:latin typeface="Arial" panose="020B0604020202020204" pitchFamily="34" charset="0"/>
                <a:ea typeface="Times New Roman" panose="02020603050405020304" pitchFamily="18" charset="0"/>
              </a:rPr>
              <a:t/>
            </a:r>
            <a:br>
              <a:rPr lang="ru-RU" sz="1800" b="1" dirty="0">
                <a:effectLst/>
                <a:latin typeface="Arial" panose="020B0604020202020204" pitchFamily="34" charset="0"/>
                <a:ea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xmlns="" id="{BEEE4EA4-5EA1-3A51-D272-36A167819D6E}"/>
              </a:ext>
            </a:extLst>
          </p:cNvPr>
          <p:cNvSpPr>
            <a:spLocks noGrp="1"/>
          </p:cNvSpPr>
          <p:nvPr>
            <p:ph idx="1"/>
          </p:nvPr>
        </p:nvSpPr>
        <p:spPr>
          <a:xfrm>
            <a:off x="609600" y="2095500"/>
            <a:ext cx="10692904" cy="4247145"/>
          </a:xfrm>
        </p:spPr>
        <p:txBody>
          <a:bodyPr>
            <a:normAutofit fontScale="70000" lnSpcReduction="20000"/>
          </a:bodyPr>
          <a:lstStyle/>
          <a:p>
            <a:pPr marL="0" indent="0" algn="ctr">
              <a:buNone/>
            </a:pPr>
            <a:endParaRPr lang="ru-RU" sz="3200" b="1" dirty="0">
              <a:solidFill>
                <a:srgbClr val="00B050"/>
              </a:solidFill>
              <a:effectLst/>
              <a:latin typeface="Arial" panose="020B0604020202020204" pitchFamily="34" charset="0"/>
              <a:ea typeface="Times New Roman" panose="02020603050405020304" pitchFamily="18" charset="0"/>
            </a:endParaRPr>
          </a:p>
          <a:p>
            <a:pPr marL="0" indent="0" algn="ctr">
              <a:buNone/>
            </a:pPr>
            <a:r>
              <a:rPr lang="ru-RU" sz="4400" b="1" dirty="0">
                <a:effectLst/>
                <a:latin typeface="Arial" panose="020B0604020202020204" pitchFamily="34" charset="0"/>
                <a:ea typeface="Times New Roman" panose="02020603050405020304" pitchFamily="18" charset="0"/>
              </a:rPr>
              <a:t>МЕТОДИЧЕСКИЕ РЕКОМЕНДАЦИИ</a:t>
            </a:r>
          </a:p>
          <a:p>
            <a:pPr marL="0" indent="0" algn="ctr">
              <a:buNone/>
            </a:pPr>
            <a:r>
              <a:rPr lang="ru-RU" sz="4400" b="1" dirty="0">
                <a:effectLst/>
                <a:latin typeface="Arial" panose="020B0604020202020204" pitchFamily="34" charset="0"/>
                <a:ea typeface="Times New Roman" panose="02020603050405020304" pitchFamily="18" charset="0"/>
              </a:rPr>
              <a:t>ОБ ОРГАНИЗАЦИИ РАБОТЫ ОБЩЕОБРАЗОВАТЕЛЬНЫХ ОРГАНИЗАЦИЙ</a:t>
            </a:r>
          </a:p>
          <a:p>
            <a:pPr marL="0" indent="0" algn="ctr">
              <a:buNone/>
            </a:pPr>
            <a:r>
              <a:rPr lang="ru-RU" sz="4400" b="1" dirty="0">
                <a:effectLst/>
                <a:latin typeface="Arial" panose="020B0604020202020204" pitchFamily="34" charset="0"/>
                <a:ea typeface="Times New Roman" panose="02020603050405020304" pitchFamily="18" charset="0"/>
              </a:rPr>
              <a:t>ПО ОЦЕНКЕ УРОВНЯ ЯЗЫКОВОЙ ПОДГОТОВКИ ОБУЧАЮЩИХСЯ</a:t>
            </a:r>
          </a:p>
          <a:p>
            <a:pPr marL="0" indent="0" algn="ctr">
              <a:buNone/>
            </a:pPr>
            <a:r>
              <a:rPr lang="ru-RU" sz="4400" b="1" dirty="0">
                <a:effectLst/>
                <a:latin typeface="Arial" panose="020B0604020202020204" pitchFamily="34" charset="0"/>
                <a:ea typeface="Times New Roman" panose="02020603050405020304" pitchFamily="18" charset="0"/>
              </a:rPr>
              <a:t>НЕСОВЕРШЕННОЛЕТНИХ ИНОСТРАННЫХ ГРАЖДАН</a:t>
            </a:r>
          </a:p>
          <a:p>
            <a:pPr marL="0" indent="0" algn="just">
              <a:buNone/>
            </a:pPr>
            <a:r>
              <a:rPr lang="ru-RU" sz="3200" dirty="0">
                <a:effectLst/>
                <a:latin typeface="Arial" panose="020B0604020202020204" pitchFamily="34" charset="0"/>
                <a:ea typeface="Times New Roman" panose="02020603050405020304" pitchFamily="18" charset="0"/>
              </a:rPr>
              <a:t> </a:t>
            </a:r>
          </a:p>
          <a:p>
            <a:endParaRPr lang="ru-RU" dirty="0"/>
          </a:p>
        </p:txBody>
      </p:sp>
    </p:spTree>
    <p:extLst>
      <p:ext uri="{BB962C8B-B14F-4D97-AF65-F5344CB8AC3E}">
        <p14:creationId xmlns="" xmlns:p14="http://schemas.microsoft.com/office/powerpoint/2010/main" val="1904978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D90F7BE-8568-3DE6-BF4E-A150E9E83AF1}"/>
              </a:ext>
            </a:extLst>
          </p:cNvPr>
          <p:cNvSpPr>
            <a:spLocks noGrp="1"/>
          </p:cNvSpPr>
          <p:nvPr>
            <p:ph type="title"/>
          </p:nvPr>
        </p:nvSpPr>
        <p:spPr/>
        <p:txBody>
          <a:bodyPr>
            <a:normAutofit fontScale="90000"/>
          </a:bodyPr>
          <a:lstStyle/>
          <a:p>
            <a:r>
              <a:rPr lang="ru-RU" sz="3600" kern="100" dirty="0">
                <a:effectLst/>
                <a:latin typeface="Arial" panose="020B0604020202020204" pitchFamily="34" charset="0"/>
                <a:ea typeface="Times New Roman" panose="02020603050405020304" pitchFamily="18" charset="0"/>
              </a:rPr>
              <a:t>Настоящие  методические рекомендации включают в себя</a:t>
            </a:r>
            <a:endParaRPr lang="ru-RU" dirty="0"/>
          </a:p>
        </p:txBody>
      </p:sp>
      <p:sp>
        <p:nvSpPr>
          <p:cNvPr id="3" name="Объект 2">
            <a:extLst>
              <a:ext uri="{FF2B5EF4-FFF2-40B4-BE49-F238E27FC236}">
                <a16:creationId xmlns:a16="http://schemas.microsoft.com/office/drawing/2014/main" xmlns="" id="{6AD54BB8-97C2-C640-90CE-CCDC1D12C027}"/>
              </a:ext>
            </a:extLst>
          </p:cNvPr>
          <p:cNvSpPr>
            <a:spLocks noGrp="1"/>
          </p:cNvSpPr>
          <p:nvPr>
            <p:ph idx="1"/>
          </p:nvPr>
        </p:nvSpPr>
        <p:spPr/>
        <p:txBody>
          <a:bodyPr>
            <a:normAutofit fontScale="70000" lnSpcReduction="20000"/>
          </a:bodyPr>
          <a:lstStyle/>
          <a:p>
            <a:pPr marL="0" indent="0">
              <a:buNone/>
            </a:pPr>
            <a:r>
              <a:rPr lang="ru-RU" sz="1800" kern="100" dirty="0">
                <a:effectLst/>
                <a:latin typeface="Arial" panose="020B0604020202020204" pitchFamily="34" charset="0"/>
                <a:ea typeface="Times New Roman" panose="02020603050405020304" pitchFamily="18" charset="0"/>
              </a:rPr>
              <a:t> </a:t>
            </a:r>
            <a:r>
              <a:rPr lang="ru-RU" sz="3600" kern="100" dirty="0">
                <a:effectLst/>
                <a:latin typeface="Arial" panose="020B0604020202020204" pitchFamily="34" charset="0"/>
                <a:ea typeface="Times New Roman" panose="02020603050405020304" pitchFamily="18" charset="0"/>
              </a:rPr>
              <a:t>введение,</a:t>
            </a:r>
          </a:p>
          <a:p>
            <a:pPr marL="0" indent="0">
              <a:buNone/>
            </a:pPr>
            <a:r>
              <a:rPr lang="ru-RU" sz="3600" kern="100" dirty="0">
                <a:effectLst/>
                <a:latin typeface="Arial" panose="020B0604020202020204" pitchFamily="34" charset="0"/>
                <a:ea typeface="Times New Roman" panose="02020603050405020304" pitchFamily="18" charset="0"/>
              </a:rPr>
              <a:t> два раздела,</a:t>
            </a:r>
          </a:p>
          <a:p>
            <a:pPr marL="0" indent="0">
              <a:buNone/>
            </a:pPr>
            <a:r>
              <a:rPr lang="ru-RU" sz="3600" kern="100" dirty="0">
                <a:effectLst/>
                <a:latin typeface="Arial" panose="020B0604020202020204" pitchFamily="34" charset="0"/>
                <a:ea typeface="Times New Roman" panose="02020603050405020304" pitchFamily="18" charset="0"/>
              </a:rPr>
              <a:t> библиографию, </a:t>
            </a:r>
          </a:p>
          <a:p>
            <a:pPr marL="0" indent="0">
              <a:buNone/>
            </a:pPr>
            <a:r>
              <a:rPr lang="ru-RU" sz="3600" kern="100" dirty="0">
                <a:effectLst/>
                <a:latin typeface="Arial" panose="020B0604020202020204" pitchFamily="34" charset="0"/>
                <a:ea typeface="Times New Roman" panose="02020603050405020304" pitchFamily="18" charset="0"/>
              </a:rPr>
              <a:t>перечень учебных пособий и литературы для подготовки к урокам с использованием методики преподавания РКИ, </a:t>
            </a:r>
          </a:p>
          <a:p>
            <a:pPr marL="0" indent="0">
              <a:buNone/>
            </a:pPr>
            <a:r>
              <a:rPr lang="ru-RU" sz="3600" kern="100" dirty="0">
                <a:effectLst/>
                <a:latin typeface="Arial" panose="020B0604020202020204" pitchFamily="34" charset="0"/>
                <a:ea typeface="Times New Roman" panose="02020603050405020304" pitchFamily="18" charset="0"/>
              </a:rPr>
              <a:t>а также три приложения.</a:t>
            </a:r>
          </a:p>
          <a:p>
            <a:endParaRPr lang="ru-RU" dirty="0"/>
          </a:p>
        </p:txBody>
      </p:sp>
    </p:spTree>
    <p:extLst>
      <p:ext uri="{BB962C8B-B14F-4D97-AF65-F5344CB8AC3E}">
        <p14:creationId xmlns="" xmlns:p14="http://schemas.microsoft.com/office/powerpoint/2010/main" val="1861042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FD9C4476-0462-B886-6A10-2BC6FCC56A91}"/>
              </a:ext>
            </a:extLst>
          </p:cNvPr>
          <p:cNvSpPr>
            <a:spLocks noGrp="1"/>
          </p:cNvSpPr>
          <p:nvPr>
            <p:ph idx="1"/>
          </p:nvPr>
        </p:nvSpPr>
        <p:spPr>
          <a:xfrm>
            <a:off x="0" y="422695"/>
            <a:ext cx="12192000" cy="6705601"/>
          </a:xfrm>
          <a:solidFill>
            <a:schemeClr val="bg2"/>
          </a:solidFill>
        </p:spPr>
        <p:txBody>
          <a:bodyPr>
            <a:normAutofit fontScale="92500"/>
          </a:bodyPr>
          <a:lstStyle/>
          <a:p>
            <a:pPr indent="342900" algn="just">
              <a:spcBef>
                <a:spcPts val="1000"/>
              </a:spcBef>
            </a:pPr>
            <a:r>
              <a:rPr lang="ru-RU" sz="2400" kern="100" dirty="0">
                <a:effectLst/>
                <a:latin typeface="Arial" panose="020B0604020202020204" pitchFamily="34" charset="0"/>
                <a:ea typeface="Times New Roman" panose="02020603050405020304" pitchFamily="18" charset="0"/>
              </a:rPr>
              <a:t>представлены основные принципы проведения языковой диагностики (определения </a:t>
            </a:r>
            <a:r>
              <a:rPr lang="ru-RU" sz="2400" kern="100" dirty="0">
                <a:effectLst/>
                <a:highlight>
                  <a:srgbClr val="FFFF00"/>
                </a:highlight>
                <a:latin typeface="Arial" panose="020B0604020202020204" pitchFamily="34" charset="0"/>
                <a:ea typeface="Times New Roman" panose="02020603050405020304" pitchFamily="18" charset="0"/>
              </a:rPr>
              <a:t>уровня владения н</a:t>
            </a:r>
            <a:r>
              <a:rPr lang="ru-RU" sz="2400" kern="100" dirty="0">
                <a:effectLst/>
                <a:latin typeface="Arial" panose="020B0604020202020204" pitchFamily="34" charset="0"/>
                <a:ea typeface="Times New Roman" panose="02020603050405020304" pitchFamily="18" charset="0"/>
              </a:rPr>
              <a:t>есовершеннолетними иностранными гражданами русским языком);</a:t>
            </a:r>
          </a:p>
          <a:p>
            <a:pPr indent="342900" algn="just">
              <a:spcBef>
                <a:spcPts val="1000"/>
              </a:spcBef>
            </a:pPr>
            <a:r>
              <a:rPr lang="ru-RU" sz="2400" kern="100" dirty="0">
                <a:effectLst/>
                <a:latin typeface="Arial" panose="020B0604020202020204" pitchFamily="34" charset="0"/>
                <a:ea typeface="Times New Roman" panose="02020603050405020304" pitchFamily="18" charset="0"/>
              </a:rPr>
              <a:t>приведены доступные для использования в общеобразовательных организациях примеры входных и итоговых диагностических материалов, ориентированных на элементарный уровень </a:t>
            </a:r>
            <a:r>
              <a:rPr lang="ru-RU" sz="2400" kern="100" dirty="0">
                <a:effectLst/>
                <a:highlight>
                  <a:srgbClr val="FFFF00"/>
                </a:highlight>
                <a:latin typeface="Arial" panose="020B0604020202020204" pitchFamily="34" charset="0"/>
                <a:ea typeface="Times New Roman" panose="02020603050405020304" pitchFamily="18" charset="0"/>
              </a:rPr>
              <a:t>российской системы тестирования </a:t>
            </a:r>
            <a:r>
              <a:rPr lang="ru-RU" sz="2400" kern="100" dirty="0">
                <a:effectLst/>
                <a:latin typeface="Arial" panose="020B0604020202020204" pitchFamily="34" charset="0"/>
                <a:ea typeface="Times New Roman" panose="02020603050405020304" pitchFamily="18" charset="0"/>
              </a:rPr>
              <a:t>по русскому языку;</a:t>
            </a:r>
          </a:p>
          <a:p>
            <a:pPr indent="342900" algn="just">
              <a:spcBef>
                <a:spcPts val="1000"/>
              </a:spcBef>
            </a:pPr>
            <a:r>
              <a:rPr lang="ru-RU" sz="2400" kern="100" dirty="0">
                <a:effectLst/>
                <a:latin typeface="Arial" panose="020B0604020202020204" pitchFamily="34" charset="0"/>
                <a:ea typeface="Times New Roman" panose="02020603050405020304" pitchFamily="18" charset="0"/>
              </a:rPr>
              <a:t>описаны основные критерии проведения языковой диагностики на примере определения уровня владения русским языком у детей, </a:t>
            </a:r>
            <a:r>
              <a:rPr lang="ru-RU" sz="2400" kern="100" dirty="0">
                <a:effectLst/>
                <a:highlight>
                  <a:srgbClr val="FFFF00"/>
                </a:highlight>
                <a:latin typeface="Arial" panose="020B0604020202020204" pitchFamily="34" charset="0"/>
                <a:ea typeface="Times New Roman" panose="02020603050405020304" pitchFamily="18" charset="0"/>
              </a:rPr>
              <a:t>поступающих в первый класс</a:t>
            </a:r>
            <a:r>
              <a:rPr lang="ru-RU" sz="2400" kern="100" dirty="0">
                <a:effectLst/>
                <a:latin typeface="Arial" panose="020B0604020202020204" pitchFamily="34" charset="0"/>
                <a:ea typeface="Times New Roman" panose="02020603050405020304" pitchFamily="18" charset="0"/>
              </a:rPr>
              <a:t> общеобразовательной организации;</a:t>
            </a:r>
          </a:p>
          <a:p>
            <a:pPr indent="342900" algn="just">
              <a:spcBef>
                <a:spcPts val="1000"/>
              </a:spcBef>
            </a:pPr>
            <a:r>
              <a:rPr lang="ru-RU" sz="2400" kern="100" dirty="0">
                <a:effectLst/>
                <a:latin typeface="Arial" panose="020B0604020202020204" pitchFamily="34" charset="0"/>
                <a:ea typeface="Times New Roman" panose="02020603050405020304" pitchFamily="18" charset="0"/>
              </a:rPr>
              <a:t>обобщены основные практико-ориентированные научные публикации и учебные пособия, которые может использовать </a:t>
            </a:r>
            <a:r>
              <a:rPr lang="ru-RU" sz="2400" kern="100" dirty="0">
                <a:effectLst/>
                <a:highlight>
                  <a:srgbClr val="FFFF00"/>
                </a:highlight>
                <a:latin typeface="Arial" panose="020B0604020202020204" pitchFamily="34" charset="0"/>
                <a:ea typeface="Times New Roman" panose="02020603050405020304" pitchFamily="18" charset="0"/>
              </a:rPr>
              <a:t>коллектив общеобразовательной организации </a:t>
            </a:r>
            <a:r>
              <a:rPr lang="ru-RU" sz="2400" kern="100" dirty="0">
                <a:effectLst/>
                <a:latin typeface="Arial" panose="020B0604020202020204" pitchFamily="34" charset="0"/>
                <a:ea typeface="Times New Roman" panose="02020603050405020304" pitchFamily="18" charset="0"/>
              </a:rPr>
              <a:t>при проведении работы по оценке уровня языковой подготовки обучающихся и их языковой адаптации;</a:t>
            </a:r>
          </a:p>
          <a:p>
            <a:pPr indent="342900" algn="just">
              <a:spcBef>
                <a:spcPts val="1000"/>
              </a:spcBef>
            </a:pPr>
            <a:r>
              <a:rPr lang="ru-RU" sz="2400" kern="100" dirty="0">
                <a:effectLst/>
                <a:latin typeface="Arial" panose="020B0604020202020204" pitchFamily="34" charset="0"/>
                <a:ea typeface="Times New Roman" panose="02020603050405020304" pitchFamily="18" charset="0"/>
              </a:rPr>
              <a:t>представлены возможные организационные </a:t>
            </a:r>
            <a:r>
              <a:rPr lang="ru-RU" sz="2400" kern="100" dirty="0">
                <a:effectLst/>
                <a:highlight>
                  <a:srgbClr val="FFFF00"/>
                </a:highlight>
                <a:latin typeface="Arial" panose="020B0604020202020204" pitchFamily="34" charset="0"/>
                <a:ea typeface="Times New Roman" panose="02020603050405020304" pitchFamily="18" charset="0"/>
              </a:rPr>
              <a:t>варианты обучения </a:t>
            </a:r>
            <a:r>
              <a:rPr lang="ru-RU" sz="2400" kern="100" dirty="0">
                <a:effectLst/>
                <a:latin typeface="Arial" panose="020B0604020202020204" pitchFamily="34" charset="0"/>
                <a:ea typeface="Times New Roman" panose="02020603050405020304" pitchFamily="18" charset="0"/>
              </a:rPr>
              <a:t>детей иностранных граждан русскому языку в условиях образовательной организации.</a:t>
            </a:r>
          </a:p>
          <a:p>
            <a:endParaRPr lang="ru-RU" dirty="0"/>
          </a:p>
        </p:txBody>
      </p:sp>
    </p:spTree>
    <p:extLst>
      <p:ext uri="{BB962C8B-B14F-4D97-AF65-F5344CB8AC3E}">
        <p14:creationId xmlns="" xmlns:p14="http://schemas.microsoft.com/office/powerpoint/2010/main" val="2306553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927AA762-6584-89EE-5365-850E99C5DE7F}"/>
              </a:ext>
            </a:extLst>
          </p:cNvPr>
          <p:cNvSpPr>
            <a:spLocks noGrp="1"/>
          </p:cNvSpPr>
          <p:nvPr>
            <p:ph idx="1"/>
          </p:nvPr>
        </p:nvSpPr>
        <p:spPr>
          <a:xfrm>
            <a:off x="323849" y="406520"/>
            <a:ext cx="11868151" cy="4647195"/>
          </a:xfrm>
        </p:spPr>
        <p:txBody>
          <a:bodyPr/>
          <a:lstStyle/>
          <a:p>
            <a:pPr indent="342900" algn="just"/>
            <a:r>
              <a:rPr lang="ru-RU" sz="3200" b="1" dirty="0">
                <a:solidFill>
                  <a:srgbClr val="FF0000"/>
                </a:solidFill>
                <a:effectLst/>
                <a:latin typeface="Arial" panose="020B0604020202020204" pitchFamily="34" charset="0"/>
                <a:ea typeface="Times New Roman" panose="02020603050405020304" pitchFamily="18" charset="0"/>
              </a:rPr>
              <a:t>Цель</a:t>
            </a:r>
            <a:r>
              <a:rPr lang="ru-RU" sz="2400" dirty="0">
                <a:effectLst/>
                <a:latin typeface="Arial" panose="020B0604020202020204" pitchFamily="34" charset="0"/>
                <a:ea typeface="Times New Roman" panose="02020603050405020304" pitchFamily="18" charset="0"/>
              </a:rPr>
              <a:t> (с применением методики РКИ) - определение уровня владения русским языком как средством коммуникации, а также наличия/отсутствия фоновых знаний.</a:t>
            </a:r>
          </a:p>
          <a:p>
            <a:pPr indent="342900" algn="just">
              <a:spcBef>
                <a:spcPts val="1000"/>
              </a:spcBef>
            </a:pPr>
            <a:r>
              <a:rPr lang="ru-RU" sz="2400" dirty="0">
                <a:effectLst/>
                <a:latin typeface="Arial" panose="020B0604020202020204" pitchFamily="34" charset="0"/>
                <a:ea typeface="Times New Roman" panose="02020603050405020304" pitchFamily="18" charset="0"/>
              </a:rPr>
              <a:t>Формирует языковые группы для детей иностранных граждан,</a:t>
            </a:r>
          </a:p>
          <a:p>
            <a:pPr indent="342900" algn="just">
              <a:spcBef>
                <a:spcPts val="1000"/>
              </a:spcBef>
            </a:pPr>
            <a:r>
              <a:rPr lang="ru-RU" sz="2400" dirty="0">
                <a:latin typeface="Arial" panose="020B0604020202020204" pitchFamily="34" charset="0"/>
                <a:ea typeface="Times New Roman" panose="02020603050405020304" pitchFamily="18" charset="0"/>
              </a:rPr>
              <a:t>О</a:t>
            </a:r>
            <a:r>
              <a:rPr lang="ru-RU" sz="2400" dirty="0">
                <a:effectLst/>
                <a:latin typeface="Arial" panose="020B0604020202020204" pitchFamily="34" charset="0"/>
                <a:ea typeface="Times New Roman" panose="02020603050405020304" pitchFamily="18" charset="0"/>
              </a:rPr>
              <a:t>пределяет стратегию обучения, </a:t>
            </a:r>
          </a:p>
          <a:p>
            <a:pPr indent="342900" algn="just">
              <a:spcBef>
                <a:spcPts val="1000"/>
              </a:spcBef>
            </a:pPr>
            <a:r>
              <a:rPr lang="ru-RU" sz="2400" dirty="0">
                <a:latin typeface="Arial" panose="020B0604020202020204" pitchFamily="34" charset="0"/>
                <a:ea typeface="Times New Roman" panose="02020603050405020304" pitchFamily="18" charset="0"/>
              </a:rPr>
              <a:t>Ре</a:t>
            </a:r>
            <a:r>
              <a:rPr lang="ru-RU" sz="2400" dirty="0">
                <a:effectLst/>
                <a:latin typeface="Arial" panose="020B0604020202020204" pitchFamily="34" charset="0"/>
                <a:ea typeface="Times New Roman" panose="02020603050405020304" pitchFamily="18" charset="0"/>
              </a:rPr>
              <a:t>комендует оптимальный образовательный маршрут для получения дальнейшего образования.</a:t>
            </a:r>
          </a:p>
          <a:p>
            <a:endParaRPr lang="ru-RU" dirty="0"/>
          </a:p>
        </p:txBody>
      </p:sp>
    </p:spTree>
    <p:extLst>
      <p:ext uri="{BB962C8B-B14F-4D97-AF65-F5344CB8AC3E}">
        <p14:creationId xmlns="" xmlns:p14="http://schemas.microsoft.com/office/powerpoint/2010/main" val="3479285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AD49D69-E0C2-E39D-88D0-6EF8B8D5FDC6}"/>
              </a:ext>
            </a:extLst>
          </p:cNvPr>
          <p:cNvSpPr>
            <a:spLocks noGrp="1"/>
          </p:cNvSpPr>
          <p:nvPr>
            <p:ph type="title"/>
          </p:nvPr>
        </p:nvSpPr>
        <p:spPr/>
        <p:txBody>
          <a:bodyPr>
            <a:normAutofit/>
          </a:bodyPr>
          <a:lstStyle/>
          <a:p>
            <a:r>
              <a:rPr lang="ru-RU" dirty="0">
                <a:effectLst/>
                <a:latin typeface="Calibri" panose="020F0502020204030204" pitchFamily="34" charset="0"/>
                <a:ea typeface="Times New Roman" panose="02020603050405020304" pitchFamily="18" charset="0"/>
                <a:cs typeface="Times New Roman" panose="02020603050405020304" pitchFamily="18" charset="0"/>
              </a:rPr>
              <a:t>Понятийный  аппарат </a:t>
            </a:r>
            <a:endParaRPr lang="ru-RU" dirty="0"/>
          </a:p>
        </p:txBody>
      </p:sp>
      <p:sp>
        <p:nvSpPr>
          <p:cNvPr id="3" name="Объект 2">
            <a:extLst>
              <a:ext uri="{FF2B5EF4-FFF2-40B4-BE49-F238E27FC236}">
                <a16:creationId xmlns:a16="http://schemas.microsoft.com/office/drawing/2014/main" xmlns="" id="{007601B4-C40B-89CC-BAD0-4AF3AA1568C9}"/>
              </a:ext>
            </a:extLst>
          </p:cNvPr>
          <p:cNvSpPr>
            <a:spLocks noGrp="1"/>
          </p:cNvSpPr>
          <p:nvPr>
            <p:ph idx="1"/>
          </p:nvPr>
        </p:nvSpPr>
        <p:spPr>
          <a:xfrm>
            <a:off x="342900" y="1524000"/>
            <a:ext cx="11525249" cy="4953000"/>
          </a:xfrm>
        </p:spPr>
        <p:txBody>
          <a:bodyPr>
            <a:normAutofit/>
          </a:bodyPr>
          <a:lstStyle/>
          <a:p>
            <a:r>
              <a:rPr lang="ru-RU" sz="1800" kern="100" dirty="0">
                <a:effectLst/>
                <a:latin typeface="Arial" panose="020B0604020202020204" pitchFamily="34" charset="0"/>
                <a:ea typeface="Times New Roman" panose="02020603050405020304" pitchFamily="18" charset="0"/>
              </a:rPr>
              <a:t>Ребенок-</a:t>
            </a:r>
            <a:r>
              <a:rPr lang="ru-RU" sz="1800" kern="100" dirty="0" err="1">
                <a:effectLst/>
                <a:highlight>
                  <a:srgbClr val="FFFF00"/>
                </a:highlight>
                <a:latin typeface="Arial" panose="020B0604020202020204" pitchFamily="34" charset="0"/>
                <a:ea typeface="Times New Roman" panose="02020603050405020304" pitchFamily="18" charset="0"/>
              </a:rPr>
              <a:t>инофон</a:t>
            </a:r>
            <a:r>
              <a:rPr lang="ru-RU" sz="1800" kern="100" dirty="0">
                <a:effectLst/>
                <a:latin typeface="Arial" panose="020B0604020202020204" pitchFamily="34" charset="0"/>
                <a:ea typeface="Times New Roman" panose="02020603050405020304" pitchFamily="18" charset="0"/>
              </a:rPr>
              <a:t> (дети-</a:t>
            </a:r>
            <a:r>
              <a:rPr lang="ru-RU" sz="1800" kern="100" dirty="0" err="1">
                <a:effectLst/>
                <a:latin typeface="Arial" panose="020B0604020202020204" pitchFamily="34" charset="0"/>
                <a:ea typeface="Times New Roman" panose="02020603050405020304" pitchFamily="18" charset="0"/>
              </a:rPr>
              <a:t>инофоны</a:t>
            </a:r>
            <a:r>
              <a:rPr lang="ru-RU" sz="1800" kern="100" dirty="0">
                <a:effectLst/>
                <a:latin typeface="Arial" panose="020B0604020202020204" pitchFamily="34" charset="0"/>
                <a:ea typeface="Times New Roman" panose="02020603050405020304" pitchFamily="18" charset="0"/>
              </a:rPr>
              <a:t>) - ребенок, для которого русский язык не является родным; носитель (носители) иностранного языка; слабо владеющий или совсем не говорящий на русском языке.</a:t>
            </a:r>
          </a:p>
          <a:p>
            <a:r>
              <a:rPr lang="ru-RU" sz="1800" kern="100" dirty="0">
                <a:effectLst/>
                <a:highlight>
                  <a:srgbClr val="FFFF00"/>
                </a:highlight>
                <a:latin typeface="Arial" panose="020B0604020202020204" pitchFamily="34" charset="0"/>
                <a:ea typeface="Times New Roman" panose="02020603050405020304" pitchFamily="18" charset="0"/>
              </a:rPr>
              <a:t>Языковая адаптация </a:t>
            </a:r>
            <a:r>
              <a:rPr lang="ru-RU" sz="1800" kern="100" dirty="0">
                <a:effectLst/>
                <a:latin typeface="Arial" panose="020B0604020202020204" pitchFamily="34" charset="0"/>
                <a:ea typeface="Times New Roman" panose="02020603050405020304" pitchFamily="18" charset="0"/>
              </a:rPr>
              <a:t>- интенсивное обучение государственному языку и приобретение в результате необходимых языковых компетенций. Языковая адаптация несовершеннолетних иностранных граждан предполагает, во-первых, приобретение коммуникативных умений и навыков, во-вторых, освоение русского языка как языка обучения.</a:t>
            </a:r>
          </a:p>
          <a:p>
            <a:r>
              <a:rPr lang="ru-RU" sz="1800" kern="100" dirty="0">
                <a:effectLst/>
                <a:latin typeface="Arial" panose="020B0604020202020204" pitchFamily="34" charset="0"/>
                <a:ea typeface="Times New Roman" panose="02020603050405020304" pitchFamily="18" charset="0"/>
              </a:rPr>
              <a:t>Русский язык как иностранный (далее -</a:t>
            </a:r>
            <a:r>
              <a:rPr lang="ru-RU" sz="1800" kern="100" dirty="0">
                <a:effectLst/>
                <a:highlight>
                  <a:srgbClr val="FFFF00"/>
                </a:highlight>
                <a:latin typeface="Arial" panose="020B0604020202020204" pitchFamily="34" charset="0"/>
                <a:ea typeface="Times New Roman" panose="02020603050405020304" pitchFamily="18" charset="0"/>
              </a:rPr>
              <a:t> РКИ</a:t>
            </a:r>
            <a:r>
              <a:rPr lang="ru-RU" sz="1800" kern="100" dirty="0">
                <a:effectLst/>
                <a:latin typeface="Arial" panose="020B0604020202020204" pitchFamily="34" charset="0"/>
                <a:ea typeface="Times New Roman" panose="02020603050405020304" pitchFamily="18" charset="0"/>
              </a:rPr>
              <a:t>) - один из разделов лингводидактики, который занимается изучением русского языка с целью разработки методов, методик, технологий его описания для преподавания носителям других языков.</a:t>
            </a:r>
          </a:p>
          <a:p>
            <a:r>
              <a:rPr lang="ru-RU" sz="1800" kern="100" dirty="0">
                <a:effectLst/>
                <a:latin typeface="Arial" panose="020B0604020202020204" pitchFamily="34" charset="0"/>
                <a:ea typeface="Times New Roman" panose="02020603050405020304" pitchFamily="18" charset="0"/>
              </a:rPr>
              <a:t>Методика преподавания русского языка как иностранного (далее - </a:t>
            </a:r>
            <a:r>
              <a:rPr lang="ru-RU" sz="1800" kern="100" dirty="0">
                <a:effectLst/>
                <a:highlight>
                  <a:srgbClr val="FFFF00"/>
                </a:highlight>
                <a:latin typeface="Arial" panose="020B0604020202020204" pitchFamily="34" charset="0"/>
                <a:ea typeface="Times New Roman" panose="02020603050405020304" pitchFamily="18" charset="0"/>
              </a:rPr>
              <a:t>методика РКИ) </a:t>
            </a:r>
            <a:r>
              <a:rPr lang="ru-RU" sz="1800" kern="100" dirty="0">
                <a:effectLst/>
                <a:latin typeface="Arial" panose="020B0604020202020204" pitchFamily="34" charset="0"/>
                <a:ea typeface="Times New Roman" panose="02020603050405020304" pitchFamily="18" charset="0"/>
              </a:rPr>
              <a:t>- система управления учебным процессом, направленная на наиболее эффективное овладение обучающимися детьми-</a:t>
            </a:r>
            <a:r>
              <a:rPr lang="ru-RU" sz="1800" kern="100" dirty="0" err="1">
                <a:effectLst/>
                <a:latin typeface="Arial" panose="020B0604020202020204" pitchFamily="34" charset="0"/>
                <a:ea typeface="Times New Roman" panose="02020603050405020304" pitchFamily="18" charset="0"/>
              </a:rPr>
              <a:t>инофонами</a:t>
            </a:r>
            <a:r>
              <a:rPr lang="ru-RU" sz="1800" kern="100" dirty="0">
                <a:effectLst/>
                <a:latin typeface="Arial" panose="020B0604020202020204" pitchFamily="34" charset="0"/>
                <a:ea typeface="Times New Roman" panose="02020603050405020304" pitchFamily="18" charset="0"/>
              </a:rPr>
              <a:t> русским языком. Методика РКИ предполагает приобретение обучающимися, прежде всего, коммуникативных компетенций (умение общаться на русском языке).</a:t>
            </a:r>
          </a:p>
          <a:p>
            <a:endParaRPr lang="ru-RU" dirty="0"/>
          </a:p>
        </p:txBody>
      </p:sp>
    </p:spTree>
    <p:extLst>
      <p:ext uri="{BB962C8B-B14F-4D97-AF65-F5344CB8AC3E}">
        <p14:creationId xmlns="" xmlns:p14="http://schemas.microsoft.com/office/powerpoint/2010/main" val="1677249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1D3DEBB-0B67-C791-6E30-DEE4D2452B4E}"/>
              </a:ext>
            </a:extLst>
          </p:cNvPr>
          <p:cNvSpPr>
            <a:spLocks noGrp="1"/>
          </p:cNvSpPr>
          <p:nvPr>
            <p:ph type="title"/>
          </p:nvPr>
        </p:nvSpPr>
        <p:spPr>
          <a:xfrm>
            <a:off x="506186" y="365125"/>
            <a:ext cx="11430000" cy="1855561"/>
          </a:xfrm>
        </p:spPr>
        <p:txBody>
          <a:bodyPr>
            <a:normAutofit fontScale="90000"/>
          </a:bodyPr>
          <a:lstStyle/>
          <a:p>
            <a:r>
              <a:rPr lang="ru-RU" sz="3600" kern="100" dirty="0">
                <a:effectLst/>
                <a:latin typeface="Arial" panose="020B0604020202020204" pitchFamily="34" charset="0"/>
                <a:ea typeface="Times New Roman" panose="02020603050405020304" pitchFamily="18" charset="0"/>
              </a:rPr>
              <a:t>Общий алгоритм организации первичного обследования ребенка при поступлении в общеобразовательную организацию:</a:t>
            </a:r>
            <a:r>
              <a:rPr lang="ru-RU" sz="4400" kern="100" dirty="0">
                <a:effectLst/>
                <a:latin typeface="Arial" panose="020B0604020202020204" pitchFamily="34" charset="0"/>
                <a:ea typeface="Times New Roman" panose="02020603050405020304" pitchFamily="18" charset="0"/>
              </a:rPr>
              <a:t/>
            </a:r>
            <a:br>
              <a:rPr lang="ru-RU" sz="4400" kern="100" dirty="0">
                <a:effectLst/>
                <a:latin typeface="Arial" panose="020B0604020202020204" pitchFamily="34" charset="0"/>
                <a:ea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xmlns="" id="{DF907E49-3C2F-08C7-EA3E-818795BDAAB6}"/>
              </a:ext>
            </a:extLst>
          </p:cNvPr>
          <p:cNvSpPr>
            <a:spLocks noGrp="1"/>
          </p:cNvSpPr>
          <p:nvPr>
            <p:ph idx="1"/>
          </p:nvPr>
        </p:nvSpPr>
        <p:spPr>
          <a:xfrm>
            <a:off x="0" y="1866900"/>
            <a:ext cx="12192000" cy="4778829"/>
          </a:xfrm>
        </p:spPr>
        <p:txBody>
          <a:bodyPr>
            <a:normAutofit/>
          </a:bodyPr>
          <a:lstStyle/>
          <a:p>
            <a:pPr indent="0" algn="just">
              <a:spcBef>
                <a:spcPts val="1000"/>
              </a:spcBef>
              <a:buNone/>
            </a:pPr>
            <a:r>
              <a:rPr lang="ru-RU" sz="1800" kern="100" dirty="0">
                <a:effectLst/>
                <a:latin typeface="Arial" panose="020B0604020202020204" pitchFamily="34" charset="0"/>
                <a:ea typeface="Times New Roman" panose="02020603050405020304" pitchFamily="18" charset="0"/>
              </a:rPr>
              <a:t>1. </a:t>
            </a:r>
            <a:r>
              <a:rPr lang="ru-RU" sz="1800" kern="100" dirty="0">
                <a:effectLst/>
                <a:highlight>
                  <a:srgbClr val="FFFF00"/>
                </a:highlight>
                <a:latin typeface="Arial" panose="020B0604020202020204" pitchFamily="34" charset="0"/>
                <a:ea typeface="Times New Roman" panose="02020603050405020304" pitchFamily="18" charset="0"/>
              </a:rPr>
              <a:t>Собеседование с родителями </a:t>
            </a:r>
            <a:r>
              <a:rPr lang="ru-RU" sz="1800" kern="100" dirty="0">
                <a:effectLst/>
                <a:latin typeface="Arial" panose="020B0604020202020204" pitchFamily="34" charset="0"/>
                <a:ea typeface="Times New Roman" panose="02020603050405020304" pitchFamily="18" charset="0"/>
              </a:rPr>
              <a:t>(законными представителями) несовершеннолетнего (уточнение сведений о ребенке, поступающем в образовательную организацию). При незнании русского языка родителями (законными представителями) ребенка желательно привлечение переводчика. В исключительных случаях возможно привлечение в роли переводчика старшеклассника той же этнической принадлежности, владеющего родным языком родителей (законных представителей) ребенка.</a:t>
            </a:r>
          </a:p>
          <a:p>
            <a:pPr indent="0" algn="just">
              <a:spcBef>
                <a:spcPts val="1000"/>
              </a:spcBef>
              <a:buNone/>
            </a:pPr>
            <a:r>
              <a:rPr lang="ru-RU" sz="1800" kern="100" dirty="0">
                <a:effectLst/>
                <a:latin typeface="Arial" panose="020B0604020202020204" pitchFamily="34" charset="0"/>
                <a:ea typeface="Times New Roman" panose="02020603050405020304" pitchFamily="18" charset="0"/>
              </a:rPr>
              <a:t>2. </a:t>
            </a:r>
            <a:r>
              <a:rPr lang="ru-RU" sz="1800" kern="100" dirty="0">
                <a:effectLst/>
                <a:highlight>
                  <a:srgbClr val="FFFF00"/>
                </a:highlight>
                <a:latin typeface="Arial" panose="020B0604020202020204" pitchFamily="34" charset="0"/>
                <a:ea typeface="Times New Roman" panose="02020603050405020304" pitchFamily="18" charset="0"/>
              </a:rPr>
              <a:t>Входная языковая диагностика </a:t>
            </a:r>
            <a:r>
              <a:rPr lang="ru-RU" sz="1800" kern="100" dirty="0">
                <a:effectLst/>
                <a:latin typeface="Arial" panose="020B0604020202020204" pitchFamily="34" charset="0"/>
                <a:ea typeface="Times New Roman" panose="02020603050405020304" pitchFamily="18" charset="0"/>
              </a:rPr>
              <a:t>(определение уровня владения русским языком) осуществляется по четырем видам речевой деятельности.</a:t>
            </a:r>
          </a:p>
          <a:p>
            <a:pPr indent="0" algn="just">
              <a:spcBef>
                <a:spcPts val="1000"/>
              </a:spcBef>
              <a:buNone/>
            </a:pPr>
            <a:r>
              <a:rPr lang="ru-RU" sz="1800" kern="100" dirty="0">
                <a:effectLst/>
                <a:latin typeface="Arial" panose="020B0604020202020204" pitchFamily="34" charset="0"/>
                <a:ea typeface="Times New Roman" panose="02020603050405020304" pitchFamily="18" charset="0"/>
              </a:rPr>
              <a:t>3. Составление (совместно с педагогом-психологом)</a:t>
            </a:r>
            <a:r>
              <a:rPr lang="ru-RU" sz="1800" kern="100" dirty="0">
                <a:effectLst/>
                <a:highlight>
                  <a:srgbClr val="FFFF00"/>
                </a:highlight>
                <a:latin typeface="Arial" panose="020B0604020202020204" pitchFamily="34" charset="0"/>
                <a:ea typeface="Times New Roman" panose="02020603050405020304" pitchFamily="18" charset="0"/>
              </a:rPr>
              <a:t> психолого-педагогической характеристики </a:t>
            </a:r>
            <a:r>
              <a:rPr lang="ru-RU" sz="1800" kern="100" dirty="0">
                <a:effectLst/>
                <a:latin typeface="Arial" panose="020B0604020202020204" pitchFamily="34" charset="0"/>
                <a:ea typeface="Times New Roman" panose="02020603050405020304" pitchFamily="18" charset="0"/>
              </a:rPr>
              <a:t>ребенка для обеспечения адаптации в школьном коллективе.</a:t>
            </a:r>
          </a:p>
          <a:p>
            <a:pPr indent="0" algn="just">
              <a:spcBef>
                <a:spcPts val="1000"/>
              </a:spcBef>
              <a:buNone/>
            </a:pPr>
            <a:r>
              <a:rPr lang="ru-RU" sz="1800" kern="100" dirty="0">
                <a:effectLst/>
                <a:latin typeface="Arial" panose="020B0604020202020204" pitchFamily="34" charset="0"/>
                <a:ea typeface="Times New Roman" panose="02020603050405020304" pitchFamily="18" charset="0"/>
              </a:rPr>
              <a:t>4. </a:t>
            </a:r>
            <a:r>
              <a:rPr lang="ru-RU" sz="1800" kern="100" dirty="0">
                <a:effectLst/>
                <a:highlight>
                  <a:srgbClr val="FFFF00"/>
                </a:highlight>
                <a:latin typeface="Arial" panose="020B0604020202020204" pitchFamily="34" charset="0"/>
                <a:ea typeface="Times New Roman" panose="02020603050405020304" pitchFamily="18" charset="0"/>
              </a:rPr>
              <a:t>Определение образовательного маршрута </a:t>
            </a:r>
            <a:r>
              <a:rPr lang="ru-RU" sz="1800" kern="100" dirty="0">
                <a:effectLst/>
                <a:latin typeface="Arial" panose="020B0604020202020204" pitchFamily="34" charset="0"/>
                <a:ea typeface="Times New Roman" panose="02020603050405020304" pitchFamily="18" charset="0"/>
              </a:rPr>
              <a:t>ребенка на основе диагностического обследования и беседы с родителями.</a:t>
            </a:r>
          </a:p>
          <a:p>
            <a:endParaRPr lang="ru-RU" dirty="0"/>
          </a:p>
        </p:txBody>
      </p:sp>
    </p:spTree>
    <p:extLst>
      <p:ext uri="{BB962C8B-B14F-4D97-AF65-F5344CB8AC3E}">
        <p14:creationId xmlns="" xmlns:p14="http://schemas.microsoft.com/office/powerpoint/2010/main" val="933785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2DAE948-93DB-7152-A0F6-908EA400CB8D}"/>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A3098165-9590-2939-C35F-0AF448821AC4}"/>
              </a:ext>
            </a:extLst>
          </p:cNvPr>
          <p:cNvSpPr>
            <a:spLocks noGrp="1"/>
          </p:cNvSpPr>
          <p:nvPr>
            <p:ph idx="1"/>
          </p:nvPr>
        </p:nvSpPr>
        <p:spPr/>
        <p:txBody>
          <a:bodyPr/>
          <a:lstStyle/>
          <a:p>
            <a:endParaRPr lang="ru-RU" dirty="0"/>
          </a:p>
        </p:txBody>
      </p:sp>
      <p:pic>
        <p:nvPicPr>
          <p:cNvPr id="6" name="Рисунок 5">
            <a:extLst>
              <a:ext uri="{FF2B5EF4-FFF2-40B4-BE49-F238E27FC236}">
                <a16:creationId xmlns:a16="http://schemas.microsoft.com/office/drawing/2014/main" xmlns="" id="{4AEE361E-B31B-F33B-590C-3E5C6D306410}"/>
              </a:ext>
            </a:extLst>
          </p:cNvPr>
          <p:cNvPicPr>
            <a:picLocks noChangeAspect="1"/>
          </p:cNvPicPr>
          <p:nvPr/>
        </p:nvPicPr>
        <p:blipFill>
          <a:blip r:embed="rId2"/>
          <a:stretch>
            <a:fillRect/>
          </a:stretch>
        </p:blipFill>
        <p:spPr>
          <a:xfrm>
            <a:off x="-188040" y="0"/>
            <a:ext cx="12589590" cy="6857999"/>
          </a:xfrm>
          <a:prstGeom prst="rect">
            <a:avLst/>
          </a:prstGeom>
        </p:spPr>
      </p:pic>
    </p:spTree>
    <p:extLst>
      <p:ext uri="{BB962C8B-B14F-4D97-AF65-F5344CB8AC3E}">
        <p14:creationId xmlns="" xmlns:p14="http://schemas.microsoft.com/office/powerpoint/2010/main" val="3337478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6820410-217F-BF19-ACC4-C823C8638ACE}"/>
              </a:ext>
            </a:extLst>
          </p:cNvPr>
          <p:cNvSpPr>
            <a:spLocks noGrp="1"/>
          </p:cNvSpPr>
          <p:nvPr>
            <p:ph type="title"/>
          </p:nvPr>
        </p:nvSpPr>
        <p:spPr>
          <a:xfrm>
            <a:off x="189186" y="274638"/>
            <a:ext cx="11393214" cy="1143000"/>
          </a:xfrm>
        </p:spPr>
        <p:txBody>
          <a:bodyPr>
            <a:noAutofit/>
          </a:bodyPr>
          <a:lstStyle/>
          <a:p>
            <a:r>
              <a:rPr lang="ru-RU" dirty="0">
                <a:solidFill>
                  <a:srgbClr val="FF0000"/>
                </a:solidFill>
                <a:effectLst/>
                <a:latin typeface="Arial" panose="020B0604020202020204" pitchFamily="34" charset="0"/>
                <a:ea typeface="Times New Roman" panose="02020603050405020304" pitchFamily="18" charset="0"/>
              </a:rPr>
              <a:t>Входная диагностика детей, </a:t>
            </a:r>
            <a:br>
              <a:rPr lang="ru-RU" dirty="0">
                <a:solidFill>
                  <a:srgbClr val="FF0000"/>
                </a:solidFill>
                <a:effectLst/>
                <a:latin typeface="Arial" panose="020B0604020202020204" pitchFamily="34" charset="0"/>
                <a:ea typeface="Times New Roman" panose="02020603050405020304" pitchFamily="18" charset="0"/>
              </a:rPr>
            </a:br>
            <a:r>
              <a:rPr lang="ru-RU" dirty="0">
                <a:solidFill>
                  <a:srgbClr val="FF0000"/>
                </a:solidFill>
                <a:effectLst/>
                <a:latin typeface="Arial" panose="020B0604020202020204" pitchFamily="34" charset="0"/>
                <a:ea typeface="Times New Roman" panose="02020603050405020304" pitchFamily="18" charset="0"/>
              </a:rPr>
              <a:t>поступающих </a:t>
            </a:r>
            <a:r>
              <a:rPr lang="ru-RU" dirty="0">
                <a:solidFill>
                  <a:srgbClr val="FF0000"/>
                </a:solidFill>
                <a:effectLst/>
                <a:highlight>
                  <a:srgbClr val="FFFF00"/>
                </a:highlight>
                <a:latin typeface="Arial" panose="020B0604020202020204" pitchFamily="34" charset="0"/>
                <a:ea typeface="Times New Roman" panose="02020603050405020304" pitchFamily="18" charset="0"/>
              </a:rPr>
              <a:t>в первый класс </a:t>
            </a:r>
            <a:r>
              <a:rPr lang="ru-RU" dirty="0">
                <a:solidFill>
                  <a:srgbClr val="FF0000"/>
                </a:solidFill>
                <a:effectLst/>
                <a:latin typeface="Arial" panose="020B0604020202020204" pitchFamily="34" charset="0"/>
                <a:ea typeface="Times New Roman" panose="02020603050405020304" pitchFamily="18" charset="0"/>
              </a:rPr>
              <a:t>ОО</a:t>
            </a:r>
            <a:r>
              <a:rPr lang="ru-RU" dirty="0">
                <a:effectLst/>
                <a:latin typeface="Arial" panose="020B0604020202020204" pitchFamily="34" charset="0"/>
                <a:ea typeface="Times New Roman" panose="02020603050405020304" pitchFamily="18" charset="0"/>
              </a:rPr>
              <a:t/>
            </a:r>
            <a:br>
              <a:rPr lang="ru-RU" dirty="0">
                <a:effectLst/>
                <a:latin typeface="Arial" panose="020B0604020202020204" pitchFamily="34" charset="0"/>
                <a:ea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xmlns="" id="{9BD02B06-00A3-922B-34D8-E39964AEC856}"/>
              </a:ext>
            </a:extLst>
          </p:cNvPr>
          <p:cNvSpPr>
            <a:spLocks noGrp="1"/>
          </p:cNvSpPr>
          <p:nvPr>
            <p:ph idx="1"/>
          </p:nvPr>
        </p:nvSpPr>
        <p:spPr>
          <a:xfrm>
            <a:off x="189186" y="1417638"/>
            <a:ext cx="11339648" cy="4659312"/>
          </a:xfrm>
          <a:solidFill>
            <a:schemeClr val="bg2"/>
          </a:solidFill>
        </p:spPr>
        <p:txBody>
          <a:bodyPr>
            <a:normAutofit fontScale="92500" lnSpcReduction="20000"/>
          </a:bodyPr>
          <a:lstStyle/>
          <a:p>
            <a:pPr indent="342900" algn="just">
              <a:spcBef>
                <a:spcPts val="1000"/>
              </a:spcBef>
            </a:pPr>
            <a:r>
              <a:rPr lang="ru-RU" sz="2000" dirty="0">
                <a:effectLst/>
                <a:latin typeface="Arial" panose="020B0604020202020204" pitchFamily="34" charset="0"/>
                <a:ea typeface="Times New Roman" panose="02020603050405020304" pitchFamily="18" charset="0"/>
              </a:rPr>
              <a:t>входная диагностика для детей младшего школьного возраста построена приоритетно в </a:t>
            </a:r>
            <a:r>
              <a:rPr lang="ru-RU" sz="2000" b="1" dirty="0">
                <a:effectLst/>
                <a:latin typeface="Arial" panose="020B0604020202020204" pitchFamily="34" charset="0"/>
                <a:ea typeface="Times New Roman" panose="02020603050405020304" pitchFamily="18" charset="0"/>
              </a:rPr>
              <a:t>игровой форме</a:t>
            </a:r>
            <a:r>
              <a:rPr lang="ru-RU" sz="2000" dirty="0">
                <a:effectLst/>
                <a:latin typeface="Arial" panose="020B0604020202020204" pitchFamily="34" charset="0"/>
                <a:ea typeface="Times New Roman" panose="02020603050405020304" pitchFamily="18" charset="0"/>
              </a:rPr>
              <a:t>; в </a:t>
            </a:r>
            <a:r>
              <a:rPr lang="ru-RU" sz="2000" b="1" dirty="0">
                <a:effectLst/>
                <a:latin typeface="Arial" panose="020B0604020202020204" pitchFamily="34" charset="0"/>
                <a:ea typeface="Times New Roman" panose="02020603050405020304" pitchFamily="18" charset="0"/>
              </a:rPr>
              <a:t>виде собеседования</a:t>
            </a:r>
          </a:p>
          <a:p>
            <a:pPr indent="342900" algn="just">
              <a:spcBef>
                <a:spcPts val="1000"/>
              </a:spcBef>
            </a:pPr>
            <a:r>
              <a:rPr lang="ru-RU" sz="2000" dirty="0">
                <a:effectLst/>
                <a:latin typeface="Arial" panose="020B0604020202020204" pitchFamily="34" charset="0"/>
                <a:ea typeface="Times New Roman" panose="02020603050405020304" pitchFamily="18" charset="0"/>
              </a:rPr>
              <a:t>ее цель - выявление уровня владения русским языком как средством коммуникации; обследование возможностей и умений ребенка: вступать в коммуникацию, слышать, понимать русскую речь и отвечать на вопросы (</a:t>
            </a:r>
            <a:r>
              <a:rPr lang="ru-RU" sz="2000" b="1" dirty="0">
                <a:effectLst/>
                <a:latin typeface="Arial" panose="020B0604020202020204" pitchFamily="34" charset="0"/>
                <a:ea typeface="Times New Roman" panose="02020603050405020304" pitchFamily="18" charset="0"/>
              </a:rPr>
              <a:t>диалогическая речь</a:t>
            </a:r>
            <a:r>
              <a:rPr lang="ru-RU" sz="2000" dirty="0">
                <a:effectLst/>
                <a:latin typeface="Arial" panose="020B0604020202020204" pitchFamily="34" charset="0"/>
                <a:ea typeface="Times New Roman" panose="02020603050405020304" pitchFamily="18" charset="0"/>
              </a:rPr>
              <a:t>),</a:t>
            </a:r>
          </a:p>
          <a:p>
            <a:pPr indent="342900" algn="just">
              <a:spcBef>
                <a:spcPts val="1000"/>
              </a:spcBef>
            </a:pPr>
            <a:r>
              <a:rPr lang="ru-RU" sz="2000" dirty="0">
                <a:effectLst/>
                <a:latin typeface="Arial" panose="020B0604020202020204" pitchFamily="34" charset="0"/>
                <a:ea typeface="Times New Roman" panose="02020603050405020304" pitchFamily="18" charset="0"/>
              </a:rPr>
              <a:t> уметь самостоятельно составить рассказ из двух - четырех коротких предложений (</a:t>
            </a:r>
            <a:r>
              <a:rPr lang="ru-RU" sz="2000" b="1" dirty="0">
                <a:effectLst/>
                <a:latin typeface="Arial" panose="020B0604020202020204" pitchFamily="34" charset="0"/>
                <a:ea typeface="Times New Roman" panose="02020603050405020304" pitchFamily="18" charset="0"/>
              </a:rPr>
              <a:t>монологическая речь</a:t>
            </a:r>
            <a:r>
              <a:rPr lang="ru-RU" sz="2000" dirty="0">
                <a:effectLst/>
                <a:latin typeface="Arial" panose="020B0604020202020204" pitchFamily="34" charset="0"/>
                <a:ea typeface="Times New Roman" panose="02020603050405020304" pitchFamily="18" charset="0"/>
              </a:rPr>
              <a:t>);</a:t>
            </a:r>
          </a:p>
          <a:p>
            <a:pPr indent="342900" algn="just">
              <a:spcBef>
                <a:spcPts val="1000"/>
              </a:spcBef>
            </a:pPr>
            <a:r>
              <a:rPr lang="ru-RU" sz="2000" dirty="0">
                <a:effectLst/>
                <a:latin typeface="Arial" panose="020B0604020202020204" pitchFamily="34" charset="0"/>
                <a:ea typeface="Times New Roman" panose="02020603050405020304" pitchFamily="18" charset="0"/>
              </a:rPr>
              <a:t>диагностика необходима, чтобы </a:t>
            </a:r>
            <a:r>
              <a:rPr lang="ru-RU" sz="2000" b="1" dirty="0">
                <a:effectLst/>
                <a:latin typeface="Arial" panose="020B0604020202020204" pitchFamily="34" charset="0"/>
                <a:ea typeface="Times New Roman" panose="02020603050405020304" pitchFamily="18" charset="0"/>
              </a:rPr>
              <a:t>зафиксировать исходный уровень </a:t>
            </a:r>
            <a:r>
              <a:rPr lang="ru-RU" sz="2000" dirty="0">
                <a:effectLst/>
                <a:latin typeface="Arial" panose="020B0604020202020204" pitchFamily="34" charset="0"/>
                <a:ea typeface="Times New Roman" panose="02020603050405020304" pitchFamily="18" charset="0"/>
              </a:rPr>
              <a:t>владения русским языком, определить сформированность умений и навыков, выявить трудности в произношении, правильном использовании ряда грамматических форм и лексики у детей, для которых русский язык не является родным;</a:t>
            </a:r>
          </a:p>
          <a:p>
            <a:r>
              <a:rPr lang="ru-RU" sz="2000" dirty="0">
                <a:effectLst/>
                <a:latin typeface="Arial" panose="020B0604020202020204" pitchFamily="34" charset="0"/>
                <a:ea typeface="Times New Roman" panose="02020603050405020304" pitchFamily="18" charset="0"/>
              </a:rPr>
              <a:t>в случае тестирования </a:t>
            </a:r>
            <a:r>
              <a:rPr lang="ru-RU" sz="2000" u="sng" dirty="0">
                <a:effectLst/>
                <a:latin typeface="Arial" panose="020B0604020202020204" pitchFamily="34" charset="0"/>
                <a:ea typeface="Times New Roman" panose="02020603050405020304" pitchFamily="18" charset="0"/>
              </a:rPr>
              <a:t>первоклассников</a:t>
            </a:r>
            <a:r>
              <a:rPr lang="ru-RU" sz="2000" dirty="0">
                <a:effectLst/>
                <a:latin typeface="Arial" panose="020B0604020202020204" pitchFamily="34" charset="0"/>
                <a:ea typeface="Times New Roman" panose="02020603050405020304" pitchFamily="18" charset="0"/>
              </a:rPr>
              <a:t> детей-</a:t>
            </a:r>
            <a:r>
              <a:rPr lang="ru-RU" sz="2000" dirty="0" err="1">
                <a:effectLst/>
                <a:latin typeface="Arial" panose="020B0604020202020204" pitchFamily="34" charset="0"/>
                <a:ea typeface="Times New Roman" panose="02020603050405020304" pitchFamily="18" charset="0"/>
              </a:rPr>
              <a:t>инофонов</a:t>
            </a:r>
            <a:r>
              <a:rPr lang="ru-RU" sz="2000" dirty="0">
                <a:effectLst/>
                <a:latin typeface="Arial" panose="020B0604020202020204" pitchFamily="34" charset="0"/>
                <a:ea typeface="Times New Roman" panose="02020603050405020304" pitchFamily="18" charset="0"/>
              </a:rPr>
              <a:t> определяется сформированность устных видов речевой деятельности </a:t>
            </a:r>
            <a:r>
              <a:rPr lang="ru-RU" sz="2000" b="1" dirty="0">
                <a:effectLst/>
                <a:latin typeface="Arial" panose="020B0604020202020204" pitchFamily="34" charset="0"/>
                <a:ea typeface="Times New Roman" panose="02020603050405020304" pitchFamily="18" charset="0"/>
              </a:rPr>
              <a:t>(говорение, аудирование);</a:t>
            </a:r>
          </a:p>
        </p:txBody>
      </p:sp>
    </p:spTree>
    <p:extLst>
      <p:ext uri="{BB962C8B-B14F-4D97-AF65-F5344CB8AC3E}">
        <p14:creationId xmlns="" xmlns:p14="http://schemas.microsoft.com/office/powerpoint/2010/main" val="1099430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907D59F-8920-4715-A3E6-0D38AE51185D}"/>
              </a:ext>
            </a:extLst>
          </p:cNvPr>
          <p:cNvSpPr>
            <a:spLocks noGrp="1"/>
          </p:cNvSpPr>
          <p:nvPr>
            <p:ph type="title"/>
          </p:nvPr>
        </p:nvSpPr>
        <p:spPr>
          <a:xfrm>
            <a:off x="1451579" y="361951"/>
            <a:ext cx="9603275" cy="1028700"/>
          </a:xfrm>
        </p:spPr>
        <p:txBody>
          <a:bodyPr>
            <a:normAutofit/>
          </a:bodyPr>
          <a:lstStyle/>
          <a:p>
            <a:r>
              <a:rPr lang="ru-RU" sz="3600" b="1" kern="100" dirty="0">
                <a:effectLst/>
                <a:latin typeface="Arial" panose="020B0604020202020204" pitchFamily="34" charset="0"/>
                <a:ea typeface="Times New Roman" panose="02020603050405020304" pitchFamily="18" charset="0"/>
              </a:rPr>
              <a:t>Раздел I.</a:t>
            </a:r>
            <a:endParaRPr lang="ru-RU" sz="3600" dirty="0"/>
          </a:p>
        </p:txBody>
      </p:sp>
      <p:sp>
        <p:nvSpPr>
          <p:cNvPr id="3" name="Объект 2">
            <a:extLst>
              <a:ext uri="{FF2B5EF4-FFF2-40B4-BE49-F238E27FC236}">
                <a16:creationId xmlns:a16="http://schemas.microsoft.com/office/drawing/2014/main" xmlns="" id="{4BE4F61C-962E-28EF-E4D4-360BD870318F}"/>
              </a:ext>
            </a:extLst>
          </p:cNvPr>
          <p:cNvSpPr>
            <a:spLocks noGrp="1"/>
          </p:cNvSpPr>
          <p:nvPr>
            <p:ph idx="1"/>
          </p:nvPr>
        </p:nvSpPr>
        <p:spPr>
          <a:xfrm>
            <a:off x="190500" y="971550"/>
            <a:ext cx="12001499" cy="5886450"/>
          </a:xfrm>
          <a:solidFill>
            <a:schemeClr val="bg2"/>
          </a:solidFill>
        </p:spPr>
        <p:txBody>
          <a:bodyPr>
            <a:normAutofit/>
          </a:bodyPr>
          <a:lstStyle/>
          <a:p>
            <a:pPr marL="0" indent="0" algn="ctr">
              <a:buNone/>
            </a:pPr>
            <a:r>
              <a:rPr lang="ru-RU" sz="3200" b="1" kern="100" dirty="0">
                <a:effectLst/>
                <a:latin typeface="Arial" panose="020B0604020202020204" pitchFamily="34" charset="0"/>
                <a:ea typeface="Times New Roman" panose="02020603050405020304" pitchFamily="18" charset="0"/>
              </a:rPr>
              <a:t>Принципы организации языковой диагностики (определение уровня владения русским языком).</a:t>
            </a:r>
          </a:p>
          <a:p>
            <a:pPr marL="0" indent="0" algn="ctr">
              <a:buNone/>
            </a:pPr>
            <a:r>
              <a:rPr lang="ru-RU" sz="3200" b="1" kern="100" dirty="0">
                <a:effectLst/>
                <a:latin typeface="Arial" panose="020B0604020202020204" pitchFamily="34" charset="0"/>
                <a:ea typeface="Times New Roman" panose="02020603050405020304" pitchFamily="18" charset="0"/>
              </a:rPr>
              <a:t> Входной диагностический материал, ориентированный на элементарный уровень российской системы тестирования по русскому языку</a:t>
            </a:r>
          </a:p>
          <a:p>
            <a:pPr indent="342900" algn="just"/>
            <a:r>
              <a:rPr lang="ru-RU" sz="1800" kern="100" dirty="0">
                <a:solidFill>
                  <a:srgbClr val="FF0000"/>
                </a:solidFill>
                <a:effectLst/>
                <a:latin typeface="Arial" panose="020B0604020202020204" pitchFamily="34" charset="0"/>
                <a:ea typeface="Times New Roman" panose="02020603050405020304" pitchFamily="18" charset="0"/>
              </a:rPr>
              <a:t>Цель языковой диагностики с применением методики РКИ - определение уровня владения русским языком как средством коммуникации, а также наличия/отсутствия фоновых знаний.</a:t>
            </a:r>
          </a:p>
          <a:p>
            <a:pPr indent="342900" algn="just">
              <a:spcBef>
                <a:spcPts val="1000"/>
              </a:spcBef>
            </a:pPr>
            <a:r>
              <a:rPr lang="ru-RU" sz="1800" kern="100" dirty="0">
                <a:solidFill>
                  <a:srgbClr val="FF0000"/>
                </a:solidFill>
                <a:effectLst/>
                <a:latin typeface="Arial" panose="020B0604020202020204" pitchFamily="34" charset="0"/>
                <a:ea typeface="Times New Roman" panose="02020603050405020304" pitchFamily="18" charset="0"/>
              </a:rPr>
              <a:t>Проведение диагностики дает образовательной организации возможность сформировать языковые группы для детей иностранных граждан, определить стратегию их обучения, рекомендовать оптимальный образовательный маршрут для получения дальнейшего образования</a:t>
            </a:r>
            <a:r>
              <a:rPr lang="ru-RU" sz="1800" kern="100" dirty="0">
                <a:effectLst/>
                <a:latin typeface="Arial" panose="020B0604020202020204" pitchFamily="34" charset="0"/>
                <a:ea typeface="Times New Roman" panose="02020603050405020304" pitchFamily="18" charset="0"/>
              </a:rPr>
              <a:t>.</a:t>
            </a:r>
          </a:p>
          <a:p>
            <a:pPr marL="0" indent="0" algn="ctr">
              <a:buNone/>
            </a:pPr>
            <a:endParaRPr lang="ru-RU" sz="3200" b="1" kern="100" dirty="0">
              <a:effectLst/>
              <a:latin typeface="Arial" panose="020B0604020202020204" pitchFamily="34" charset="0"/>
              <a:ea typeface="Times New Roman" panose="02020603050405020304" pitchFamily="18" charset="0"/>
            </a:endParaRPr>
          </a:p>
          <a:p>
            <a:endParaRPr lang="ru-RU" dirty="0"/>
          </a:p>
        </p:txBody>
      </p:sp>
    </p:spTree>
    <p:extLst>
      <p:ext uri="{BB962C8B-B14F-4D97-AF65-F5344CB8AC3E}">
        <p14:creationId xmlns="" xmlns:p14="http://schemas.microsoft.com/office/powerpoint/2010/main" val="693342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5686F02-B6DE-9FB5-9BB4-BC1CEE299209}"/>
              </a:ext>
            </a:extLst>
          </p:cNvPr>
          <p:cNvSpPr>
            <a:spLocks noGrp="1"/>
          </p:cNvSpPr>
          <p:nvPr>
            <p:ph type="title"/>
          </p:nvPr>
        </p:nvSpPr>
        <p:spPr/>
        <p:txBody>
          <a:bodyPr/>
          <a:lstStyle/>
          <a:p>
            <a:r>
              <a:rPr lang="ru-RU" sz="3200" b="1" kern="100" dirty="0">
                <a:effectLst/>
                <a:latin typeface="Arial" panose="020B0604020202020204" pitchFamily="34" charset="0"/>
                <a:ea typeface="Times New Roman" panose="02020603050405020304" pitchFamily="18" charset="0"/>
              </a:rPr>
              <a:t>Раздел II.</a:t>
            </a:r>
            <a:endParaRPr lang="ru-RU" dirty="0"/>
          </a:p>
        </p:txBody>
      </p:sp>
      <p:sp>
        <p:nvSpPr>
          <p:cNvPr id="3" name="Объект 2">
            <a:extLst>
              <a:ext uri="{FF2B5EF4-FFF2-40B4-BE49-F238E27FC236}">
                <a16:creationId xmlns:a16="http://schemas.microsoft.com/office/drawing/2014/main" xmlns="" id="{310F8101-7A51-5B16-7A20-E5C18972B77A}"/>
              </a:ext>
            </a:extLst>
          </p:cNvPr>
          <p:cNvSpPr>
            <a:spLocks noGrp="1"/>
          </p:cNvSpPr>
          <p:nvPr>
            <p:ph idx="1"/>
          </p:nvPr>
        </p:nvSpPr>
        <p:spPr>
          <a:xfrm>
            <a:off x="349010" y="1809750"/>
            <a:ext cx="11315699" cy="5048250"/>
          </a:xfrm>
        </p:spPr>
        <p:txBody>
          <a:bodyPr>
            <a:normAutofit/>
          </a:bodyPr>
          <a:lstStyle/>
          <a:p>
            <a:pPr marL="0" indent="0" algn="ctr">
              <a:buNone/>
            </a:pPr>
            <a:r>
              <a:rPr lang="ru-RU" sz="3200" b="1" kern="100" dirty="0">
                <a:effectLst/>
                <a:latin typeface="Arial" panose="020B0604020202020204" pitchFamily="34" charset="0"/>
                <a:ea typeface="Times New Roman" panose="02020603050405020304" pitchFamily="18" charset="0"/>
              </a:rPr>
              <a:t>Особенности организации дополнительной языковой</a:t>
            </a:r>
          </a:p>
          <a:p>
            <a:pPr marL="0" indent="0" algn="ctr">
              <a:buNone/>
            </a:pPr>
            <a:r>
              <a:rPr lang="ru-RU" sz="3200" b="1" kern="100" dirty="0">
                <a:effectLst/>
                <a:latin typeface="Arial" panose="020B0604020202020204" pitchFamily="34" charset="0"/>
                <a:ea typeface="Times New Roman" panose="02020603050405020304" pitchFamily="18" charset="0"/>
              </a:rPr>
              <a:t>подготовки обучающихся несовершеннолетних иностранных</a:t>
            </a:r>
          </a:p>
          <a:p>
            <a:pPr marL="0" indent="0" algn="ctr">
              <a:buNone/>
            </a:pPr>
            <a:r>
              <a:rPr lang="ru-RU" sz="3200" b="1" kern="100" dirty="0">
                <a:effectLst/>
                <a:latin typeface="Arial" panose="020B0604020202020204" pitchFamily="34" charset="0"/>
                <a:ea typeface="Times New Roman" panose="02020603050405020304" pitchFamily="18" charset="0"/>
              </a:rPr>
              <a:t>граждан в условиях общеобразовательной организации</a:t>
            </a:r>
          </a:p>
          <a:p>
            <a:pPr marL="0" indent="0" algn="ctr">
              <a:buNone/>
            </a:pPr>
            <a:r>
              <a:rPr lang="ru-RU" sz="2100" b="1" kern="100" dirty="0" smtClean="0">
                <a:solidFill>
                  <a:srgbClr val="00B050"/>
                </a:solidFill>
                <a:effectLst/>
                <a:latin typeface="Arial" panose="020B0604020202020204" pitchFamily="34" charset="0"/>
                <a:ea typeface="Times New Roman" panose="02020603050405020304" pitchFamily="18" charset="0"/>
              </a:rPr>
              <a:t>(</a:t>
            </a:r>
            <a:r>
              <a:rPr lang="ru-RU" sz="2100" b="1" kern="100" dirty="0">
                <a:solidFill>
                  <a:srgbClr val="00B050"/>
                </a:solidFill>
                <a:effectLst/>
                <a:latin typeface="Arial" panose="020B0604020202020204" pitchFamily="34" charset="0"/>
                <a:ea typeface="Times New Roman" panose="02020603050405020304" pitchFamily="18" charset="0"/>
              </a:rPr>
              <a:t>это тема  предстоящего семинара базовой площадки) </a:t>
            </a:r>
          </a:p>
          <a:p>
            <a:endParaRPr lang="ru-RU" dirty="0"/>
          </a:p>
        </p:txBody>
      </p:sp>
    </p:spTree>
    <p:extLst>
      <p:ext uri="{BB962C8B-B14F-4D97-AF65-F5344CB8AC3E}">
        <p14:creationId xmlns="" xmlns:p14="http://schemas.microsoft.com/office/powerpoint/2010/main" val="2272319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C60D36E-F3B8-5A48-7155-95C1A142E39F}"/>
              </a:ext>
            </a:extLst>
          </p:cNvPr>
          <p:cNvSpPr>
            <a:spLocks noGrp="1"/>
          </p:cNvSpPr>
          <p:nvPr>
            <p:ph type="title"/>
          </p:nvPr>
        </p:nvSpPr>
        <p:spPr/>
        <p:txBody>
          <a:bodyPr/>
          <a:lstStyle/>
          <a:p>
            <a:endParaRPr lang="ru-RU"/>
          </a:p>
        </p:txBody>
      </p:sp>
      <p:pic>
        <p:nvPicPr>
          <p:cNvPr id="4" name="Объект 3">
            <a:extLst>
              <a:ext uri="{FF2B5EF4-FFF2-40B4-BE49-F238E27FC236}">
                <a16:creationId xmlns:a16="http://schemas.microsoft.com/office/drawing/2014/main" xmlns="" id="{EC3D664C-D9AF-550F-FB70-4A8371F43621}"/>
              </a:ext>
            </a:extLst>
          </p:cNvPr>
          <p:cNvPicPr>
            <a:picLocks noGrp="1" noChangeAspect="1"/>
          </p:cNvPicPr>
          <p:nvPr>
            <p:ph idx="1"/>
          </p:nvPr>
        </p:nvPicPr>
        <p:blipFill>
          <a:blip r:embed="rId2"/>
          <a:stretch>
            <a:fillRect/>
          </a:stretch>
        </p:blipFill>
        <p:spPr>
          <a:xfrm>
            <a:off x="0" y="-106265"/>
            <a:ext cx="12363450" cy="6964265"/>
          </a:xfrm>
          <a:prstGeom prst="rect">
            <a:avLst/>
          </a:prstGeom>
        </p:spPr>
      </p:pic>
    </p:spTree>
    <p:extLst>
      <p:ext uri="{BB962C8B-B14F-4D97-AF65-F5344CB8AC3E}">
        <p14:creationId xmlns="" xmlns:p14="http://schemas.microsoft.com/office/powerpoint/2010/main" val="70231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9A59686-55EB-D54A-14B9-5F7E7CEE5CCA}"/>
              </a:ext>
            </a:extLst>
          </p:cNvPr>
          <p:cNvSpPr>
            <a:spLocks noGrp="1"/>
          </p:cNvSpPr>
          <p:nvPr>
            <p:ph type="title"/>
          </p:nvPr>
        </p:nvSpPr>
        <p:spPr>
          <a:xfrm>
            <a:off x="162911" y="1"/>
            <a:ext cx="10891944" cy="1390649"/>
          </a:xfrm>
        </p:spPr>
        <p:txBody>
          <a:bodyPr>
            <a:noAutofit/>
          </a:bodyPr>
          <a:lstStyle/>
          <a:p>
            <a:r>
              <a:rPr lang="ru-RU" sz="3200" dirty="0">
                <a:solidFill>
                  <a:srgbClr val="FF0000"/>
                </a:solidFill>
                <a:effectLst/>
                <a:latin typeface="Arial" panose="020B0604020202020204" pitchFamily="34" charset="0"/>
                <a:ea typeface="Times New Roman" panose="02020603050405020304" pitchFamily="18" charset="0"/>
              </a:rPr>
              <a:t>Исследование первоначальных представлений о нормах современного русского литературного языка:</a:t>
            </a:r>
            <a:br>
              <a:rPr lang="ru-RU" sz="3200" dirty="0">
                <a:solidFill>
                  <a:srgbClr val="FF0000"/>
                </a:solidFill>
                <a:effectLst/>
                <a:latin typeface="Arial" panose="020B0604020202020204" pitchFamily="34" charset="0"/>
                <a:ea typeface="Times New Roman" panose="02020603050405020304" pitchFamily="18" charset="0"/>
              </a:rPr>
            </a:br>
            <a:endParaRPr lang="ru-RU" sz="3200" dirty="0">
              <a:solidFill>
                <a:srgbClr val="FF0000"/>
              </a:solidFill>
            </a:endParaRPr>
          </a:p>
        </p:txBody>
      </p:sp>
      <p:sp>
        <p:nvSpPr>
          <p:cNvPr id="3" name="Объект 2">
            <a:extLst>
              <a:ext uri="{FF2B5EF4-FFF2-40B4-BE49-F238E27FC236}">
                <a16:creationId xmlns:a16="http://schemas.microsoft.com/office/drawing/2014/main" xmlns="" id="{AA87D2DF-8CE5-7A15-AA77-9A08F99CE277}"/>
              </a:ext>
            </a:extLst>
          </p:cNvPr>
          <p:cNvSpPr>
            <a:spLocks noGrp="1"/>
          </p:cNvSpPr>
          <p:nvPr>
            <p:ph idx="1"/>
          </p:nvPr>
        </p:nvSpPr>
        <p:spPr>
          <a:xfrm>
            <a:off x="220717" y="1600201"/>
            <a:ext cx="11808373" cy="5115909"/>
          </a:xfrm>
          <a:solidFill>
            <a:schemeClr val="bg2"/>
          </a:solidFill>
        </p:spPr>
        <p:txBody>
          <a:bodyPr>
            <a:normAutofit fontScale="85000" lnSpcReduction="20000"/>
          </a:bodyPr>
          <a:lstStyle/>
          <a:p>
            <a:r>
              <a:rPr lang="ru-RU" sz="1900" b="1" dirty="0">
                <a:effectLst/>
                <a:highlight>
                  <a:srgbClr val="FFFF00"/>
                </a:highlight>
                <a:latin typeface="Arial" panose="020B0604020202020204" pitchFamily="34" charset="0"/>
                <a:ea typeface="Times New Roman" panose="02020603050405020304" pitchFamily="18" charset="0"/>
              </a:rPr>
              <a:t>аудирование</a:t>
            </a:r>
            <a:r>
              <a:rPr lang="ru-RU" sz="1900" dirty="0">
                <a:effectLst/>
                <a:latin typeface="Arial" panose="020B0604020202020204" pitchFamily="34" charset="0"/>
                <a:ea typeface="Times New Roman" panose="02020603050405020304" pitchFamily="18" charset="0"/>
              </a:rPr>
              <a:t> (слушание): адекватно воспринимать звучащую речь; понимать воспринимаемую информацию, содержащуюся в предложенном тексте; определять основную мысль воспринимаемого текста; передавать содержание воспринимаемого текста путем ответа на предложенные вопросы; задавать вопросы по услышанному тексту;</a:t>
            </a:r>
          </a:p>
          <a:p>
            <a:r>
              <a:rPr lang="ru-RU" sz="1900" b="1"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говорение: </a:t>
            </a:r>
            <a:r>
              <a:rPr lang="ru-RU" sz="1900" dirty="0">
                <a:effectLst/>
                <a:latin typeface="Calibri" panose="020F0502020204030204" pitchFamily="34" charset="0"/>
                <a:ea typeface="Times New Roman" panose="02020603050405020304" pitchFamily="18" charset="0"/>
                <a:cs typeface="Times New Roman" panose="02020603050405020304" pitchFamily="18" charset="0"/>
              </a:rPr>
              <a:t>осознавать цели и ситуации (с кем и где происходит общение) устного общения; выбирать языковые средства в соответствии с целями и условиями общения для эффективного решения коммуникативной задачи; использовать диалогическую форму речи; уметь начать, поддержать, закончить разговор, привлечь внимание собеседника; отвечать на вопросы и задавать их; строить устные монологические высказывания в соответствии с учебной задачей; соблюдать нормы речевого этикета в ситуациях учебного и бытового общения (приветствие, прощание, извинение, благодарность, просьба); соблюдать орфоэпические нормы и правильную интонацию;</a:t>
            </a:r>
          </a:p>
          <a:p>
            <a:r>
              <a:rPr lang="ru-RU" sz="1900" b="1" dirty="0">
                <a:effectLst/>
                <a:highlight>
                  <a:srgbClr val="FFFF00"/>
                </a:highlight>
                <a:latin typeface="Arial" panose="020B0604020202020204" pitchFamily="34" charset="0"/>
                <a:ea typeface="Times New Roman" panose="02020603050405020304" pitchFamily="18" charset="0"/>
              </a:rPr>
              <a:t>чтение: </a:t>
            </a:r>
            <a:r>
              <a:rPr lang="ru-RU" sz="1900" dirty="0">
                <a:effectLst/>
                <a:latin typeface="Arial" panose="020B0604020202020204" pitchFamily="34" charset="0"/>
                <a:ea typeface="Times New Roman" panose="02020603050405020304" pitchFamily="18" charset="0"/>
              </a:rPr>
              <a:t>соблюдать орфоэпические нормы при чтении вслух; понимать содержание предлагаемого текста; использовать выборочное чтение с целью нахождения необходимого материала; находить информацию, заданную в тексте в явном виде; формулировать простые выводы, интерпретировать и обобщать содержащуюся в тексте информацию; анализировать содержание, языковые особенности и структуру текста;</a:t>
            </a:r>
          </a:p>
          <a:p>
            <a:r>
              <a:rPr lang="ru-RU" sz="1900" b="1" dirty="0">
                <a:effectLst/>
                <a:highlight>
                  <a:srgbClr val="FFFF00"/>
                </a:highlight>
                <a:latin typeface="Arial" panose="020B0604020202020204" pitchFamily="34" charset="0"/>
                <a:ea typeface="Times New Roman" panose="02020603050405020304" pitchFamily="18" charset="0"/>
              </a:rPr>
              <a:t>письмо: </a:t>
            </a:r>
            <a:r>
              <a:rPr lang="ru-RU" sz="1900" dirty="0">
                <a:effectLst/>
                <a:latin typeface="Arial" panose="020B0604020202020204" pitchFamily="34" charset="0"/>
                <a:ea typeface="Times New Roman" panose="02020603050405020304" pitchFamily="18" charset="0"/>
              </a:rPr>
              <a:t>осознавать цели и ситуации (с кем и где происходит общение) письменного общения; списывать текст с представленного образца, писать под диктовку в соответствии с изученными правилами; писать подробное изложение; создавать небольшие тексты (сочинения) по соответствующей возрасту тематике (на основе впечатлений, литературных произведений, сюжетных картинок, просмотра фрагмента видеозаписи); использовать словари и различные справочные материалы, включая ресурсы сети Интернет;</a:t>
            </a:r>
          </a:p>
          <a:p>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 xmlns:p14="http://schemas.microsoft.com/office/powerpoint/2010/main" val="2036801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F54AB6BA-ADCB-9676-4B5B-0640438B4EEE}"/>
              </a:ext>
            </a:extLst>
          </p:cNvPr>
          <p:cNvSpPr>
            <a:spLocks noGrp="1"/>
          </p:cNvSpPr>
          <p:nvPr>
            <p:ph idx="1"/>
          </p:nvPr>
        </p:nvSpPr>
        <p:spPr>
          <a:xfrm>
            <a:off x="424543" y="198349"/>
            <a:ext cx="11283043" cy="5883274"/>
          </a:xfrm>
          <a:solidFill>
            <a:schemeClr val="bg2"/>
          </a:solidFill>
        </p:spPr>
        <p:txBody>
          <a:bodyPr>
            <a:normAutofit fontScale="77500" lnSpcReduction="20000"/>
          </a:bodyPr>
          <a:lstStyle/>
          <a:p>
            <a:r>
              <a:rPr lang="ru-RU" sz="3200" kern="100" dirty="0">
                <a:effectLst/>
                <a:latin typeface="Arial" panose="020B0604020202020204" pitchFamily="34" charset="0"/>
                <a:ea typeface="Times New Roman" panose="02020603050405020304" pitchFamily="18" charset="0"/>
              </a:rPr>
              <a:t>в случае тестирования </a:t>
            </a:r>
            <a:r>
              <a:rPr lang="ru-RU" sz="3200" b="1" kern="100" dirty="0">
                <a:effectLst/>
                <a:latin typeface="Arial" panose="020B0604020202020204" pitchFamily="34" charset="0"/>
                <a:ea typeface="Times New Roman" panose="02020603050405020304" pitchFamily="18" charset="0"/>
              </a:rPr>
              <a:t>первоклассников </a:t>
            </a:r>
            <a:r>
              <a:rPr lang="ru-RU" sz="3200" kern="100" dirty="0">
                <a:effectLst/>
                <a:latin typeface="Arial" panose="020B0604020202020204" pitchFamily="34" charset="0"/>
                <a:ea typeface="Times New Roman" panose="02020603050405020304" pitchFamily="18" charset="0"/>
              </a:rPr>
              <a:t>детей-</a:t>
            </a:r>
            <a:r>
              <a:rPr lang="ru-RU" sz="3200" kern="100" dirty="0" err="1">
                <a:effectLst/>
                <a:latin typeface="Arial" panose="020B0604020202020204" pitchFamily="34" charset="0"/>
                <a:ea typeface="Times New Roman" panose="02020603050405020304" pitchFamily="18" charset="0"/>
              </a:rPr>
              <a:t>инофонов</a:t>
            </a:r>
            <a:r>
              <a:rPr lang="ru-RU" sz="3200" kern="100" dirty="0">
                <a:effectLst/>
                <a:latin typeface="Arial" panose="020B0604020202020204" pitchFamily="34" charset="0"/>
                <a:ea typeface="Times New Roman" panose="02020603050405020304" pitchFamily="18" charset="0"/>
              </a:rPr>
              <a:t> определяется сформированность устных видов речевой деятельности: </a:t>
            </a:r>
          </a:p>
          <a:p>
            <a:pPr marL="0" indent="0" algn="ctr">
              <a:buNone/>
            </a:pPr>
            <a:endParaRPr lang="ru-RU" sz="3200" b="1" kern="100" dirty="0">
              <a:solidFill>
                <a:srgbClr val="FF0000"/>
              </a:solidFill>
              <a:effectLst/>
              <a:latin typeface="Arial" panose="020B0604020202020204" pitchFamily="34" charset="0"/>
              <a:ea typeface="Times New Roman" panose="02020603050405020304" pitchFamily="18" charset="0"/>
            </a:endParaRPr>
          </a:p>
          <a:p>
            <a:pPr marL="0" indent="0" algn="ctr">
              <a:buNone/>
            </a:pPr>
            <a:r>
              <a:rPr lang="ru-RU" sz="3200" b="1" kern="100" dirty="0">
                <a:solidFill>
                  <a:srgbClr val="FF0000"/>
                </a:solidFill>
                <a:effectLst/>
                <a:latin typeface="Arial" panose="020B0604020202020204" pitchFamily="34" charset="0"/>
                <a:ea typeface="Times New Roman" panose="02020603050405020304" pitchFamily="18" charset="0"/>
              </a:rPr>
              <a:t>говорение</a:t>
            </a:r>
          </a:p>
          <a:p>
            <a:pPr marL="0" indent="0" algn="ctr">
              <a:buNone/>
            </a:pPr>
            <a:r>
              <a:rPr lang="ru-RU" sz="3200" b="1" kern="100" dirty="0">
                <a:solidFill>
                  <a:srgbClr val="FF0000"/>
                </a:solidFill>
                <a:effectLst/>
                <a:latin typeface="Arial" panose="020B0604020202020204" pitchFamily="34" charset="0"/>
                <a:ea typeface="Times New Roman" panose="02020603050405020304" pitchFamily="18" charset="0"/>
              </a:rPr>
              <a:t> аудирование</a:t>
            </a:r>
          </a:p>
          <a:p>
            <a:pPr marL="0" indent="0">
              <a:buNone/>
            </a:pPr>
            <a:r>
              <a:rPr lang="ru-RU" sz="2600" dirty="0">
                <a:latin typeface="Calibri" panose="020F0502020204030204" pitchFamily="34" charset="0"/>
                <a:ea typeface="Times New Roman" panose="02020603050405020304" pitchFamily="18" charset="0"/>
                <a:cs typeface="Times New Roman" panose="02020603050405020304" pitchFamily="18" charset="0"/>
              </a:rPr>
              <a:t>М</a:t>
            </a:r>
            <a:r>
              <a:rPr lang="ru-RU" sz="2600" dirty="0">
                <a:effectLst/>
                <a:latin typeface="Calibri" panose="020F0502020204030204" pitchFamily="34" charset="0"/>
                <a:ea typeface="Times New Roman" panose="02020603050405020304" pitchFamily="18" charset="0"/>
                <a:cs typeface="Times New Roman" panose="02020603050405020304" pitchFamily="18" charset="0"/>
              </a:rPr>
              <a:t>атериал представляется ребенку с опорой на иллюстрации, которые дают возможность отвечать ему на вопросы с визуальной поддержкой.</a:t>
            </a:r>
          </a:p>
          <a:p>
            <a:pPr marL="0" indent="0">
              <a:buNone/>
            </a:pPr>
            <a:r>
              <a:rPr lang="ru-RU" sz="2600" dirty="0">
                <a:effectLst/>
                <a:latin typeface="Calibri" panose="020F0502020204030204" pitchFamily="34" charset="0"/>
                <a:ea typeface="Times New Roman" panose="02020603050405020304" pitchFamily="18" charset="0"/>
                <a:cs typeface="Times New Roman" panose="02020603050405020304" pitchFamily="18" charset="0"/>
              </a:rPr>
              <a:t>Для детей, поступающих в первый класс, не умеющих читать и писать, входная диагностика проводится в виде собеседования</a:t>
            </a:r>
            <a:r>
              <a:rPr lang="ru-RU"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indent="0">
              <a:buNone/>
            </a:pPr>
            <a:r>
              <a:rPr lang="ru-RU" sz="2300" kern="100" dirty="0">
                <a:effectLst/>
                <a:latin typeface="Arial" panose="020B0604020202020204" pitchFamily="34" charset="0"/>
                <a:ea typeface="Times New Roman" panose="02020603050405020304" pitchFamily="18" charset="0"/>
              </a:rPr>
              <a:t>Выполнение заданий </a:t>
            </a:r>
            <a:r>
              <a:rPr lang="ru-RU" sz="2300" kern="100" dirty="0" err="1">
                <a:effectLst/>
                <a:latin typeface="Arial" panose="020B0604020202020204" pitchFamily="34" charset="0"/>
                <a:ea typeface="Times New Roman" panose="02020603050405020304" pitchFamily="18" charset="0"/>
              </a:rPr>
              <a:t>субтеста</a:t>
            </a:r>
            <a:r>
              <a:rPr lang="ru-RU" sz="2300" kern="100" dirty="0">
                <a:effectLst/>
                <a:latin typeface="Arial" panose="020B0604020202020204" pitchFamily="34" charset="0"/>
                <a:ea typeface="Times New Roman" panose="02020603050405020304" pitchFamily="18" charset="0"/>
              </a:rPr>
              <a:t> "Говорение", состоящего из двух частей, </a:t>
            </a:r>
            <a:r>
              <a:rPr lang="ru-RU" sz="2300" kern="100" dirty="0">
                <a:effectLst/>
                <a:highlight>
                  <a:srgbClr val="FFFF00"/>
                </a:highlight>
                <a:latin typeface="Arial" panose="020B0604020202020204" pitchFamily="34" charset="0"/>
                <a:ea typeface="Times New Roman" panose="02020603050405020304" pitchFamily="18" charset="0"/>
              </a:rPr>
              <a:t>занимает 25 минут.</a:t>
            </a:r>
          </a:p>
          <a:p>
            <a:pPr marL="0" indent="0">
              <a:buNone/>
            </a:pPr>
            <a:r>
              <a:rPr lang="ru-RU" sz="2300" kern="100" dirty="0">
                <a:effectLst/>
                <a:highlight>
                  <a:srgbClr val="FFFF00"/>
                </a:highlight>
                <a:latin typeface="Arial" panose="020B0604020202020204" pitchFamily="34" charset="0"/>
                <a:ea typeface="Times New Roman" panose="02020603050405020304" pitchFamily="18" charset="0"/>
              </a:rPr>
              <a:t> </a:t>
            </a:r>
            <a:r>
              <a:rPr lang="ru-RU" sz="2300" kern="100" dirty="0">
                <a:effectLst/>
                <a:latin typeface="Arial" panose="020B0604020202020204" pitchFamily="34" charset="0"/>
                <a:ea typeface="Times New Roman" panose="02020603050405020304" pitchFamily="18" charset="0"/>
              </a:rPr>
              <a:t>Варианты </a:t>
            </a:r>
            <a:r>
              <a:rPr lang="ru-RU" sz="2300" kern="100" dirty="0" err="1">
                <a:effectLst/>
                <a:latin typeface="Arial" panose="020B0604020202020204" pitchFamily="34" charset="0"/>
                <a:ea typeface="Times New Roman" panose="02020603050405020304" pitchFamily="18" charset="0"/>
              </a:rPr>
              <a:t>субтеста</a:t>
            </a:r>
            <a:r>
              <a:rPr lang="ru-RU" sz="2300" kern="100" dirty="0">
                <a:effectLst/>
                <a:latin typeface="Arial" panose="020B0604020202020204" pitchFamily="34" charset="0"/>
                <a:ea typeface="Times New Roman" panose="02020603050405020304" pitchFamily="18" charset="0"/>
              </a:rPr>
              <a:t> "Аудирование" с просмотром фрагмента мультфильма </a:t>
            </a:r>
            <a:r>
              <a:rPr lang="ru-RU" sz="2300" kern="100" dirty="0">
                <a:effectLst/>
                <a:highlight>
                  <a:srgbClr val="FFFF00"/>
                </a:highlight>
                <a:latin typeface="Arial" panose="020B0604020202020204" pitchFamily="34" charset="0"/>
                <a:ea typeface="Times New Roman" panose="02020603050405020304" pitchFamily="18" charset="0"/>
              </a:rPr>
              <a:t>- 30 минут.</a:t>
            </a:r>
            <a:r>
              <a:rPr lang="ru-RU" sz="2300" kern="100" dirty="0">
                <a:effectLst/>
                <a:latin typeface="Arial" panose="020B0604020202020204" pitchFamily="34" charset="0"/>
                <a:ea typeface="Times New Roman" panose="02020603050405020304" pitchFamily="18" charset="0"/>
              </a:rPr>
              <a:t> </a:t>
            </a:r>
          </a:p>
          <a:p>
            <a:pPr marL="0" indent="0">
              <a:buNone/>
            </a:pPr>
            <a:r>
              <a:rPr lang="ru-RU" sz="2300" kern="100" dirty="0">
                <a:effectLst/>
                <a:latin typeface="Arial" panose="020B0604020202020204" pitchFamily="34" charset="0"/>
                <a:ea typeface="Times New Roman" panose="02020603050405020304" pitchFamily="18" charset="0"/>
              </a:rPr>
              <a:t>Всего на выполнение заданий потребуется </a:t>
            </a:r>
            <a:r>
              <a:rPr lang="ru-RU" sz="2300" kern="100" dirty="0">
                <a:effectLst/>
                <a:highlight>
                  <a:srgbClr val="FFFF00"/>
                </a:highlight>
                <a:latin typeface="Arial" panose="020B0604020202020204" pitchFamily="34" charset="0"/>
                <a:ea typeface="Times New Roman" panose="02020603050405020304" pitchFamily="18" charset="0"/>
              </a:rPr>
              <a:t>55 минут</a:t>
            </a:r>
            <a:r>
              <a:rPr lang="ru-RU" sz="2300" kern="100" dirty="0">
                <a:effectLst/>
                <a:latin typeface="Arial" panose="020B0604020202020204" pitchFamily="34" charset="0"/>
                <a:ea typeface="Times New Roman" panose="02020603050405020304" pitchFamily="18" charset="0"/>
              </a:rPr>
              <a:t>. </a:t>
            </a:r>
          </a:p>
          <a:p>
            <a:pPr marL="0" indent="0">
              <a:buNone/>
            </a:pPr>
            <a:r>
              <a:rPr lang="ru-RU" sz="2300" kern="100" dirty="0">
                <a:effectLst/>
                <a:latin typeface="Arial" panose="020B0604020202020204" pitchFamily="34" charset="0"/>
                <a:ea typeface="Times New Roman" panose="02020603050405020304" pitchFamily="18" charset="0"/>
              </a:rPr>
              <a:t>Между </a:t>
            </a:r>
            <a:r>
              <a:rPr lang="ru-RU" sz="2300" kern="100" dirty="0" err="1">
                <a:effectLst/>
                <a:latin typeface="Arial" panose="020B0604020202020204" pitchFamily="34" charset="0"/>
                <a:ea typeface="Times New Roman" panose="02020603050405020304" pitchFamily="18" charset="0"/>
              </a:rPr>
              <a:t>субтестами</a:t>
            </a:r>
            <a:r>
              <a:rPr lang="ru-RU" sz="2300" kern="100" dirty="0">
                <a:effectLst/>
                <a:latin typeface="Arial" panose="020B0604020202020204" pitchFamily="34" charset="0"/>
                <a:ea typeface="Times New Roman" panose="02020603050405020304" pitchFamily="18" charset="0"/>
              </a:rPr>
              <a:t> рекомендуется предусмотреть небольшой перерыв.</a:t>
            </a:r>
          </a:p>
          <a:p>
            <a:pPr marL="0" indent="0">
              <a:buNone/>
            </a:pPr>
            <a:endParaRPr lang="ru-RU" dirty="0"/>
          </a:p>
        </p:txBody>
      </p:sp>
    </p:spTree>
    <p:extLst>
      <p:ext uri="{BB962C8B-B14F-4D97-AF65-F5344CB8AC3E}">
        <p14:creationId xmlns="" xmlns:p14="http://schemas.microsoft.com/office/powerpoint/2010/main" val="300819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FE7BEC2-1270-C74B-FE43-58BA82B5F4AF}"/>
              </a:ext>
            </a:extLst>
          </p:cNvPr>
          <p:cNvSpPr>
            <a:spLocks noGrp="1"/>
          </p:cNvSpPr>
          <p:nvPr>
            <p:ph type="title"/>
          </p:nvPr>
        </p:nvSpPr>
        <p:spPr/>
        <p:txBody>
          <a:bodyPr>
            <a:normAutofit fontScale="90000"/>
          </a:bodyPr>
          <a:lstStyle/>
          <a:p>
            <a:r>
              <a:rPr lang="ru-RU" sz="4400" kern="100" dirty="0">
                <a:effectLst/>
                <a:latin typeface="Arial" panose="020B0604020202020204" pitchFamily="34" charset="0"/>
                <a:ea typeface="Times New Roman" panose="02020603050405020304" pitchFamily="18" charset="0"/>
              </a:rPr>
              <a:t>Входная диагностика 2-4 класс</a:t>
            </a:r>
            <a:endParaRPr lang="ru-RU" dirty="0"/>
          </a:p>
        </p:txBody>
      </p:sp>
      <p:sp>
        <p:nvSpPr>
          <p:cNvPr id="3" name="Объект 2">
            <a:extLst>
              <a:ext uri="{FF2B5EF4-FFF2-40B4-BE49-F238E27FC236}">
                <a16:creationId xmlns:a16="http://schemas.microsoft.com/office/drawing/2014/main" xmlns="" id="{4C92F1DD-21EE-E320-C645-B05FD0417B09}"/>
              </a:ext>
            </a:extLst>
          </p:cNvPr>
          <p:cNvSpPr>
            <a:spLocks noGrp="1"/>
          </p:cNvSpPr>
          <p:nvPr>
            <p:ph idx="1"/>
          </p:nvPr>
        </p:nvSpPr>
        <p:spPr>
          <a:xfrm>
            <a:off x="342899" y="2015732"/>
            <a:ext cx="11563351" cy="4689868"/>
          </a:xfrm>
        </p:spPr>
        <p:txBody>
          <a:bodyPr>
            <a:normAutofit fontScale="85000" lnSpcReduction="10000"/>
          </a:bodyPr>
          <a:lstStyle/>
          <a:p>
            <a:r>
              <a:rPr lang="ru-RU" sz="2400" kern="100" dirty="0">
                <a:effectLst/>
                <a:latin typeface="Arial" panose="020B0604020202020204" pitchFamily="34" charset="0"/>
                <a:ea typeface="Times New Roman" panose="02020603050405020304" pitchFamily="18" charset="0"/>
              </a:rPr>
              <a:t>фиксирует исходный уровень владения русским языком у ребенка-</a:t>
            </a:r>
            <a:r>
              <a:rPr lang="ru-RU" sz="2400" kern="100" dirty="0" err="1">
                <a:effectLst/>
                <a:latin typeface="Arial" panose="020B0604020202020204" pitchFamily="34" charset="0"/>
                <a:ea typeface="Times New Roman" panose="02020603050405020304" pitchFamily="18" charset="0"/>
              </a:rPr>
              <a:t>инофона</a:t>
            </a:r>
            <a:r>
              <a:rPr lang="ru-RU" sz="2400" kern="100" dirty="0">
                <a:effectLst/>
                <a:latin typeface="Arial" panose="020B0604020202020204" pitchFamily="34" charset="0"/>
                <a:ea typeface="Times New Roman" panose="02020603050405020304" pitchFamily="18" charset="0"/>
              </a:rPr>
              <a:t>; определяет сформированность умений и навыков во всех видах речевой деятельности</a:t>
            </a:r>
          </a:p>
          <a:p>
            <a:pPr marL="0" indent="0" algn="ctr">
              <a:buNone/>
            </a:pPr>
            <a:r>
              <a:rPr lang="ru-RU" sz="2400" b="1" kern="100" dirty="0">
                <a:solidFill>
                  <a:srgbClr val="FF0000"/>
                </a:solidFill>
                <a:latin typeface="Arial" panose="020B0604020202020204" pitchFamily="34" charset="0"/>
                <a:ea typeface="Times New Roman" panose="02020603050405020304" pitchFamily="18" charset="0"/>
              </a:rPr>
              <a:t>Г</a:t>
            </a:r>
            <a:r>
              <a:rPr lang="ru-RU" sz="2400" b="1" kern="100" dirty="0">
                <a:solidFill>
                  <a:srgbClr val="FF0000"/>
                </a:solidFill>
                <a:effectLst/>
                <a:latin typeface="Arial" panose="020B0604020202020204" pitchFamily="34" charset="0"/>
                <a:ea typeface="Times New Roman" panose="02020603050405020304" pitchFamily="18" charset="0"/>
              </a:rPr>
              <a:t>оворение, </a:t>
            </a:r>
          </a:p>
          <a:p>
            <a:pPr marL="0" indent="0" algn="ctr">
              <a:buNone/>
            </a:pPr>
            <a:r>
              <a:rPr lang="ru-RU" sz="2400" b="1" kern="100" dirty="0">
                <a:solidFill>
                  <a:srgbClr val="FF0000"/>
                </a:solidFill>
                <a:effectLst/>
                <a:latin typeface="Arial" panose="020B0604020202020204" pitchFamily="34" charset="0"/>
                <a:ea typeface="Times New Roman" panose="02020603050405020304" pitchFamily="18" charset="0"/>
              </a:rPr>
              <a:t>Аудирование\слушание, </a:t>
            </a:r>
          </a:p>
          <a:p>
            <a:pPr marL="0" indent="0" algn="ctr">
              <a:buNone/>
            </a:pPr>
            <a:r>
              <a:rPr lang="ru-RU" sz="2400" b="1" kern="100" dirty="0">
                <a:solidFill>
                  <a:srgbClr val="FF0000"/>
                </a:solidFill>
                <a:latin typeface="Arial" panose="020B0604020202020204" pitchFamily="34" charset="0"/>
                <a:ea typeface="Times New Roman" panose="02020603050405020304" pitchFamily="18" charset="0"/>
              </a:rPr>
              <a:t>Ч</a:t>
            </a:r>
            <a:r>
              <a:rPr lang="ru-RU" sz="2400" b="1" kern="100" dirty="0">
                <a:solidFill>
                  <a:srgbClr val="FF0000"/>
                </a:solidFill>
                <a:effectLst/>
                <a:latin typeface="Arial" panose="020B0604020202020204" pitchFamily="34" charset="0"/>
                <a:ea typeface="Times New Roman" panose="02020603050405020304" pitchFamily="18" charset="0"/>
              </a:rPr>
              <a:t>тение, </a:t>
            </a:r>
          </a:p>
          <a:p>
            <a:pPr marL="0" indent="0" algn="ctr">
              <a:buNone/>
            </a:pPr>
            <a:r>
              <a:rPr lang="ru-RU" sz="2400" b="1" kern="100" dirty="0">
                <a:solidFill>
                  <a:srgbClr val="FF0000"/>
                </a:solidFill>
                <a:effectLst/>
                <a:latin typeface="Arial" panose="020B0604020202020204" pitchFamily="34" charset="0"/>
                <a:ea typeface="Times New Roman" panose="02020603050405020304" pitchFamily="18" charset="0"/>
              </a:rPr>
              <a:t>Письмо</a:t>
            </a:r>
          </a:p>
          <a:p>
            <a:pPr marL="0" indent="0"/>
            <a:r>
              <a:rPr lang="ru-RU" sz="2400" kern="100" dirty="0" smtClean="0">
                <a:effectLst/>
                <a:latin typeface="Arial" panose="020B0604020202020204" pitchFamily="34" charset="0"/>
                <a:ea typeface="Times New Roman" panose="02020603050405020304" pitchFamily="18" charset="0"/>
              </a:rPr>
              <a:t> выявляет </a:t>
            </a:r>
            <a:r>
              <a:rPr lang="ru-RU" sz="2400" kern="100" dirty="0">
                <a:effectLst/>
                <a:latin typeface="Arial" panose="020B0604020202020204" pitchFamily="34" charset="0"/>
                <a:ea typeface="Times New Roman" panose="02020603050405020304" pitchFamily="18" charset="0"/>
              </a:rPr>
              <a:t>трудности в произношении, правильном использовании грамматических форм и лексики у поступающих в общеобразовательную организацию детей, для которых русский язык не является родным; снимает эмоциональное напряжение </a:t>
            </a:r>
            <a:r>
              <a:rPr lang="ru-RU" sz="2400" kern="100" dirty="0" err="1">
                <a:effectLst/>
                <a:latin typeface="Arial" panose="020B0604020202020204" pitchFamily="34" charset="0"/>
                <a:ea typeface="Times New Roman" panose="02020603050405020304" pitchFamily="18" charset="0"/>
              </a:rPr>
              <a:t>ребенка-инофона</a:t>
            </a:r>
            <a:r>
              <a:rPr lang="ru-RU" sz="2400" kern="100" dirty="0">
                <a:effectLst/>
                <a:latin typeface="Arial" panose="020B0604020202020204" pitchFamily="34" charset="0"/>
                <a:ea typeface="Times New Roman" panose="02020603050405020304" pitchFamily="18" charset="0"/>
              </a:rPr>
              <a:t>, располагает его к собеседованию и дальнейшей речевой активности.</a:t>
            </a:r>
          </a:p>
          <a:p>
            <a:endParaRPr lang="ru-RU" dirty="0"/>
          </a:p>
        </p:txBody>
      </p:sp>
    </p:spTree>
    <p:extLst>
      <p:ext uri="{BB962C8B-B14F-4D97-AF65-F5344CB8AC3E}">
        <p14:creationId xmlns="" xmlns:p14="http://schemas.microsoft.com/office/powerpoint/2010/main" val="31135200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F8D3E2F-A5F0-1B3F-A018-099EB10B2290}"/>
              </a:ext>
            </a:extLst>
          </p:cNvPr>
          <p:cNvSpPr>
            <a:spLocks noGrp="1"/>
          </p:cNvSpPr>
          <p:nvPr>
            <p:ph type="title"/>
          </p:nvPr>
        </p:nvSpPr>
        <p:spPr/>
        <p:txBody>
          <a:bodyPr/>
          <a:lstStyle/>
          <a:p>
            <a:pPr algn="ctr"/>
            <a:r>
              <a:rPr lang="ru-RU" b="1" dirty="0">
                <a:solidFill>
                  <a:srgbClr val="0070C0"/>
                </a:solidFill>
              </a:rPr>
              <a:t>Дополнительный диагностический инструментарий</a:t>
            </a:r>
          </a:p>
        </p:txBody>
      </p:sp>
      <p:sp>
        <p:nvSpPr>
          <p:cNvPr id="3" name="Объект 2">
            <a:extLst>
              <a:ext uri="{FF2B5EF4-FFF2-40B4-BE49-F238E27FC236}">
                <a16:creationId xmlns:a16="http://schemas.microsoft.com/office/drawing/2014/main" xmlns="" id="{92672095-3677-9AFA-94FD-52A7E08CD870}"/>
              </a:ext>
            </a:extLst>
          </p:cNvPr>
          <p:cNvSpPr>
            <a:spLocks noGrp="1"/>
          </p:cNvSpPr>
          <p:nvPr>
            <p:ph idx="1"/>
          </p:nvPr>
        </p:nvSpPr>
        <p:spPr>
          <a:xfrm>
            <a:off x="304799" y="2015732"/>
            <a:ext cx="10750055" cy="4175518"/>
          </a:xfrm>
        </p:spPr>
        <p:txBody>
          <a:bodyPr>
            <a:normAutofit fontScale="55000" lnSpcReduction="20000"/>
          </a:bodyPr>
          <a:lstStyle/>
          <a:p>
            <a:pPr indent="0" algn="just">
              <a:spcBef>
                <a:spcPts val="1000"/>
              </a:spcBef>
              <a:buNone/>
            </a:pPr>
            <a:r>
              <a:rPr lang="ru-RU" sz="3600" dirty="0">
                <a:effectLst/>
                <a:latin typeface="Arial" panose="020B0604020202020204" pitchFamily="34" charset="0"/>
                <a:ea typeface="Times New Roman" panose="02020603050405020304" pitchFamily="18" charset="0"/>
              </a:rPr>
              <a:t>Для входной диагностики детей-</a:t>
            </a:r>
            <a:r>
              <a:rPr lang="ru-RU" sz="3600" dirty="0" err="1">
                <a:effectLst/>
                <a:latin typeface="Arial" panose="020B0604020202020204" pitchFamily="34" charset="0"/>
                <a:ea typeface="Times New Roman" panose="02020603050405020304" pitchFamily="18" charset="0"/>
              </a:rPr>
              <a:t>инофонов</a:t>
            </a:r>
            <a:r>
              <a:rPr lang="ru-RU" sz="3600" dirty="0">
                <a:effectLst/>
                <a:latin typeface="Arial" panose="020B0604020202020204" pitchFamily="34" charset="0"/>
                <a:ea typeface="Times New Roman" panose="02020603050405020304" pitchFamily="18" charset="0"/>
              </a:rPr>
              <a:t> в </a:t>
            </a:r>
            <a:r>
              <a:rPr lang="ru-RU" sz="3600" dirty="0">
                <a:effectLst/>
                <a:highlight>
                  <a:srgbClr val="FFFF00"/>
                </a:highlight>
                <a:latin typeface="Arial" panose="020B0604020202020204" pitchFamily="34" charset="0"/>
                <a:ea typeface="Times New Roman" panose="02020603050405020304" pitchFamily="18" charset="0"/>
              </a:rPr>
              <a:t>возрасте 6 - 8 лет </a:t>
            </a:r>
            <a:r>
              <a:rPr lang="ru-RU" sz="3600" dirty="0">
                <a:effectLst/>
                <a:latin typeface="Arial" panose="020B0604020202020204" pitchFamily="34" charset="0"/>
                <a:ea typeface="Times New Roman" panose="02020603050405020304" pitchFamily="18" charset="0"/>
              </a:rPr>
              <a:t>возможно применение материалов издания:</a:t>
            </a:r>
          </a:p>
          <a:p>
            <a:pPr indent="0" algn="just">
              <a:spcBef>
                <a:spcPts val="1000"/>
              </a:spcBef>
              <a:buNone/>
            </a:pPr>
            <a:endParaRPr lang="ru-RU" sz="3600" dirty="0">
              <a:effectLst/>
              <a:latin typeface="Arial" panose="020B0604020202020204" pitchFamily="34" charset="0"/>
              <a:ea typeface="Times New Roman" panose="02020603050405020304" pitchFamily="18" charset="0"/>
            </a:endParaRPr>
          </a:p>
          <a:p>
            <a:pPr indent="0" algn="just">
              <a:spcBef>
                <a:spcPts val="1000"/>
              </a:spcBef>
              <a:buNone/>
            </a:pPr>
            <a:r>
              <a:rPr lang="ru-RU" sz="3600" dirty="0">
                <a:effectLst/>
                <a:latin typeface="Arial" panose="020B0604020202020204" pitchFamily="34" charset="0"/>
                <a:ea typeface="Times New Roman" panose="02020603050405020304" pitchFamily="18" charset="0"/>
              </a:rPr>
              <a:t> </a:t>
            </a:r>
            <a:r>
              <a:rPr lang="ru-RU" sz="3600" dirty="0">
                <a:solidFill>
                  <a:srgbClr val="FF0000"/>
                </a:solidFill>
                <a:effectLst/>
                <a:latin typeface="Arial" panose="020B0604020202020204" pitchFamily="34" charset="0"/>
                <a:ea typeface="Times New Roman" panose="02020603050405020304" pitchFamily="18" charset="0"/>
              </a:rPr>
              <a:t>Криворучко Т.В., </a:t>
            </a:r>
            <a:r>
              <a:rPr lang="ru-RU" sz="3600" dirty="0" err="1">
                <a:solidFill>
                  <a:srgbClr val="FF0000"/>
                </a:solidFill>
                <a:effectLst/>
                <a:latin typeface="Arial" panose="020B0604020202020204" pitchFamily="34" charset="0"/>
                <a:ea typeface="Times New Roman" panose="02020603050405020304" pitchFamily="18" charset="0"/>
              </a:rPr>
              <a:t>Цаларунга</a:t>
            </a:r>
            <a:r>
              <a:rPr lang="ru-RU" sz="3600" dirty="0">
                <a:solidFill>
                  <a:srgbClr val="FF0000"/>
                </a:solidFill>
                <a:effectLst/>
                <a:latin typeface="Arial" panose="020B0604020202020204" pitchFamily="34" charset="0"/>
                <a:ea typeface="Times New Roman" panose="02020603050405020304" pitchFamily="18" charset="0"/>
              </a:rPr>
              <a:t> С.В. </a:t>
            </a:r>
          </a:p>
          <a:p>
            <a:pPr indent="0" algn="just">
              <a:spcBef>
                <a:spcPts val="1000"/>
              </a:spcBef>
              <a:buNone/>
            </a:pPr>
            <a:r>
              <a:rPr lang="ru-RU" sz="3600" dirty="0">
                <a:effectLst/>
                <a:latin typeface="Arial" panose="020B0604020202020204" pitchFamily="34" charset="0"/>
                <a:ea typeface="Times New Roman" panose="02020603050405020304" pitchFamily="18" charset="0"/>
              </a:rPr>
              <a:t>«Первый раз в первый класс: Диагностические материалы для проведения входного и итогового тестирования детей 6 - 8 лет, слабо владеющих русским языком».</a:t>
            </a:r>
          </a:p>
          <a:p>
            <a:pPr indent="0" algn="just">
              <a:spcBef>
                <a:spcPts val="1000"/>
              </a:spcBef>
              <a:buNone/>
            </a:pPr>
            <a:r>
              <a:rPr lang="ru-RU" sz="3600" dirty="0">
                <a:effectLst/>
                <a:latin typeface="Arial" panose="020B0604020202020204" pitchFamily="34" charset="0"/>
                <a:ea typeface="Times New Roman" panose="02020603050405020304" pitchFamily="18" charset="0"/>
              </a:rPr>
              <a:t> Методическое пособие для учителей начальной школы. - М.: </a:t>
            </a:r>
            <a:r>
              <a:rPr lang="ru-RU" sz="3600" dirty="0" err="1">
                <a:effectLst/>
                <a:latin typeface="Arial" panose="020B0604020202020204" pitchFamily="34" charset="0"/>
                <a:ea typeface="Times New Roman" panose="02020603050405020304" pitchFamily="18" charset="0"/>
              </a:rPr>
              <a:t>Этносфера</a:t>
            </a:r>
            <a:r>
              <a:rPr lang="ru-RU" sz="3600" dirty="0">
                <a:effectLst/>
                <a:latin typeface="Arial" panose="020B0604020202020204" pitchFamily="34" charset="0"/>
                <a:ea typeface="Times New Roman" panose="02020603050405020304" pitchFamily="18" charset="0"/>
              </a:rPr>
              <a:t>, 2021. 212 с.</a:t>
            </a:r>
          </a:p>
          <a:p>
            <a:pPr marL="0" indent="0" algn="just">
              <a:buNone/>
            </a:pPr>
            <a:r>
              <a:rPr lang="ru-RU" sz="3600" dirty="0">
                <a:effectLst/>
                <a:latin typeface="Arial" panose="020B0604020202020204" pitchFamily="34" charset="0"/>
                <a:ea typeface="Times New Roman" panose="02020603050405020304" pitchFamily="18" charset="0"/>
              </a:rPr>
              <a:t> </a:t>
            </a:r>
          </a:p>
          <a:p>
            <a:endParaRPr lang="ru-RU" dirty="0"/>
          </a:p>
        </p:txBody>
      </p:sp>
    </p:spTree>
    <p:extLst>
      <p:ext uri="{BB962C8B-B14F-4D97-AF65-F5344CB8AC3E}">
        <p14:creationId xmlns="" xmlns:p14="http://schemas.microsoft.com/office/powerpoint/2010/main" val="2056161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5DED800-6254-8728-C880-23BB2330F3E9}"/>
              </a:ext>
            </a:extLst>
          </p:cNvPr>
          <p:cNvSpPr>
            <a:spLocks noGrp="1"/>
          </p:cNvSpPr>
          <p:nvPr>
            <p:ph type="title"/>
          </p:nvPr>
        </p:nvSpPr>
        <p:spPr>
          <a:xfrm>
            <a:off x="838200" y="163287"/>
            <a:ext cx="10515600" cy="1142999"/>
          </a:xfrm>
        </p:spPr>
        <p:txBody>
          <a:bodyPr/>
          <a:lstStyle/>
          <a:p>
            <a:pPr algn="ctr"/>
            <a:r>
              <a:rPr lang="ru-RU" sz="4400" b="1" kern="100" dirty="0">
                <a:solidFill>
                  <a:srgbClr val="FF0000"/>
                </a:solidFill>
                <a:effectLst/>
                <a:latin typeface="Arial" panose="020B0604020202020204" pitchFamily="34" charset="0"/>
                <a:ea typeface="Times New Roman" panose="02020603050405020304" pitchFamily="18" charset="0"/>
              </a:rPr>
              <a:t>"Говорение"</a:t>
            </a:r>
            <a:endParaRPr lang="ru-RU" b="1" dirty="0">
              <a:solidFill>
                <a:srgbClr val="FF0000"/>
              </a:solidFill>
            </a:endParaRPr>
          </a:p>
        </p:txBody>
      </p:sp>
      <p:sp>
        <p:nvSpPr>
          <p:cNvPr id="3" name="Объект 2">
            <a:extLst>
              <a:ext uri="{FF2B5EF4-FFF2-40B4-BE49-F238E27FC236}">
                <a16:creationId xmlns:a16="http://schemas.microsoft.com/office/drawing/2014/main" xmlns="" id="{88C2F32F-379F-681A-9E51-87319CFCB4C5}"/>
              </a:ext>
            </a:extLst>
          </p:cNvPr>
          <p:cNvSpPr>
            <a:spLocks noGrp="1"/>
          </p:cNvSpPr>
          <p:nvPr>
            <p:ph idx="1"/>
          </p:nvPr>
        </p:nvSpPr>
        <p:spPr>
          <a:xfrm>
            <a:off x="0" y="786441"/>
            <a:ext cx="12192000" cy="5856513"/>
          </a:xfrm>
          <a:solidFill>
            <a:schemeClr val="bg2"/>
          </a:solidFill>
        </p:spPr>
        <p:txBody>
          <a:bodyPr>
            <a:normAutofit fontScale="92500"/>
          </a:bodyPr>
          <a:lstStyle/>
          <a:p>
            <a:pPr indent="0" algn="just">
              <a:spcBef>
                <a:spcPts val="1000"/>
              </a:spcBef>
              <a:buNone/>
            </a:pPr>
            <a:r>
              <a:rPr lang="ru-RU" sz="1800" kern="100" dirty="0" smtClean="0">
                <a:effectLst/>
                <a:latin typeface="Arial" panose="020B0604020202020204" pitchFamily="34" charset="0"/>
                <a:ea typeface="Times New Roman" panose="02020603050405020304" pitchFamily="18" charset="0"/>
              </a:rPr>
              <a:t>Включает </a:t>
            </a:r>
            <a:r>
              <a:rPr lang="ru-RU" sz="1800" kern="100" dirty="0">
                <a:effectLst/>
                <a:latin typeface="Arial" panose="020B0604020202020204" pitchFamily="34" charset="0"/>
                <a:ea typeface="Times New Roman" panose="02020603050405020304" pitchFamily="18" charset="0"/>
              </a:rPr>
              <a:t>в себя две части: </a:t>
            </a:r>
            <a:r>
              <a:rPr lang="ru-RU" sz="1900" b="1" kern="100" dirty="0">
                <a:solidFill>
                  <a:srgbClr val="FF0000"/>
                </a:solidFill>
                <a:effectLst/>
                <a:latin typeface="Arial" panose="020B0604020202020204" pitchFamily="34" charset="0"/>
                <a:ea typeface="Times New Roman" panose="02020603050405020304" pitchFamily="18" charset="0"/>
              </a:rPr>
              <a:t>диалогическую речь </a:t>
            </a:r>
            <a:r>
              <a:rPr lang="ru-RU" sz="1800" kern="100" dirty="0">
                <a:effectLst/>
                <a:latin typeface="Arial" panose="020B0604020202020204" pitchFamily="34" charset="0"/>
                <a:ea typeface="Times New Roman" panose="02020603050405020304" pitchFamily="18" charset="0"/>
              </a:rPr>
              <a:t>(ответы на вопросы педагога) и </a:t>
            </a:r>
            <a:r>
              <a:rPr lang="ru-RU" sz="1900" b="1" kern="100" dirty="0">
                <a:solidFill>
                  <a:srgbClr val="FF0000"/>
                </a:solidFill>
                <a:effectLst/>
                <a:latin typeface="Arial" panose="020B0604020202020204" pitchFamily="34" charset="0"/>
                <a:ea typeface="Times New Roman" panose="02020603050405020304" pitchFamily="18" charset="0"/>
              </a:rPr>
              <a:t>монологическую речь.</a:t>
            </a:r>
          </a:p>
          <a:p>
            <a:pPr indent="342900" algn="just">
              <a:spcBef>
                <a:spcPts val="1000"/>
              </a:spcBef>
            </a:pPr>
            <a:r>
              <a:rPr lang="ru-RU" sz="1800" b="1" kern="100" dirty="0">
                <a:solidFill>
                  <a:srgbClr val="FF0000"/>
                </a:solidFill>
                <a:effectLst/>
                <a:latin typeface="Arial" panose="020B0604020202020204" pitchFamily="34" charset="0"/>
                <a:ea typeface="Times New Roman" panose="02020603050405020304" pitchFamily="18" charset="0"/>
              </a:rPr>
              <a:t>Диалогическая речь </a:t>
            </a:r>
            <a:r>
              <a:rPr lang="ru-RU" sz="1800" kern="100" dirty="0">
                <a:effectLst/>
                <a:latin typeface="Arial" panose="020B0604020202020204" pitchFamily="34" charset="0"/>
                <a:ea typeface="Times New Roman" panose="02020603050405020304" pitchFamily="18" charset="0"/>
              </a:rPr>
              <a:t>выявляет умение ребенка-</a:t>
            </a:r>
            <a:r>
              <a:rPr lang="ru-RU" sz="1800" kern="100" dirty="0" err="1">
                <a:effectLst/>
                <a:latin typeface="Arial" panose="020B0604020202020204" pitchFamily="34" charset="0"/>
                <a:ea typeface="Times New Roman" panose="02020603050405020304" pitchFamily="18" charset="0"/>
              </a:rPr>
              <a:t>инофона</a:t>
            </a:r>
            <a:r>
              <a:rPr lang="ru-RU" sz="1800" kern="100" dirty="0">
                <a:effectLst/>
                <a:latin typeface="Arial" panose="020B0604020202020204" pitchFamily="34" charset="0"/>
                <a:ea typeface="Times New Roman" panose="02020603050405020304" pitchFamily="18" charset="0"/>
              </a:rPr>
              <a:t> правильно отвечать на вопросы педагога, осуществляя речевое взаимодействие в рамках собственной коммуникативной компетенции, в соответствии с личностными и возрастными особенностями.</a:t>
            </a:r>
          </a:p>
          <a:p>
            <a:pPr indent="342900" algn="just">
              <a:spcBef>
                <a:spcPts val="1000"/>
              </a:spcBef>
            </a:pPr>
            <a:r>
              <a:rPr lang="ru-RU" sz="1800" kern="100" dirty="0">
                <a:effectLst/>
                <a:latin typeface="Arial" panose="020B0604020202020204" pitchFamily="34" charset="0"/>
                <a:ea typeface="Times New Roman" panose="02020603050405020304" pitchFamily="18" charset="0"/>
              </a:rPr>
              <a:t>Предлагаются вопросы для беседы по следующим направлениям: соблюдение норм этикета, умение сообщить информацию о себе и своей семье, о друзьях и увлечениях. В процессе общения определяются коммуникативная и языковая компетенции.</a:t>
            </a:r>
          </a:p>
          <a:p>
            <a:pPr indent="0" algn="just">
              <a:spcBef>
                <a:spcPts val="1000"/>
              </a:spcBef>
              <a:buNone/>
            </a:pPr>
            <a:r>
              <a:rPr lang="ru-RU" sz="1800" kern="100" dirty="0">
                <a:effectLst/>
                <a:latin typeface="Arial" panose="020B0604020202020204" pitchFamily="34" charset="0"/>
                <a:ea typeface="Times New Roman" panose="02020603050405020304" pitchFamily="18" charset="0"/>
              </a:rPr>
              <a:t> Например, могут использоваться следующие вопросы:</a:t>
            </a:r>
          </a:p>
          <a:p>
            <a:pPr indent="0" algn="just">
              <a:lnSpc>
                <a:spcPct val="110000"/>
              </a:lnSpc>
              <a:spcBef>
                <a:spcPts val="1000"/>
              </a:spcBef>
              <a:buNone/>
            </a:pPr>
            <a:r>
              <a:rPr lang="ru-RU" sz="1800" kern="100" dirty="0">
                <a:effectLst/>
                <a:latin typeface="Arial" panose="020B0604020202020204" pitchFamily="34" charset="0"/>
                <a:ea typeface="Times New Roman" panose="02020603050405020304" pitchFamily="18" charset="0"/>
              </a:rPr>
              <a:t> </a:t>
            </a:r>
            <a:r>
              <a:rPr lang="ru-RU" sz="1800" b="1" kern="100" dirty="0">
                <a:effectLst/>
                <a:latin typeface="Arial" panose="020B0604020202020204" pitchFamily="34" charset="0"/>
                <a:ea typeface="Times New Roman" panose="02020603050405020304" pitchFamily="18" charset="0"/>
              </a:rPr>
              <a:t>"Как тебя зовут? Сколько тебе лет?</a:t>
            </a:r>
          </a:p>
          <a:p>
            <a:pPr indent="0" algn="just">
              <a:lnSpc>
                <a:spcPct val="110000"/>
              </a:lnSpc>
              <a:spcBef>
                <a:spcPts val="1000"/>
              </a:spcBef>
              <a:buNone/>
            </a:pPr>
            <a:r>
              <a:rPr lang="ru-RU" sz="1800" b="1" kern="100" dirty="0">
                <a:effectLst/>
                <a:latin typeface="Arial" panose="020B0604020202020204" pitchFamily="34" charset="0"/>
                <a:ea typeface="Times New Roman" panose="02020603050405020304" pitchFamily="18" charset="0"/>
              </a:rPr>
              <a:t> Как зовут твою маму? Как зовут твоего папу? </a:t>
            </a:r>
          </a:p>
          <a:p>
            <a:pPr indent="0" algn="just">
              <a:lnSpc>
                <a:spcPct val="110000"/>
              </a:lnSpc>
              <a:spcBef>
                <a:spcPts val="1000"/>
              </a:spcBef>
              <a:buNone/>
            </a:pPr>
            <a:r>
              <a:rPr lang="ru-RU" sz="1800" b="1" kern="100" dirty="0">
                <a:effectLst/>
                <a:latin typeface="Arial" panose="020B0604020202020204" pitchFamily="34" charset="0"/>
                <a:ea typeface="Times New Roman" panose="02020603050405020304" pitchFamily="18" charset="0"/>
              </a:rPr>
              <a:t>У тебя есть старший брат? Сколько ему лет?</a:t>
            </a:r>
          </a:p>
          <a:p>
            <a:pPr indent="0" algn="just">
              <a:lnSpc>
                <a:spcPct val="110000"/>
              </a:lnSpc>
              <a:spcBef>
                <a:spcPts val="1000"/>
              </a:spcBef>
              <a:buNone/>
            </a:pPr>
            <a:r>
              <a:rPr lang="ru-RU" sz="1800" b="1" kern="100" dirty="0">
                <a:effectLst/>
                <a:latin typeface="Arial" panose="020B0604020202020204" pitchFamily="34" charset="0"/>
                <a:ea typeface="Times New Roman" panose="02020603050405020304" pitchFamily="18" charset="0"/>
              </a:rPr>
              <a:t> Есть ли у тебя друзья?"</a:t>
            </a:r>
          </a:p>
          <a:p>
            <a:pPr indent="342900" algn="just">
              <a:spcBef>
                <a:spcPts val="1000"/>
              </a:spcBef>
            </a:pPr>
            <a:r>
              <a:rPr lang="ru-RU" sz="1800" kern="100" dirty="0">
                <a:effectLst/>
                <a:latin typeface="Arial" panose="020B0604020202020204" pitchFamily="34" charset="0"/>
                <a:ea typeface="Times New Roman" panose="02020603050405020304" pitchFamily="18" charset="0"/>
              </a:rPr>
              <a:t>Далее предлагаются вопросы с </a:t>
            </a:r>
            <a:r>
              <a:rPr lang="ru-RU" sz="1800" u="sng" kern="100" dirty="0">
                <a:effectLst/>
                <a:latin typeface="Arial" panose="020B0604020202020204" pitchFamily="34" charset="0"/>
                <a:ea typeface="Times New Roman" panose="02020603050405020304" pitchFamily="18" charset="0"/>
              </a:rPr>
              <a:t>визуальной опорой </a:t>
            </a:r>
            <a:r>
              <a:rPr lang="ru-RU" sz="1800" kern="100" dirty="0">
                <a:effectLst/>
                <a:latin typeface="Arial" panose="020B0604020202020204" pitchFamily="34" charset="0"/>
                <a:ea typeface="Times New Roman" panose="02020603050405020304" pitchFamily="18" charset="0"/>
              </a:rPr>
              <a:t>на предметные картинки,</a:t>
            </a:r>
          </a:p>
          <a:p>
            <a:pPr indent="0" algn="just">
              <a:spcBef>
                <a:spcPts val="1000"/>
              </a:spcBef>
              <a:buNone/>
            </a:pPr>
            <a:r>
              <a:rPr lang="ru-RU" sz="1800" kern="100" dirty="0">
                <a:effectLst/>
                <a:latin typeface="Arial" panose="020B0604020202020204" pitchFamily="34" charset="0"/>
                <a:ea typeface="Times New Roman" panose="02020603050405020304" pitchFamily="18" charset="0"/>
              </a:rPr>
              <a:t> (например, "Какого цвета машина? Сколько здесь ручек?"), вопросы по сюжетной картинке (например, "Что нужно делать, если на светофоре горит красный свет? А что нужно делать, если на светофоре загорелся зеленый свет?").</a:t>
            </a:r>
          </a:p>
          <a:p>
            <a:endParaRPr lang="ru-RU" dirty="0"/>
          </a:p>
        </p:txBody>
      </p:sp>
    </p:spTree>
    <p:extLst>
      <p:ext uri="{BB962C8B-B14F-4D97-AF65-F5344CB8AC3E}">
        <p14:creationId xmlns="" xmlns:p14="http://schemas.microsoft.com/office/powerpoint/2010/main" val="3728489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7754C20-C502-244F-0F60-4530F975A066}"/>
              </a:ext>
            </a:extLst>
          </p:cNvPr>
          <p:cNvSpPr>
            <a:spLocks noGrp="1"/>
          </p:cNvSpPr>
          <p:nvPr>
            <p:ph type="title"/>
          </p:nvPr>
        </p:nvSpPr>
        <p:spPr/>
        <p:txBody>
          <a:bodyPr>
            <a:normAutofit fontScale="90000"/>
          </a:bodyPr>
          <a:lstStyle/>
          <a:p>
            <a:r>
              <a:rPr lang="ru-RU" sz="4400" kern="100" dirty="0">
                <a:solidFill>
                  <a:srgbClr val="FF0000"/>
                </a:solidFill>
                <a:effectLst/>
                <a:latin typeface="Arial" panose="020B0604020202020204" pitchFamily="34" charset="0"/>
                <a:ea typeface="Times New Roman" panose="02020603050405020304" pitchFamily="18" charset="0"/>
              </a:rPr>
              <a:t>Монологическая речь (монолог).</a:t>
            </a:r>
            <a:endParaRPr lang="ru-RU" dirty="0"/>
          </a:p>
        </p:txBody>
      </p:sp>
      <p:sp>
        <p:nvSpPr>
          <p:cNvPr id="3" name="Объект 2">
            <a:extLst>
              <a:ext uri="{FF2B5EF4-FFF2-40B4-BE49-F238E27FC236}">
                <a16:creationId xmlns:a16="http://schemas.microsoft.com/office/drawing/2014/main" xmlns="" id="{63A9598F-E50B-F8DF-ED27-8F3657CD4A65}"/>
              </a:ext>
            </a:extLst>
          </p:cNvPr>
          <p:cNvSpPr>
            <a:spLocks noGrp="1"/>
          </p:cNvSpPr>
          <p:nvPr>
            <p:ph idx="1"/>
          </p:nvPr>
        </p:nvSpPr>
        <p:spPr/>
        <p:txBody>
          <a:bodyPr/>
          <a:lstStyle/>
          <a:p>
            <a:pPr marL="0" indent="0">
              <a:buNone/>
            </a:pPr>
            <a:r>
              <a:rPr lang="ru-RU" sz="2800" kern="100" dirty="0">
                <a:effectLst/>
                <a:latin typeface="Arial" panose="020B0604020202020204" pitchFamily="34" charset="0"/>
                <a:ea typeface="Times New Roman" panose="02020603050405020304" pitchFamily="18" charset="0"/>
              </a:rPr>
              <a:t>Проверяется через составление ребенком трех - четырех связанных между собой предложений по сюжетной иллюстрации (по мотивам сказок, детских рассказов, мультфильмов). На начальном этапе обычно предлагается расставить картинки по порядку и прокомментировать получившийся результат.</a:t>
            </a:r>
          </a:p>
          <a:p>
            <a:pPr marL="0" indent="0">
              <a:buNone/>
            </a:pPr>
            <a:endParaRPr lang="ru-RU" dirty="0"/>
          </a:p>
        </p:txBody>
      </p:sp>
    </p:spTree>
    <p:extLst>
      <p:ext uri="{BB962C8B-B14F-4D97-AF65-F5344CB8AC3E}">
        <p14:creationId xmlns="" xmlns:p14="http://schemas.microsoft.com/office/powerpoint/2010/main" val="3093199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5DDB834-178B-ABE2-C475-1DDA83526CD4}"/>
              </a:ext>
            </a:extLst>
          </p:cNvPr>
          <p:cNvSpPr>
            <a:spLocks noGrp="1"/>
          </p:cNvSpPr>
          <p:nvPr>
            <p:ph type="title"/>
          </p:nvPr>
        </p:nvSpPr>
        <p:spPr/>
        <p:txBody>
          <a:bodyPr/>
          <a:lstStyle/>
          <a:p>
            <a:r>
              <a:rPr lang="ru-RU" sz="4400" kern="100" dirty="0">
                <a:solidFill>
                  <a:srgbClr val="FF0000"/>
                </a:solidFill>
                <a:effectLst/>
                <a:latin typeface="Arial" panose="020B0604020202020204" pitchFamily="34" charset="0"/>
                <a:ea typeface="Times New Roman" panose="02020603050405020304" pitchFamily="18" charset="0"/>
              </a:rPr>
              <a:t>аудирование (слушание):</a:t>
            </a:r>
            <a:endParaRPr lang="ru-RU" dirty="0">
              <a:solidFill>
                <a:srgbClr val="FF0000"/>
              </a:solidFill>
            </a:endParaRPr>
          </a:p>
        </p:txBody>
      </p:sp>
      <p:sp>
        <p:nvSpPr>
          <p:cNvPr id="3" name="Объект 2">
            <a:extLst>
              <a:ext uri="{FF2B5EF4-FFF2-40B4-BE49-F238E27FC236}">
                <a16:creationId xmlns:a16="http://schemas.microsoft.com/office/drawing/2014/main" xmlns="" id="{54DAF7EA-2239-6261-6BC8-58A3B4331952}"/>
              </a:ext>
            </a:extLst>
          </p:cNvPr>
          <p:cNvSpPr>
            <a:spLocks noGrp="1"/>
          </p:cNvSpPr>
          <p:nvPr>
            <p:ph idx="1"/>
          </p:nvPr>
        </p:nvSpPr>
        <p:spPr>
          <a:xfrm>
            <a:off x="1207699" y="2015732"/>
            <a:ext cx="9847156" cy="3450613"/>
          </a:xfrm>
        </p:spPr>
        <p:txBody>
          <a:bodyPr>
            <a:normAutofit fontScale="70000" lnSpcReduction="20000"/>
          </a:bodyPr>
          <a:lstStyle/>
          <a:p>
            <a:pPr marL="0" indent="0">
              <a:buFont typeface="Wingdings" pitchFamily="2" charset="2"/>
              <a:buChar char="§"/>
            </a:pPr>
            <a:r>
              <a:rPr lang="ru-RU" sz="3600" kern="100" dirty="0">
                <a:effectLst/>
                <a:latin typeface="Arial" panose="020B0604020202020204" pitchFamily="34" charset="0"/>
                <a:ea typeface="Times New Roman" panose="02020603050405020304" pitchFamily="18" charset="0"/>
              </a:rPr>
              <a:t>адекватно воспринимать звучащую речь; </a:t>
            </a:r>
            <a:endParaRPr lang="ru-RU" sz="3600" kern="100" dirty="0" smtClean="0">
              <a:effectLst/>
              <a:latin typeface="Arial" panose="020B0604020202020204" pitchFamily="34" charset="0"/>
              <a:ea typeface="Times New Roman" panose="02020603050405020304" pitchFamily="18" charset="0"/>
            </a:endParaRPr>
          </a:p>
          <a:p>
            <a:pPr marL="0" indent="0">
              <a:buFont typeface="Wingdings" pitchFamily="2" charset="2"/>
              <a:buChar char="§"/>
            </a:pPr>
            <a:r>
              <a:rPr lang="ru-RU" sz="3600" kern="100" dirty="0" smtClean="0">
                <a:effectLst/>
                <a:latin typeface="Arial" panose="020B0604020202020204" pitchFamily="34" charset="0"/>
                <a:ea typeface="Times New Roman" panose="02020603050405020304" pitchFamily="18" charset="0"/>
              </a:rPr>
              <a:t>понимать </a:t>
            </a:r>
            <a:r>
              <a:rPr lang="ru-RU" sz="3600" kern="100" dirty="0">
                <a:effectLst/>
                <a:latin typeface="Arial" panose="020B0604020202020204" pitchFamily="34" charset="0"/>
                <a:ea typeface="Times New Roman" panose="02020603050405020304" pitchFamily="18" charset="0"/>
              </a:rPr>
              <a:t>воспринимаемую информацию, содержащуюся в предложенном тексте; </a:t>
            </a:r>
            <a:endParaRPr lang="ru-RU" sz="3600" kern="100" dirty="0" smtClean="0">
              <a:effectLst/>
              <a:latin typeface="Arial" panose="020B0604020202020204" pitchFamily="34" charset="0"/>
              <a:ea typeface="Times New Roman" panose="02020603050405020304" pitchFamily="18" charset="0"/>
            </a:endParaRPr>
          </a:p>
          <a:p>
            <a:pPr marL="0" indent="0">
              <a:buFont typeface="Wingdings" pitchFamily="2" charset="2"/>
              <a:buChar char="§"/>
            </a:pPr>
            <a:r>
              <a:rPr lang="ru-RU" sz="3600" kern="100" dirty="0" smtClean="0">
                <a:effectLst/>
                <a:latin typeface="Arial" panose="020B0604020202020204" pitchFamily="34" charset="0"/>
                <a:ea typeface="Times New Roman" panose="02020603050405020304" pitchFamily="18" charset="0"/>
              </a:rPr>
              <a:t>определять </a:t>
            </a:r>
            <a:r>
              <a:rPr lang="ru-RU" sz="3600" kern="100" dirty="0">
                <a:effectLst/>
                <a:latin typeface="Arial" panose="020B0604020202020204" pitchFamily="34" charset="0"/>
                <a:ea typeface="Times New Roman" panose="02020603050405020304" pitchFamily="18" charset="0"/>
              </a:rPr>
              <a:t>основную мысль воспринимаемого текста; передавать содержание воспринимаемого текста путем ответа на предложенные вопросы; </a:t>
            </a:r>
            <a:endParaRPr lang="ru-RU" sz="3600" kern="100" dirty="0" smtClean="0">
              <a:effectLst/>
              <a:latin typeface="Arial" panose="020B0604020202020204" pitchFamily="34" charset="0"/>
              <a:ea typeface="Times New Roman" panose="02020603050405020304" pitchFamily="18" charset="0"/>
            </a:endParaRPr>
          </a:p>
          <a:p>
            <a:pPr marL="0" indent="0">
              <a:buFont typeface="Wingdings" pitchFamily="2" charset="2"/>
              <a:buChar char="§"/>
            </a:pPr>
            <a:r>
              <a:rPr lang="ru-RU" sz="3600" kern="100" dirty="0" smtClean="0">
                <a:effectLst/>
                <a:latin typeface="Arial" panose="020B0604020202020204" pitchFamily="34" charset="0"/>
                <a:ea typeface="Times New Roman" panose="02020603050405020304" pitchFamily="18" charset="0"/>
              </a:rPr>
              <a:t>задавать </a:t>
            </a:r>
            <a:r>
              <a:rPr lang="ru-RU" sz="3600" kern="100" dirty="0">
                <a:effectLst/>
                <a:latin typeface="Arial" panose="020B0604020202020204" pitchFamily="34" charset="0"/>
                <a:ea typeface="Times New Roman" panose="02020603050405020304" pitchFamily="18" charset="0"/>
              </a:rPr>
              <a:t>вопросы по услышанному тексту;</a:t>
            </a:r>
          </a:p>
          <a:p>
            <a:pPr>
              <a:buFont typeface="Wingdings" pitchFamily="2" charset="2"/>
              <a:buChar char="§"/>
            </a:pPr>
            <a:endParaRPr lang="ru-RU" dirty="0"/>
          </a:p>
        </p:txBody>
      </p:sp>
    </p:spTree>
    <p:extLst>
      <p:ext uri="{BB962C8B-B14F-4D97-AF65-F5344CB8AC3E}">
        <p14:creationId xmlns="" xmlns:p14="http://schemas.microsoft.com/office/powerpoint/2010/main" val="6253323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4AB589F-1909-2353-DD70-A937A69D67D5}"/>
              </a:ext>
            </a:extLst>
          </p:cNvPr>
          <p:cNvSpPr>
            <a:spLocks noGrp="1"/>
          </p:cNvSpPr>
          <p:nvPr>
            <p:ph type="title"/>
          </p:nvPr>
        </p:nvSpPr>
        <p:spPr>
          <a:xfrm>
            <a:off x="907211" y="218477"/>
            <a:ext cx="10515600" cy="438916"/>
          </a:xfrm>
        </p:spPr>
        <p:txBody>
          <a:bodyPr>
            <a:normAutofit fontScale="90000"/>
          </a:bodyPr>
          <a:lstStyle/>
          <a:p>
            <a:pPr algn="ctr"/>
            <a:r>
              <a:rPr lang="ru-RU" b="1" dirty="0">
                <a:solidFill>
                  <a:srgbClr val="C00000"/>
                </a:solidFill>
              </a:rPr>
              <a:t>Итоговая диагностика</a:t>
            </a:r>
          </a:p>
        </p:txBody>
      </p:sp>
      <p:sp>
        <p:nvSpPr>
          <p:cNvPr id="3" name="Объект 2">
            <a:extLst>
              <a:ext uri="{FF2B5EF4-FFF2-40B4-BE49-F238E27FC236}">
                <a16:creationId xmlns:a16="http://schemas.microsoft.com/office/drawing/2014/main" xmlns="" id="{E8FE2729-38A2-7745-B162-2649D24D0A79}"/>
              </a:ext>
            </a:extLst>
          </p:cNvPr>
          <p:cNvSpPr>
            <a:spLocks noGrp="1"/>
          </p:cNvSpPr>
          <p:nvPr>
            <p:ph idx="1"/>
          </p:nvPr>
        </p:nvSpPr>
        <p:spPr>
          <a:xfrm>
            <a:off x="646981" y="702904"/>
            <a:ext cx="11128075" cy="5531177"/>
          </a:xfrm>
        </p:spPr>
        <p:txBody>
          <a:bodyPr>
            <a:normAutofit fontScale="92500"/>
          </a:bodyPr>
          <a:lstStyle/>
          <a:p>
            <a:pPr indent="342900" algn="just">
              <a:spcBef>
                <a:spcPts val="1000"/>
              </a:spcBef>
            </a:pPr>
            <a:r>
              <a:rPr lang="ru-RU" sz="2000" b="1" dirty="0">
                <a:effectLst/>
                <a:highlight>
                  <a:srgbClr val="FFFF00"/>
                </a:highlight>
                <a:latin typeface="Arial" panose="020B0604020202020204" pitchFamily="34" charset="0"/>
                <a:ea typeface="Times New Roman" panose="02020603050405020304" pitchFamily="18" charset="0"/>
              </a:rPr>
              <a:t>Аудирование. </a:t>
            </a:r>
            <a:r>
              <a:rPr lang="ru-RU" sz="2000" dirty="0">
                <a:effectLst/>
                <a:latin typeface="Arial" panose="020B0604020202020204" pitchFamily="34" charset="0"/>
                <a:ea typeface="Times New Roman" panose="02020603050405020304" pitchFamily="18" charset="0"/>
              </a:rPr>
              <a:t>Проверяется уровень сформированности навыков понимания звучащей речи (продолжительность звучания 3 - 5 минут, количество предъявлений - два).</a:t>
            </a:r>
          </a:p>
          <a:p>
            <a:pPr indent="0" algn="just">
              <a:spcBef>
                <a:spcPts val="1000"/>
              </a:spcBef>
              <a:buNone/>
            </a:pPr>
            <a:r>
              <a:rPr lang="ru-RU" sz="2000" dirty="0">
                <a:effectLst/>
                <a:latin typeface="Arial" panose="020B0604020202020204" pitchFamily="34" charset="0"/>
                <a:ea typeface="Times New Roman" panose="02020603050405020304" pitchFamily="18" charset="0"/>
              </a:rPr>
              <a:t>Педагогом предлагается ребенку-</a:t>
            </a:r>
            <a:r>
              <a:rPr lang="ru-RU" sz="2000" dirty="0" err="1">
                <a:effectLst/>
                <a:latin typeface="Arial" panose="020B0604020202020204" pitchFamily="34" charset="0"/>
                <a:ea typeface="Times New Roman" panose="02020603050405020304" pitchFamily="18" charset="0"/>
              </a:rPr>
              <a:t>инофону</a:t>
            </a:r>
            <a:r>
              <a:rPr lang="ru-RU" sz="2000" dirty="0">
                <a:effectLst/>
                <a:latin typeface="Arial" panose="020B0604020202020204" pitchFamily="34" charset="0"/>
                <a:ea typeface="Times New Roman" panose="02020603050405020304" pitchFamily="18" charset="0"/>
              </a:rPr>
              <a:t> послушать текст или посмотреть фрагмент мультфильма, и после ответить на вопросы. Данное задание определяет умение ребенка отвечать на вопросы по содержанию услышанного текста или просмотренного фрагмента мультфильма.</a:t>
            </a:r>
          </a:p>
          <a:p>
            <a:pPr indent="342900" algn="just">
              <a:spcBef>
                <a:spcPts val="1000"/>
              </a:spcBef>
            </a:pPr>
            <a:r>
              <a:rPr lang="ru-RU" sz="2000" dirty="0">
                <a:effectLst/>
                <a:latin typeface="Arial" panose="020B0604020202020204" pitchFamily="34" charset="0"/>
                <a:ea typeface="Times New Roman" panose="02020603050405020304" pitchFamily="18" charset="0"/>
              </a:rPr>
              <a:t>Во второй части </a:t>
            </a:r>
            <a:r>
              <a:rPr lang="ru-RU" sz="2000" dirty="0" err="1">
                <a:effectLst/>
                <a:latin typeface="Arial" panose="020B0604020202020204" pitchFamily="34" charset="0"/>
                <a:ea typeface="Times New Roman" panose="02020603050405020304" pitchFamily="18" charset="0"/>
              </a:rPr>
              <a:t>субтеста</a:t>
            </a:r>
            <a:r>
              <a:rPr lang="ru-RU" sz="2000" dirty="0">
                <a:effectLst/>
                <a:latin typeface="Arial" panose="020B0604020202020204" pitchFamily="34" charset="0"/>
                <a:ea typeface="Times New Roman" panose="02020603050405020304" pitchFamily="18" charset="0"/>
              </a:rPr>
              <a:t> </a:t>
            </a:r>
            <a:r>
              <a:rPr lang="ru-RU" sz="2000" b="1" dirty="0">
                <a:effectLst/>
                <a:latin typeface="Arial" panose="020B0604020202020204" pitchFamily="34" charset="0"/>
                <a:ea typeface="Times New Roman" panose="02020603050405020304" pitchFamily="18" charset="0"/>
              </a:rPr>
              <a:t>"Аудирование" </a:t>
            </a:r>
            <a:r>
              <a:rPr lang="ru-RU" sz="2000" dirty="0">
                <a:effectLst/>
                <a:latin typeface="Arial" panose="020B0604020202020204" pitchFamily="34" charset="0"/>
                <a:ea typeface="Times New Roman" panose="02020603050405020304" pitchFamily="18" charset="0"/>
              </a:rPr>
              <a:t>предлагается диагностируемому небольшое творческое задание (например, придумать название иллюстрации к тексту). </a:t>
            </a:r>
            <a:r>
              <a:rPr lang="ru-RU" sz="2000" dirty="0" err="1">
                <a:effectLst/>
                <a:latin typeface="Arial" panose="020B0604020202020204" pitchFamily="34" charset="0"/>
                <a:ea typeface="Times New Roman" panose="02020603050405020304" pitchFamily="18" charset="0"/>
              </a:rPr>
              <a:t>Субтест</a:t>
            </a:r>
            <a:r>
              <a:rPr lang="ru-RU" sz="2000" dirty="0">
                <a:effectLst/>
                <a:latin typeface="Arial" panose="020B0604020202020204" pitchFamily="34" charset="0"/>
                <a:ea typeface="Times New Roman" panose="02020603050405020304" pitchFamily="18" charset="0"/>
              </a:rPr>
              <a:t> "Аудирование" оценивается общими баллами за первую и вторую части.</a:t>
            </a:r>
          </a:p>
          <a:p>
            <a:pPr indent="0" algn="just">
              <a:spcBef>
                <a:spcPts val="1000"/>
              </a:spcBef>
              <a:buNone/>
            </a:pPr>
            <a:r>
              <a:rPr lang="ru-RU" sz="2000" dirty="0">
                <a:effectLst/>
                <a:latin typeface="Arial" panose="020B0604020202020204" pitchFamily="34" charset="0"/>
                <a:ea typeface="Times New Roman" panose="02020603050405020304" pitchFamily="18" charset="0"/>
              </a:rPr>
              <a:t>Часть 1. Задания 1 и 2. Прослушать текст (два предъявления) или просмотреть фрагмент мультфильма. Ответить на вопросы по содержанию текста.</a:t>
            </a:r>
          </a:p>
          <a:p>
            <a:pPr indent="0" algn="just">
              <a:spcBef>
                <a:spcPts val="1000"/>
              </a:spcBef>
              <a:buNone/>
            </a:pPr>
            <a:r>
              <a:rPr lang="ru-RU" sz="2000" dirty="0">
                <a:effectLst/>
                <a:latin typeface="Arial" panose="020B0604020202020204" pitchFamily="34" charset="0"/>
                <a:ea typeface="Times New Roman" panose="02020603050405020304" pitchFamily="18" charset="0"/>
              </a:rPr>
              <a:t>Часть 2. Работа по содержанию: в варианте с просмотром фрагмента мультфильма - ответить на вопросы; в варианте прослушивания сказки или рассказа - придумать название иллюстрации к тексту (учитывая изображенный художником эпизод).</a:t>
            </a:r>
          </a:p>
          <a:p>
            <a:endParaRPr lang="ru-RU" dirty="0"/>
          </a:p>
        </p:txBody>
      </p:sp>
    </p:spTree>
    <p:extLst>
      <p:ext uri="{BB962C8B-B14F-4D97-AF65-F5344CB8AC3E}">
        <p14:creationId xmlns="" xmlns:p14="http://schemas.microsoft.com/office/powerpoint/2010/main" val="1910090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349BE37-E0C1-8CF1-CE8C-753EA309E75B}"/>
              </a:ext>
            </a:extLst>
          </p:cNvPr>
          <p:cNvSpPr>
            <a:spLocks noGrp="1"/>
          </p:cNvSpPr>
          <p:nvPr>
            <p:ph type="title"/>
          </p:nvPr>
        </p:nvSpPr>
        <p:spPr/>
        <p:txBody>
          <a:bodyPr/>
          <a:lstStyle/>
          <a:p>
            <a:r>
              <a:rPr lang="ru-RU" sz="4400" kern="100" dirty="0">
                <a:solidFill>
                  <a:srgbClr val="FF0000"/>
                </a:solidFill>
                <a:effectLst/>
                <a:latin typeface="Arial" panose="020B0604020202020204" pitchFamily="34" charset="0"/>
                <a:ea typeface="Times New Roman" panose="02020603050405020304" pitchFamily="18" charset="0"/>
              </a:rPr>
              <a:t>говорение:</a:t>
            </a:r>
            <a:endParaRPr lang="ru-RU" dirty="0">
              <a:solidFill>
                <a:srgbClr val="FF0000"/>
              </a:solidFill>
            </a:endParaRPr>
          </a:p>
        </p:txBody>
      </p:sp>
      <p:sp>
        <p:nvSpPr>
          <p:cNvPr id="3" name="Объект 2">
            <a:extLst>
              <a:ext uri="{FF2B5EF4-FFF2-40B4-BE49-F238E27FC236}">
                <a16:creationId xmlns:a16="http://schemas.microsoft.com/office/drawing/2014/main" xmlns="" id="{8BB55031-C8FE-22CA-D1B9-9CE17D9B3B3E}"/>
              </a:ext>
            </a:extLst>
          </p:cNvPr>
          <p:cNvSpPr>
            <a:spLocks noGrp="1"/>
          </p:cNvSpPr>
          <p:nvPr>
            <p:ph idx="1"/>
          </p:nvPr>
        </p:nvSpPr>
        <p:spPr>
          <a:xfrm>
            <a:off x="1408447" y="1972600"/>
            <a:ext cx="9603275" cy="3677702"/>
          </a:xfrm>
        </p:spPr>
        <p:txBody>
          <a:bodyPr>
            <a:noAutofit/>
          </a:bodyPr>
          <a:lstStyle/>
          <a:p>
            <a:pPr marL="0" indent="0" algn="just">
              <a:buFont typeface="Wingdings" pitchFamily="2" charset="2"/>
              <a:buChar char="§"/>
            </a:pPr>
            <a:r>
              <a:rPr lang="ru-RU" sz="1800" kern="100" dirty="0">
                <a:effectLst/>
                <a:latin typeface="Arial" panose="020B0604020202020204" pitchFamily="34" charset="0"/>
                <a:ea typeface="Times New Roman" panose="02020603050405020304" pitchFamily="18" charset="0"/>
              </a:rPr>
              <a:t>осознавать цели и ситуации (с кем и где происходит общение) устного общения; </a:t>
            </a:r>
            <a:endParaRPr lang="ru-RU" sz="1800" kern="100" dirty="0" smtClean="0">
              <a:effectLst/>
              <a:latin typeface="Arial" panose="020B0604020202020204" pitchFamily="34" charset="0"/>
              <a:ea typeface="Times New Roman" panose="02020603050405020304" pitchFamily="18" charset="0"/>
            </a:endParaRPr>
          </a:p>
          <a:p>
            <a:pPr marL="0" indent="0" algn="just">
              <a:buFont typeface="Wingdings" pitchFamily="2" charset="2"/>
              <a:buChar char="§"/>
            </a:pPr>
            <a:r>
              <a:rPr lang="ru-RU" sz="1800" kern="100" dirty="0" smtClean="0">
                <a:effectLst/>
                <a:latin typeface="Arial" panose="020B0604020202020204" pitchFamily="34" charset="0"/>
                <a:ea typeface="Times New Roman" panose="02020603050405020304" pitchFamily="18" charset="0"/>
              </a:rPr>
              <a:t>выбирать </a:t>
            </a:r>
            <a:r>
              <a:rPr lang="ru-RU" sz="1800" kern="100" dirty="0">
                <a:effectLst/>
                <a:latin typeface="Arial" panose="020B0604020202020204" pitchFamily="34" charset="0"/>
                <a:ea typeface="Times New Roman" panose="02020603050405020304" pitchFamily="18" charset="0"/>
              </a:rPr>
              <a:t>языковые средства в соответствии с целями и условиями общения для эффективного решения коммуникативной задачи; </a:t>
            </a:r>
            <a:endParaRPr lang="ru-RU" sz="1800" kern="100" dirty="0" smtClean="0">
              <a:effectLst/>
              <a:latin typeface="Arial" panose="020B0604020202020204" pitchFamily="34" charset="0"/>
              <a:ea typeface="Times New Roman" panose="02020603050405020304" pitchFamily="18" charset="0"/>
            </a:endParaRPr>
          </a:p>
          <a:p>
            <a:pPr marL="0" indent="0" algn="just">
              <a:buFont typeface="Wingdings" pitchFamily="2" charset="2"/>
              <a:buChar char="§"/>
            </a:pPr>
            <a:r>
              <a:rPr lang="ru-RU" sz="1800" kern="100" dirty="0" smtClean="0">
                <a:effectLst/>
                <a:latin typeface="Arial" panose="020B0604020202020204" pitchFamily="34" charset="0"/>
                <a:ea typeface="Times New Roman" panose="02020603050405020304" pitchFamily="18" charset="0"/>
              </a:rPr>
              <a:t>использовать </a:t>
            </a:r>
            <a:r>
              <a:rPr lang="ru-RU" sz="1800" kern="100" dirty="0">
                <a:effectLst/>
                <a:latin typeface="Arial" panose="020B0604020202020204" pitchFamily="34" charset="0"/>
                <a:ea typeface="Times New Roman" panose="02020603050405020304" pitchFamily="18" charset="0"/>
              </a:rPr>
              <a:t>диалогическую форму речи; </a:t>
            </a:r>
            <a:endParaRPr lang="ru-RU" sz="1800" kern="100" dirty="0" smtClean="0">
              <a:effectLst/>
              <a:latin typeface="Arial" panose="020B0604020202020204" pitchFamily="34" charset="0"/>
              <a:ea typeface="Times New Roman" panose="02020603050405020304" pitchFamily="18" charset="0"/>
            </a:endParaRPr>
          </a:p>
          <a:p>
            <a:pPr marL="0" indent="0" algn="just">
              <a:buFont typeface="Wingdings" pitchFamily="2" charset="2"/>
              <a:buChar char="§"/>
            </a:pPr>
            <a:r>
              <a:rPr lang="ru-RU" sz="1800" kern="100" dirty="0" smtClean="0">
                <a:effectLst/>
                <a:latin typeface="Arial" panose="020B0604020202020204" pitchFamily="34" charset="0"/>
                <a:ea typeface="Times New Roman" panose="02020603050405020304" pitchFamily="18" charset="0"/>
              </a:rPr>
              <a:t>уметь </a:t>
            </a:r>
            <a:r>
              <a:rPr lang="ru-RU" sz="1800" kern="100" dirty="0">
                <a:effectLst/>
                <a:latin typeface="Arial" panose="020B0604020202020204" pitchFamily="34" charset="0"/>
                <a:ea typeface="Times New Roman" panose="02020603050405020304" pitchFamily="18" charset="0"/>
              </a:rPr>
              <a:t>начать, поддержать, закончить разговор, привлечь внимание собеседника; отвечать на вопросы и задавать их; </a:t>
            </a:r>
            <a:endParaRPr lang="ru-RU" sz="1800" kern="100" dirty="0" smtClean="0">
              <a:effectLst/>
              <a:latin typeface="Arial" panose="020B0604020202020204" pitchFamily="34" charset="0"/>
              <a:ea typeface="Times New Roman" panose="02020603050405020304" pitchFamily="18" charset="0"/>
            </a:endParaRPr>
          </a:p>
          <a:p>
            <a:pPr marL="0" indent="0" algn="just">
              <a:buFont typeface="Wingdings" pitchFamily="2" charset="2"/>
              <a:buChar char="§"/>
            </a:pPr>
            <a:r>
              <a:rPr lang="ru-RU" sz="1800" kern="100" dirty="0" smtClean="0">
                <a:effectLst/>
                <a:latin typeface="Arial" panose="020B0604020202020204" pitchFamily="34" charset="0"/>
                <a:ea typeface="Times New Roman" panose="02020603050405020304" pitchFamily="18" charset="0"/>
              </a:rPr>
              <a:t>строить </a:t>
            </a:r>
            <a:r>
              <a:rPr lang="ru-RU" sz="1800" kern="100" dirty="0">
                <a:effectLst/>
                <a:latin typeface="Arial" panose="020B0604020202020204" pitchFamily="34" charset="0"/>
                <a:ea typeface="Times New Roman" panose="02020603050405020304" pitchFamily="18" charset="0"/>
              </a:rPr>
              <a:t>устные монологические высказывания в соответствии с учебной задачей; </a:t>
            </a:r>
            <a:endParaRPr lang="ru-RU" sz="1800" kern="100" dirty="0" smtClean="0">
              <a:effectLst/>
              <a:latin typeface="Arial" panose="020B0604020202020204" pitchFamily="34" charset="0"/>
              <a:ea typeface="Times New Roman" panose="02020603050405020304" pitchFamily="18" charset="0"/>
            </a:endParaRPr>
          </a:p>
          <a:p>
            <a:pPr marL="0" indent="0" algn="just">
              <a:buFont typeface="Wingdings" pitchFamily="2" charset="2"/>
              <a:buChar char="§"/>
            </a:pPr>
            <a:r>
              <a:rPr lang="ru-RU" sz="1800" kern="100" dirty="0" smtClean="0">
                <a:effectLst/>
                <a:latin typeface="Arial" panose="020B0604020202020204" pitchFamily="34" charset="0"/>
                <a:ea typeface="Times New Roman" panose="02020603050405020304" pitchFamily="18" charset="0"/>
              </a:rPr>
              <a:t>соблюдать </a:t>
            </a:r>
            <a:r>
              <a:rPr lang="ru-RU" sz="1800" kern="100" dirty="0">
                <a:effectLst/>
                <a:latin typeface="Arial" panose="020B0604020202020204" pitchFamily="34" charset="0"/>
                <a:ea typeface="Times New Roman" panose="02020603050405020304" pitchFamily="18" charset="0"/>
              </a:rPr>
              <a:t>нормы речевого этикета в ситуациях учебного и бытового общения (приветствие, прощание, извинение, благодарность, просьба); </a:t>
            </a:r>
            <a:endParaRPr lang="ru-RU" sz="1800" kern="100" dirty="0" smtClean="0">
              <a:effectLst/>
              <a:latin typeface="Arial" panose="020B0604020202020204" pitchFamily="34" charset="0"/>
              <a:ea typeface="Times New Roman" panose="02020603050405020304" pitchFamily="18" charset="0"/>
            </a:endParaRPr>
          </a:p>
          <a:p>
            <a:pPr marL="0" indent="0" algn="just">
              <a:buFont typeface="Wingdings" pitchFamily="2" charset="2"/>
              <a:buChar char="§"/>
            </a:pPr>
            <a:r>
              <a:rPr lang="ru-RU" sz="1800" kern="100" dirty="0" smtClean="0">
                <a:effectLst/>
                <a:latin typeface="Arial" panose="020B0604020202020204" pitchFamily="34" charset="0"/>
                <a:ea typeface="Times New Roman" panose="02020603050405020304" pitchFamily="18" charset="0"/>
              </a:rPr>
              <a:t>соблюдать </a:t>
            </a:r>
            <a:r>
              <a:rPr lang="ru-RU" sz="1800" kern="100" dirty="0">
                <a:effectLst/>
                <a:latin typeface="Arial" panose="020B0604020202020204" pitchFamily="34" charset="0"/>
                <a:ea typeface="Times New Roman" panose="02020603050405020304" pitchFamily="18" charset="0"/>
              </a:rPr>
              <a:t>орфоэпические нормы и правильную интонацию;</a:t>
            </a:r>
          </a:p>
          <a:p>
            <a:pPr>
              <a:buFont typeface="Wingdings" pitchFamily="2" charset="2"/>
              <a:buChar char="§"/>
            </a:pPr>
            <a:endParaRPr lang="ru-RU" sz="1800" dirty="0"/>
          </a:p>
        </p:txBody>
      </p:sp>
    </p:spTree>
    <p:extLst>
      <p:ext uri="{BB962C8B-B14F-4D97-AF65-F5344CB8AC3E}">
        <p14:creationId xmlns="" xmlns:p14="http://schemas.microsoft.com/office/powerpoint/2010/main" val="20712324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0FC578E-3C90-5C08-6EE6-7FB29B7623AB}"/>
              </a:ext>
            </a:extLst>
          </p:cNvPr>
          <p:cNvSpPr>
            <a:spLocks noGrp="1"/>
          </p:cNvSpPr>
          <p:nvPr>
            <p:ph type="title"/>
          </p:nvPr>
        </p:nvSpPr>
        <p:spPr>
          <a:xfrm>
            <a:off x="838200" y="365126"/>
            <a:ext cx="10515600" cy="315912"/>
          </a:xfrm>
        </p:spPr>
        <p:txBody>
          <a:bodyPr>
            <a:normAutofit fontScale="90000"/>
          </a:bodyPr>
          <a:lstStyle/>
          <a:p>
            <a:pPr algn="ctr"/>
            <a:r>
              <a:rPr lang="ru-RU" b="1" dirty="0" err="1">
                <a:solidFill>
                  <a:srgbClr val="C00000"/>
                </a:solidFill>
              </a:rPr>
              <a:t>Субтест</a:t>
            </a:r>
            <a:r>
              <a:rPr lang="ru-RU" b="1" dirty="0">
                <a:solidFill>
                  <a:srgbClr val="C00000"/>
                </a:solidFill>
              </a:rPr>
              <a:t> ГОВОРЕНИЕ</a:t>
            </a:r>
          </a:p>
        </p:txBody>
      </p:sp>
      <p:sp>
        <p:nvSpPr>
          <p:cNvPr id="3" name="Объект 2">
            <a:extLst>
              <a:ext uri="{FF2B5EF4-FFF2-40B4-BE49-F238E27FC236}">
                <a16:creationId xmlns:a16="http://schemas.microsoft.com/office/drawing/2014/main" xmlns="" id="{3A839C45-1874-8EC4-A13E-C7AE4530106B}"/>
              </a:ext>
            </a:extLst>
          </p:cNvPr>
          <p:cNvSpPr>
            <a:spLocks noGrp="1"/>
          </p:cNvSpPr>
          <p:nvPr>
            <p:ph idx="1"/>
          </p:nvPr>
        </p:nvSpPr>
        <p:spPr>
          <a:xfrm>
            <a:off x="189185" y="961696"/>
            <a:ext cx="11666483" cy="5896303"/>
          </a:xfrm>
        </p:spPr>
        <p:txBody>
          <a:bodyPr>
            <a:normAutofit fontScale="92500" lnSpcReduction="10000"/>
          </a:bodyPr>
          <a:lstStyle/>
          <a:p>
            <a:pPr indent="0" algn="just">
              <a:spcBef>
                <a:spcPts val="1000"/>
              </a:spcBef>
              <a:buNone/>
            </a:pPr>
            <a:r>
              <a:rPr lang="ru-RU" sz="2000" dirty="0">
                <a:effectLst/>
                <a:latin typeface="Arial" panose="020B0604020202020204" pitchFamily="34" charset="0"/>
                <a:ea typeface="Times New Roman" panose="02020603050405020304" pitchFamily="18" charset="0"/>
              </a:rPr>
              <a:t>В рамках </a:t>
            </a:r>
            <a:r>
              <a:rPr lang="ru-RU" sz="2000" dirty="0" err="1">
                <a:effectLst/>
                <a:latin typeface="Arial" panose="020B0604020202020204" pitchFamily="34" charset="0"/>
                <a:ea typeface="Times New Roman" panose="02020603050405020304" pitchFamily="18" charset="0"/>
              </a:rPr>
              <a:t>субтеста</a:t>
            </a:r>
            <a:r>
              <a:rPr lang="ru-RU" sz="2000" dirty="0">
                <a:effectLst/>
                <a:latin typeface="Arial" panose="020B0604020202020204" pitchFamily="34" charset="0"/>
                <a:ea typeface="Times New Roman" panose="02020603050405020304" pitchFamily="18" charset="0"/>
              </a:rPr>
              <a:t> "Говорение" проверяются:</a:t>
            </a:r>
          </a:p>
          <a:p>
            <a:pPr indent="342900" algn="just">
              <a:spcBef>
                <a:spcPts val="1000"/>
              </a:spcBef>
            </a:pPr>
            <a:r>
              <a:rPr lang="ru-RU" sz="2000" dirty="0">
                <a:effectLst/>
                <a:latin typeface="Arial" panose="020B0604020202020204" pitchFamily="34" charset="0"/>
                <a:ea typeface="Times New Roman" panose="02020603050405020304" pitchFamily="18" charset="0"/>
              </a:rPr>
              <a:t>уровень сформированности речевых навыков и умений, необходимых для устной (диалогической и монологической) речи;</a:t>
            </a:r>
          </a:p>
          <a:p>
            <a:pPr indent="342900" algn="just">
              <a:spcBef>
                <a:spcPts val="1000"/>
              </a:spcBef>
            </a:pPr>
            <a:r>
              <a:rPr lang="ru-RU" sz="2000" dirty="0">
                <a:effectLst/>
                <a:latin typeface="Arial" panose="020B0604020202020204" pitchFamily="34" charset="0"/>
                <a:ea typeface="Times New Roman" panose="02020603050405020304" pitchFamily="18" charset="0"/>
              </a:rPr>
              <a:t>умение ребенка-</a:t>
            </a:r>
            <a:r>
              <a:rPr lang="ru-RU" sz="2000" dirty="0" err="1">
                <a:effectLst/>
                <a:latin typeface="Arial" panose="020B0604020202020204" pitchFamily="34" charset="0"/>
                <a:ea typeface="Times New Roman" panose="02020603050405020304" pitchFamily="18" charset="0"/>
              </a:rPr>
              <a:t>инофона</a:t>
            </a:r>
            <a:r>
              <a:rPr lang="ru-RU" sz="2000" dirty="0">
                <a:effectLst/>
                <a:latin typeface="Arial" panose="020B0604020202020204" pitchFamily="34" charset="0"/>
                <a:ea typeface="Times New Roman" panose="02020603050405020304" pitchFamily="18" charset="0"/>
              </a:rPr>
              <a:t> участвовать в диалогах на знакомую тему, отвечать на вопросы, используя короткие фразы;</a:t>
            </a:r>
          </a:p>
          <a:p>
            <a:pPr indent="342900" algn="just">
              <a:spcBef>
                <a:spcPts val="1000"/>
              </a:spcBef>
            </a:pPr>
            <a:r>
              <a:rPr lang="ru-RU" sz="2000" dirty="0">
                <a:effectLst/>
                <a:latin typeface="Arial" panose="020B0604020202020204" pitchFamily="34" charset="0"/>
                <a:ea typeface="Times New Roman" panose="02020603050405020304" pitchFamily="18" charset="0"/>
              </a:rPr>
              <a:t>умение самостоятельно задавать простые вопросы;</a:t>
            </a:r>
          </a:p>
          <a:p>
            <a:pPr indent="342900" algn="just">
              <a:spcBef>
                <a:spcPts val="1000"/>
              </a:spcBef>
            </a:pPr>
            <a:r>
              <a:rPr lang="ru-RU" sz="2000" dirty="0">
                <a:effectLst/>
                <a:latin typeface="Arial" panose="020B0604020202020204" pitchFamily="34" charset="0"/>
                <a:ea typeface="Times New Roman" panose="02020603050405020304" pitchFamily="18" charset="0"/>
              </a:rPr>
              <a:t>умение строить простые короткие связанные высказывания на знакомые темы;</a:t>
            </a:r>
          </a:p>
          <a:p>
            <a:pPr indent="342900" algn="just">
              <a:spcBef>
                <a:spcPts val="1000"/>
              </a:spcBef>
            </a:pPr>
            <a:r>
              <a:rPr lang="ru-RU" sz="2000" dirty="0">
                <a:effectLst/>
                <a:latin typeface="Arial" panose="020B0604020202020204" pitchFamily="34" charset="0"/>
                <a:ea typeface="Times New Roman" panose="02020603050405020304" pitchFamily="18" charset="0"/>
              </a:rPr>
              <a:t>умение общаться в коммуникативных ситуациях как школьной жизни, так и вне общеобразовательной организации, умение использовать нормы речевого этикета;</a:t>
            </a:r>
          </a:p>
          <a:p>
            <a:pPr indent="342900" algn="just">
              <a:spcBef>
                <a:spcPts val="1000"/>
              </a:spcBef>
            </a:pPr>
            <a:r>
              <a:rPr lang="ru-RU" sz="2000" dirty="0">
                <a:effectLst/>
                <a:latin typeface="Arial" panose="020B0604020202020204" pitchFamily="34" charset="0"/>
                <a:ea typeface="Times New Roman" panose="02020603050405020304" pitchFamily="18" charset="0"/>
              </a:rPr>
              <a:t>умение в </a:t>
            </a:r>
            <a:r>
              <a:rPr lang="ru-RU" sz="2000" b="1" dirty="0">
                <a:effectLst/>
                <a:latin typeface="Arial" panose="020B0604020202020204" pitchFamily="34" charset="0"/>
                <a:ea typeface="Times New Roman" panose="02020603050405020304" pitchFamily="18" charset="0"/>
              </a:rPr>
              <a:t>монологической речи </a:t>
            </a:r>
            <a:r>
              <a:rPr lang="ru-RU" sz="2000" dirty="0">
                <a:effectLst/>
                <a:latin typeface="Arial" panose="020B0604020202020204" pitchFamily="34" charset="0"/>
                <a:ea typeface="Times New Roman" panose="02020603050405020304" pitchFamily="18" charset="0"/>
              </a:rPr>
              <a:t>(высказываниях) строить связные небольшие тексты коммуникативной направленности (диалог на заданную тему и ведение диалога по заданной ситуации).</a:t>
            </a:r>
          </a:p>
          <a:p>
            <a:pPr indent="342900" algn="just">
              <a:spcBef>
                <a:spcPts val="1000"/>
              </a:spcBef>
            </a:pPr>
            <a:r>
              <a:rPr lang="ru-RU" sz="2000" b="1" dirty="0">
                <a:effectLst/>
                <a:latin typeface="Arial" panose="020B0604020202020204" pitchFamily="34" charset="0"/>
                <a:ea typeface="Times New Roman" panose="02020603050405020304" pitchFamily="18" charset="0"/>
              </a:rPr>
              <a:t>Монологическая речь. </a:t>
            </a:r>
            <a:r>
              <a:rPr lang="ru-RU" sz="2000" dirty="0">
                <a:effectLst/>
                <a:latin typeface="Arial" panose="020B0604020202020204" pitchFamily="34" charset="0"/>
                <a:ea typeface="Times New Roman" panose="02020603050405020304" pitchFamily="18" charset="0"/>
              </a:rPr>
              <a:t>Проверяется умение составлять логически связный рассказ (3 - 4 предложения) с опорой на сюжетную иллюстрацию (например, задание о составлении рассказа по сюжетной иллюстрации).</a:t>
            </a:r>
          </a:p>
          <a:p>
            <a:endParaRPr lang="ru-RU" dirty="0"/>
          </a:p>
        </p:txBody>
      </p:sp>
    </p:spTree>
    <p:extLst>
      <p:ext uri="{BB962C8B-B14F-4D97-AF65-F5344CB8AC3E}">
        <p14:creationId xmlns="" xmlns:p14="http://schemas.microsoft.com/office/powerpoint/2010/main" val="656000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FE1E32A-AD3E-425E-167C-6508D730ED89}"/>
              </a:ext>
            </a:extLst>
          </p:cNvPr>
          <p:cNvSpPr>
            <a:spLocks noGrp="1"/>
          </p:cNvSpPr>
          <p:nvPr>
            <p:ph type="title"/>
          </p:nvPr>
        </p:nvSpPr>
        <p:spPr/>
        <p:txBody>
          <a:bodyPr/>
          <a:lstStyle/>
          <a:p>
            <a:endParaRPr lang="ru-RU"/>
          </a:p>
        </p:txBody>
      </p:sp>
      <p:pic>
        <p:nvPicPr>
          <p:cNvPr id="4" name="Объект 3">
            <a:extLst>
              <a:ext uri="{FF2B5EF4-FFF2-40B4-BE49-F238E27FC236}">
                <a16:creationId xmlns:a16="http://schemas.microsoft.com/office/drawing/2014/main" xmlns="" id="{CD8E87FE-D9DC-FCFA-4CB7-9F1D8F8A2415}"/>
              </a:ext>
            </a:extLst>
          </p:cNvPr>
          <p:cNvPicPr>
            <a:picLocks noGrp="1" noChangeAspect="1"/>
          </p:cNvPicPr>
          <p:nvPr>
            <p:ph idx="1"/>
          </p:nvPr>
        </p:nvPicPr>
        <p:blipFill>
          <a:blip r:embed="rId2"/>
          <a:stretch>
            <a:fillRect/>
          </a:stretch>
        </p:blipFill>
        <p:spPr>
          <a:xfrm>
            <a:off x="0" y="200179"/>
            <a:ext cx="12192000" cy="5853302"/>
          </a:xfrm>
          <a:prstGeom prst="rect">
            <a:avLst/>
          </a:prstGeom>
        </p:spPr>
      </p:pic>
    </p:spTree>
    <p:extLst>
      <p:ext uri="{BB962C8B-B14F-4D97-AF65-F5344CB8AC3E}">
        <p14:creationId xmlns="" xmlns:p14="http://schemas.microsoft.com/office/powerpoint/2010/main" val="33101655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A4445B7-6C88-0955-0B7F-7EA20FA3A4C6}"/>
              </a:ext>
            </a:extLst>
          </p:cNvPr>
          <p:cNvSpPr>
            <a:spLocks noGrp="1"/>
          </p:cNvSpPr>
          <p:nvPr>
            <p:ph type="title"/>
          </p:nvPr>
        </p:nvSpPr>
        <p:spPr/>
        <p:txBody>
          <a:bodyPr/>
          <a:lstStyle/>
          <a:p>
            <a:r>
              <a:rPr lang="ru-RU" sz="4400" kern="100" dirty="0">
                <a:solidFill>
                  <a:srgbClr val="FF0000"/>
                </a:solidFill>
                <a:effectLst/>
                <a:latin typeface="Arial" panose="020B0604020202020204" pitchFamily="34" charset="0"/>
                <a:ea typeface="Times New Roman" panose="02020603050405020304" pitchFamily="18" charset="0"/>
              </a:rPr>
              <a:t>чтение:</a:t>
            </a:r>
            <a:endParaRPr lang="ru-RU" dirty="0">
              <a:solidFill>
                <a:srgbClr val="FF0000"/>
              </a:solidFill>
            </a:endParaRPr>
          </a:p>
        </p:txBody>
      </p:sp>
      <p:sp>
        <p:nvSpPr>
          <p:cNvPr id="3" name="Объект 2">
            <a:extLst>
              <a:ext uri="{FF2B5EF4-FFF2-40B4-BE49-F238E27FC236}">
                <a16:creationId xmlns:a16="http://schemas.microsoft.com/office/drawing/2014/main" xmlns="" id="{4FBED578-48A0-110E-BDAA-8E48CF572AAF}"/>
              </a:ext>
            </a:extLst>
          </p:cNvPr>
          <p:cNvSpPr>
            <a:spLocks noGrp="1"/>
          </p:cNvSpPr>
          <p:nvPr>
            <p:ph idx="1"/>
          </p:nvPr>
        </p:nvSpPr>
        <p:spPr/>
        <p:txBody>
          <a:bodyPr>
            <a:normAutofit fontScale="70000" lnSpcReduction="20000"/>
          </a:bodyPr>
          <a:lstStyle/>
          <a:p>
            <a:pPr marL="0" indent="0">
              <a:buFont typeface="Wingdings" pitchFamily="2" charset="2"/>
              <a:buChar char="§"/>
            </a:pPr>
            <a:r>
              <a:rPr lang="ru-RU" sz="2800" kern="100" dirty="0">
                <a:effectLst/>
                <a:latin typeface="Arial" panose="020B0604020202020204" pitchFamily="34" charset="0"/>
                <a:ea typeface="Times New Roman" panose="02020603050405020304" pitchFamily="18" charset="0"/>
              </a:rPr>
              <a:t>соблюдать орфоэпические нормы при чтении вслух</a:t>
            </a:r>
            <a:r>
              <a:rPr lang="ru-RU" sz="2800" kern="100" dirty="0" smtClean="0">
                <a:effectLst/>
                <a:latin typeface="Arial" panose="020B0604020202020204" pitchFamily="34" charset="0"/>
                <a:ea typeface="Times New Roman" panose="02020603050405020304" pitchFamily="18" charset="0"/>
              </a:rPr>
              <a:t>;</a:t>
            </a:r>
          </a:p>
          <a:p>
            <a:pPr marL="0" indent="0">
              <a:buFont typeface="Wingdings" pitchFamily="2" charset="2"/>
              <a:buChar char="§"/>
            </a:pPr>
            <a:r>
              <a:rPr lang="ru-RU" sz="2800" kern="100" dirty="0" smtClean="0">
                <a:effectLst/>
                <a:latin typeface="Arial" panose="020B0604020202020204" pitchFamily="34" charset="0"/>
                <a:ea typeface="Times New Roman" panose="02020603050405020304" pitchFamily="18" charset="0"/>
              </a:rPr>
              <a:t>понимать </a:t>
            </a:r>
            <a:r>
              <a:rPr lang="ru-RU" sz="2800" kern="100" dirty="0">
                <a:effectLst/>
                <a:latin typeface="Arial" panose="020B0604020202020204" pitchFamily="34" charset="0"/>
                <a:ea typeface="Times New Roman" panose="02020603050405020304" pitchFamily="18" charset="0"/>
              </a:rPr>
              <a:t>содержание предлагаемого текста; </a:t>
            </a:r>
            <a:endParaRPr lang="ru-RU" sz="2800" kern="100" dirty="0" smtClean="0">
              <a:effectLst/>
              <a:latin typeface="Arial" panose="020B0604020202020204" pitchFamily="34" charset="0"/>
              <a:ea typeface="Times New Roman" panose="02020603050405020304" pitchFamily="18" charset="0"/>
            </a:endParaRPr>
          </a:p>
          <a:p>
            <a:pPr marL="0" indent="0">
              <a:buFont typeface="Wingdings" pitchFamily="2" charset="2"/>
              <a:buChar char="§"/>
            </a:pPr>
            <a:r>
              <a:rPr lang="ru-RU" sz="2800" kern="100" dirty="0" smtClean="0">
                <a:effectLst/>
                <a:latin typeface="Arial" panose="020B0604020202020204" pitchFamily="34" charset="0"/>
                <a:ea typeface="Times New Roman" panose="02020603050405020304" pitchFamily="18" charset="0"/>
              </a:rPr>
              <a:t>использовать </a:t>
            </a:r>
            <a:r>
              <a:rPr lang="ru-RU" sz="2800" kern="100" dirty="0">
                <a:effectLst/>
                <a:latin typeface="Arial" panose="020B0604020202020204" pitchFamily="34" charset="0"/>
                <a:ea typeface="Times New Roman" panose="02020603050405020304" pitchFamily="18" charset="0"/>
              </a:rPr>
              <a:t>выборочное чтение с целью нахождения необходимого материала; </a:t>
            </a:r>
            <a:endParaRPr lang="ru-RU" sz="2800" kern="100" dirty="0" smtClean="0">
              <a:effectLst/>
              <a:latin typeface="Arial" panose="020B0604020202020204" pitchFamily="34" charset="0"/>
              <a:ea typeface="Times New Roman" panose="02020603050405020304" pitchFamily="18" charset="0"/>
            </a:endParaRPr>
          </a:p>
          <a:p>
            <a:pPr marL="0" indent="0">
              <a:buFont typeface="Wingdings" pitchFamily="2" charset="2"/>
              <a:buChar char="§"/>
            </a:pPr>
            <a:r>
              <a:rPr lang="ru-RU" sz="2800" kern="100" dirty="0" smtClean="0">
                <a:effectLst/>
                <a:latin typeface="Arial" panose="020B0604020202020204" pitchFamily="34" charset="0"/>
                <a:ea typeface="Times New Roman" panose="02020603050405020304" pitchFamily="18" charset="0"/>
              </a:rPr>
              <a:t>находить </a:t>
            </a:r>
            <a:r>
              <a:rPr lang="ru-RU" sz="2800" kern="100" dirty="0">
                <a:effectLst/>
                <a:latin typeface="Arial" panose="020B0604020202020204" pitchFamily="34" charset="0"/>
                <a:ea typeface="Times New Roman" panose="02020603050405020304" pitchFamily="18" charset="0"/>
              </a:rPr>
              <a:t>информацию, заданную в тексте в явном виде</a:t>
            </a:r>
            <a:r>
              <a:rPr lang="ru-RU" sz="2800" kern="100" dirty="0" smtClean="0">
                <a:effectLst/>
                <a:latin typeface="Arial" panose="020B0604020202020204" pitchFamily="34" charset="0"/>
                <a:ea typeface="Times New Roman" panose="02020603050405020304" pitchFamily="18" charset="0"/>
              </a:rPr>
              <a:t>;</a:t>
            </a:r>
          </a:p>
          <a:p>
            <a:pPr marL="0" indent="0">
              <a:buFont typeface="Wingdings" pitchFamily="2" charset="2"/>
              <a:buChar char="§"/>
            </a:pPr>
            <a:r>
              <a:rPr lang="ru-RU" sz="2800" kern="100" dirty="0" smtClean="0">
                <a:effectLst/>
                <a:latin typeface="Arial" panose="020B0604020202020204" pitchFamily="34" charset="0"/>
                <a:ea typeface="Times New Roman" panose="02020603050405020304" pitchFamily="18" charset="0"/>
              </a:rPr>
              <a:t>формулировать </a:t>
            </a:r>
            <a:r>
              <a:rPr lang="ru-RU" sz="2800" kern="100" dirty="0">
                <a:effectLst/>
                <a:latin typeface="Arial" panose="020B0604020202020204" pitchFamily="34" charset="0"/>
                <a:ea typeface="Times New Roman" panose="02020603050405020304" pitchFamily="18" charset="0"/>
              </a:rPr>
              <a:t>простые выводы, интерпретировать и обобщать содержащуюся в тексте информацию; </a:t>
            </a:r>
            <a:endParaRPr lang="ru-RU" sz="2800" kern="100" dirty="0" smtClean="0">
              <a:effectLst/>
              <a:latin typeface="Arial" panose="020B0604020202020204" pitchFamily="34" charset="0"/>
              <a:ea typeface="Times New Roman" panose="02020603050405020304" pitchFamily="18" charset="0"/>
            </a:endParaRPr>
          </a:p>
          <a:p>
            <a:pPr marL="0" indent="0">
              <a:buFont typeface="Wingdings" pitchFamily="2" charset="2"/>
              <a:buChar char="§"/>
            </a:pPr>
            <a:r>
              <a:rPr lang="ru-RU" sz="2800" kern="100" dirty="0" smtClean="0">
                <a:effectLst/>
                <a:latin typeface="Arial" panose="020B0604020202020204" pitchFamily="34" charset="0"/>
                <a:ea typeface="Times New Roman" panose="02020603050405020304" pitchFamily="18" charset="0"/>
              </a:rPr>
              <a:t>анализировать </a:t>
            </a:r>
            <a:r>
              <a:rPr lang="ru-RU" sz="2800" kern="100" dirty="0">
                <a:effectLst/>
                <a:latin typeface="Arial" panose="020B0604020202020204" pitchFamily="34" charset="0"/>
                <a:ea typeface="Times New Roman" panose="02020603050405020304" pitchFamily="18" charset="0"/>
              </a:rPr>
              <a:t>содержание, языковые особенности и структуру текста;</a:t>
            </a:r>
          </a:p>
          <a:p>
            <a:pPr>
              <a:buFont typeface="Wingdings" pitchFamily="2" charset="2"/>
              <a:buChar char="§"/>
            </a:pPr>
            <a:endParaRPr lang="ru-RU" dirty="0"/>
          </a:p>
        </p:txBody>
      </p:sp>
    </p:spTree>
    <p:extLst>
      <p:ext uri="{BB962C8B-B14F-4D97-AF65-F5344CB8AC3E}">
        <p14:creationId xmlns="" xmlns:p14="http://schemas.microsoft.com/office/powerpoint/2010/main" val="30643203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C658E93-6A70-853F-7C67-E772D01756FC}"/>
              </a:ext>
            </a:extLst>
          </p:cNvPr>
          <p:cNvSpPr>
            <a:spLocks noGrp="1"/>
          </p:cNvSpPr>
          <p:nvPr>
            <p:ph type="title"/>
          </p:nvPr>
        </p:nvSpPr>
        <p:spPr>
          <a:xfrm>
            <a:off x="838200" y="365125"/>
            <a:ext cx="10515600" cy="549275"/>
          </a:xfrm>
        </p:spPr>
        <p:txBody>
          <a:bodyPr>
            <a:normAutofit/>
          </a:bodyPr>
          <a:lstStyle/>
          <a:p>
            <a:pPr algn="ctr"/>
            <a:r>
              <a:rPr lang="ru-RU" b="1" dirty="0">
                <a:solidFill>
                  <a:srgbClr val="C00000"/>
                </a:solidFill>
              </a:rPr>
              <a:t>Чтение </a:t>
            </a:r>
          </a:p>
        </p:txBody>
      </p:sp>
      <p:sp>
        <p:nvSpPr>
          <p:cNvPr id="3" name="Объект 2">
            <a:extLst>
              <a:ext uri="{FF2B5EF4-FFF2-40B4-BE49-F238E27FC236}">
                <a16:creationId xmlns:a16="http://schemas.microsoft.com/office/drawing/2014/main" xmlns="" id="{D3DC43EC-5C54-1B10-985A-618775F4F51B}"/>
              </a:ext>
            </a:extLst>
          </p:cNvPr>
          <p:cNvSpPr>
            <a:spLocks noGrp="1"/>
          </p:cNvSpPr>
          <p:nvPr>
            <p:ph idx="1"/>
          </p:nvPr>
        </p:nvSpPr>
        <p:spPr>
          <a:xfrm>
            <a:off x="184724" y="1302590"/>
            <a:ext cx="11726917" cy="4572000"/>
          </a:xfrm>
          <a:solidFill>
            <a:schemeClr val="bg2"/>
          </a:solidFill>
        </p:spPr>
        <p:txBody>
          <a:bodyPr>
            <a:normAutofit/>
          </a:bodyPr>
          <a:lstStyle/>
          <a:p>
            <a:pPr indent="0" algn="just">
              <a:spcBef>
                <a:spcPts val="1000"/>
              </a:spcBef>
              <a:buNone/>
            </a:pPr>
            <a:r>
              <a:rPr lang="ru-RU" sz="2400" dirty="0">
                <a:effectLst/>
                <a:latin typeface="Arial" panose="020B0604020202020204" pitchFamily="34" charset="0"/>
                <a:ea typeface="Times New Roman" panose="02020603050405020304" pitchFamily="18" charset="0"/>
              </a:rPr>
              <a:t>Проверяется уровень сформированных речевых навыков, умение читать небольшие тексты (</a:t>
            </a:r>
            <a:r>
              <a:rPr lang="ru-RU" sz="2400" dirty="0">
                <a:solidFill>
                  <a:srgbClr val="FF0000"/>
                </a:solidFill>
                <a:effectLst/>
                <a:latin typeface="Arial" panose="020B0604020202020204" pitchFamily="34" charset="0"/>
                <a:ea typeface="Times New Roman" panose="02020603050405020304" pitchFamily="18" charset="0"/>
              </a:rPr>
              <a:t>объемом 50 - 70 слов</a:t>
            </a:r>
            <a:r>
              <a:rPr lang="ru-RU" sz="2400" dirty="0">
                <a:effectLst/>
                <a:latin typeface="Arial" panose="020B0604020202020204" pitchFamily="34" charset="0"/>
                <a:ea typeface="Times New Roman" panose="02020603050405020304" pitchFamily="18" charset="0"/>
              </a:rPr>
              <a:t>) повествовательного или описательного </a:t>
            </a:r>
            <a:r>
              <a:rPr lang="ru-RU" sz="2400" dirty="0" smtClean="0">
                <a:effectLst/>
                <a:latin typeface="Arial" panose="020B0604020202020204" pitchFamily="34" charset="0"/>
                <a:ea typeface="Times New Roman" panose="02020603050405020304" pitchFamily="18" charset="0"/>
              </a:rPr>
              <a:t>характера, понимать </a:t>
            </a:r>
            <a:r>
              <a:rPr lang="ru-RU" sz="2400" dirty="0">
                <a:effectLst/>
                <a:latin typeface="Arial" panose="020B0604020202020204" pitchFamily="34" charset="0"/>
                <a:ea typeface="Times New Roman" panose="02020603050405020304" pitchFamily="18" charset="0"/>
              </a:rPr>
              <a:t>основную информацию по содержанию текста, отвечать на вопросы, </a:t>
            </a:r>
            <a:r>
              <a:rPr lang="ru-RU" sz="2400" dirty="0" smtClean="0">
                <a:effectLst/>
                <a:latin typeface="Arial" panose="020B0604020202020204" pitchFamily="34" charset="0"/>
                <a:ea typeface="Times New Roman" panose="02020603050405020304" pitchFamily="18" charset="0"/>
              </a:rPr>
              <a:t>пересказывать </a:t>
            </a:r>
            <a:r>
              <a:rPr lang="ru-RU" sz="2400" dirty="0">
                <a:effectLst/>
                <a:latin typeface="Arial" panose="020B0604020202020204" pitchFamily="34" charset="0"/>
                <a:ea typeface="Times New Roman" panose="02020603050405020304" pitchFamily="18" charset="0"/>
              </a:rPr>
              <a:t>прочитанный текст с опорой на картинку, выделять в нем главное, </a:t>
            </a:r>
            <a:r>
              <a:rPr lang="ru-RU" sz="2400" dirty="0" smtClean="0">
                <a:effectLst/>
                <a:latin typeface="Arial" panose="020B0604020202020204" pitchFamily="34" charset="0"/>
                <a:ea typeface="Times New Roman" panose="02020603050405020304" pitchFamily="18" charset="0"/>
              </a:rPr>
              <a:t>озаглавливать </a:t>
            </a:r>
            <a:r>
              <a:rPr lang="ru-RU" sz="2400" dirty="0">
                <a:effectLst/>
                <a:latin typeface="Arial" panose="020B0604020202020204" pitchFamily="34" charset="0"/>
                <a:ea typeface="Times New Roman" panose="02020603050405020304" pitchFamily="18" charset="0"/>
              </a:rPr>
              <a:t>текст.</a:t>
            </a:r>
          </a:p>
          <a:p>
            <a:pPr indent="0" algn="just">
              <a:spcBef>
                <a:spcPts val="1000"/>
              </a:spcBef>
              <a:buNone/>
            </a:pPr>
            <a:r>
              <a:rPr lang="ru-RU" sz="2400" dirty="0">
                <a:effectLst/>
                <a:latin typeface="Arial" panose="020B0604020202020204" pitchFamily="34" charset="0"/>
                <a:ea typeface="Times New Roman" panose="02020603050405020304" pitchFamily="18" charset="0"/>
              </a:rPr>
              <a:t>При этом </a:t>
            </a:r>
            <a:r>
              <a:rPr lang="ru-RU" sz="2400" b="1" dirty="0">
                <a:solidFill>
                  <a:srgbClr val="FF0000"/>
                </a:solidFill>
                <a:effectLst/>
                <a:latin typeface="Arial" panose="020B0604020202020204" pitchFamily="34" charset="0"/>
                <a:ea typeface="Times New Roman" panose="02020603050405020304" pitchFamily="18" charset="0"/>
              </a:rPr>
              <a:t>скорость чтения не замеряется</a:t>
            </a:r>
            <a:r>
              <a:rPr lang="ru-RU" sz="2400" dirty="0">
                <a:effectLst/>
                <a:latin typeface="Arial" panose="020B0604020202020204" pitchFamily="34" charset="0"/>
                <a:ea typeface="Times New Roman" panose="02020603050405020304" pitchFamily="18" charset="0"/>
              </a:rPr>
              <a:t>, так как в случае с детьми-</a:t>
            </a:r>
            <a:r>
              <a:rPr lang="ru-RU" sz="2400" dirty="0" err="1">
                <a:effectLst/>
                <a:latin typeface="Arial" panose="020B0604020202020204" pitchFamily="34" charset="0"/>
                <a:ea typeface="Times New Roman" panose="02020603050405020304" pitchFamily="18" charset="0"/>
              </a:rPr>
              <a:t>инофонами</a:t>
            </a:r>
            <a:r>
              <a:rPr lang="ru-RU" sz="2400" dirty="0">
                <a:effectLst/>
                <a:latin typeface="Arial" panose="020B0604020202020204" pitchFamily="34" charset="0"/>
                <a:ea typeface="Times New Roman" panose="02020603050405020304" pitchFamily="18" charset="0"/>
              </a:rPr>
              <a:t> главным является умение читать и понимать смысл прочитанного. Оценивается понимание содержания текста, правильность ответов на вопросы, пересказ текста с опорой на картинки.</a:t>
            </a:r>
          </a:p>
          <a:p>
            <a:endParaRPr lang="ru-RU" dirty="0"/>
          </a:p>
        </p:txBody>
      </p:sp>
    </p:spTree>
    <p:extLst>
      <p:ext uri="{BB962C8B-B14F-4D97-AF65-F5344CB8AC3E}">
        <p14:creationId xmlns="" xmlns:p14="http://schemas.microsoft.com/office/powerpoint/2010/main" val="4579815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4BDCFC1-72C0-D610-40AF-D209CEA38CB7}"/>
              </a:ext>
            </a:extLst>
          </p:cNvPr>
          <p:cNvSpPr>
            <a:spLocks noGrp="1"/>
          </p:cNvSpPr>
          <p:nvPr>
            <p:ph type="title"/>
          </p:nvPr>
        </p:nvSpPr>
        <p:spPr/>
        <p:txBody>
          <a:bodyPr/>
          <a:lstStyle/>
          <a:p>
            <a:r>
              <a:rPr lang="ru-RU" sz="4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письмо:</a:t>
            </a:r>
            <a:endParaRPr lang="ru-RU" dirty="0">
              <a:solidFill>
                <a:srgbClr val="FF0000"/>
              </a:solidFill>
            </a:endParaRPr>
          </a:p>
        </p:txBody>
      </p:sp>
      <p:sp>
        <p:nvSpPr>
          <p:cNvPr id="3" name="Объект 2">
            <a:extLst>
              <a:ext uri="{FF2B5EF4-FFF2-40B4-BE49-F238E27FC236}">
                <a16:creationId xmlns:a16="http://schemas.microsoft.com/office/drawing/2014/main" xmlns="" id="{BDD4AA00-F45C-F42C-4235-D7B682EF05FA}"/>
              </a:ext>
            </a:extLst>
          </p:cNvPr>
          <p:cNvSpPr>
            <a:spLocks noGrp="1"/>
          </p:cNvSpPr>
          <p:nvPr>
            <p:ph idx="1"/>
          </p:nvPr>
        </p:nvSpPr>
        <p:spPr>
          <a:xfrm>
            <a:off x="152400" y="2015732"/>
            <a:ext cx="11582399" cy="4213618"/>
          </a:xfrm>
        </p:spPr>
        <p:txBody>
          <a:bodyPr>
            <a:normAutofit fontScale="70000" lnSpcReduction="20000"/>
          </a:bodyPr>
          <a:lstStyle/>
          <a:p>
            <a:pPr marL="0" indent="0"/>
            <a:r>
              <a:rPr lang="ru-RU" sz="3200" dirty="0">
                <a:effectLst/>
                <a:latin typeface="Calibri" panose="020F0502020204030204" pitchFamily="34" charset="0"/>
                <a:ea typeface="Times New Roman" panose="02020603050405020304" pitchFamily="18" charset="0"/>
                <a:cs typeface="Times New Roman" panose="02020603050405020304" pitchFamily="18" charset="0"/>
              </a:rPr>
              <a:t>осознавать цели и ситуации (с кем и где происходит общение) письменного общения; </a:t>
            </a:r>
          </a:p>
          <a:p>
            <a:pPr marL="0" indent="0"/>
            <a:r>
              <a:rPr lang="ru-RU" sz="3200" dirty="0">
                <a:effectLst/>
                <a:latin typeface="Calibri" panose="020F0502020204030204" pitchFamily="34" charset="0"/>
                <a:ea typeface="Times New Roman" panose="02020603050405020304" pitchFamily="18" charset="0"/>
                <a:cs typeface="Times New Roman" panose="02020603050405020304" pitchFamily="18" charset="0"/>
              </a:rPr>
              <a:t>списывать текст с представленного образца, писать под диктовку в соответствии с изученными правилами; </a:t>
            </a:r>
          </a:p>
          <a:p>
            <a:pPr marL="0" indent="0"/>
            <a:r>
              <a:rPr lang="ru-RU" sz="3200" dirty="0">
                <a:effectLst/>
                <a:latin typeface="Calibri" panose="020F0502020204030204" pitchFamily="34" charset="0"/>
                <a:ea typeface="Times New Roman" panose="02020603050405020304" pitchFamily="18" charset="0"/>
                <a:cs typeface="Times New Roman" panose="02020603050405020304" pitchFamily="18" charset="0"/>
              </a:rPr>
              <a:t>писать подробное изложение; </a:t>
            </a:r>
          </a:p>
          <a:p>
            <a:pPr marL="0" indent="0"/>
            <a:r>
              <a:rPr lang="ru-RU" sz="3200" dirty="0">
                <a:effectLst/>
                <a:latin typeface="Calibri" panose="020F0502020204030204" pitchFamily="34" charset="0"/>
                <a:ea typeface="Times New Roman" panose="02020603050405020304" pitchFamily="18" charset="0"/>
                <a:cs typeface="Times New Roman" panose="02020603050405020304" pitchFamily="18" charset="0"/>
              </a:rPr>
              <a:t>создавать небольшие тексты (сочинения) по соответствующей возрасту тематике (на основе впечатлений, литературных произведений, сюжетных картинок, просмотра фрагмента видеозаписи); </a:t>
            </a:r>
          </a:p>
          <a:p>
            <a:pPr marL="0" indent="0"/>
            <a:r>
              <a:rPr lang="ru-RU" sz="3200" dirty="0">
                <a:effectLst/>
                <a:latin typeface="Calibri" panose="020F0502020204030204" pitchFamily="34" charset="0"/>
                <a:ea typeface="Times New Roman" panose="02020603050405020304" pitchFamily="18" charset="0"/>
                <a:cs typeface="Times New Roman" panose="02020603050405020304" pitchFamily="18" charset="0"/>
              </a:rPr>
              <a:t>использовать словари и различные справочные материалы, включая ресурсы сети Интернет</a:t>
            </a:r>
            <a:endParaRPr lang="ru-RU" sz="4400" dirty="0"/>
          </a:p>
        </p:txBody>
      </p:sp>
    </p:spTree>
    <p:extLst>
      <p:ext uri="{BB962C8B-B14F-4D97-AF65-F5344CB8AC3E}">
        <p14:creationId xmlns="" xmlns:p14="http://schemas.microsoft.com/office/powerpoint/2010/main" val="24128301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2167FE6-B5CA-849E-F691-71CBE4D84F69}"/>
              </a:ext>
            </a:extLst>
          </p:cNvPr>
          <p:cNvSpPr>
            <a:spLocks noGrp="1"/>
          </p:cNvSpPr>
          <p:nvPr>
            <p:ph type="title"/>
          </p:nvPr>
        </p:nvSpPr>
        <p:spPr/>
        <p:txBody>
          <a:bodyPr/>
          <a:lstStyle/>
          <a:p>
            <a:pPr algn="ctr"/>
            <a:r>
              <a:rPr lang="ru-RU" b="1" dirty="0">
                <a:solidFill>
                  <a:srgbClr val="C00000"/>
                </a:solidFill>
              </a:rPr>
              <a:t>Письмо</a:t>
            </a:r>
            <a:r>
              <a:rPr lang="ru-RU" dirty="0"/>
              <a:t> </a:t>
            </a:r>
          </a:p>
        </p:txBody>
      </p:sp>
      <p:sp>
        <p:nvSpPr>
          <p:cNvPr id="3" name="Объект 2">
            <a:extLst>
              <a:ext uri="{FF2B5EF4-FFF2-40B4-BE49-F238E27FC236}">
                <a16:creationId xmlns:a16="http://schemas.microsoft.com/office/drawing/2014/main" xmlns="" id="{713F4DC3-D517-324F-5F57-76823C187163}"/>
              </a:ext>
            </a:extLst>
          </p:cNvPr>
          <p:cNvSpPr>
            <a:spLocks noGrp="1"/>
          </p:cNvSpPr>
          <p:nvPr>
            <p:ph idx="1"/>
          </p:nvPr>
        </p:nvSpPr>
        <p:spPr>
          <a:xfrm>
            <a:off x="983411" y="2015732"/>
            <a:ext cx="10420710" cy="3450613"/>
          </a:xfrm>
        </p:spPr>
        <p:txBody>
          <a:bodyPr>
            <a:normAutofit fontScale="85000" lnSpcReduction="20000"/>
          </a:bodyPr>
          <a:lstStyle/>
          <a:p>
            <a:pPr marL="0" indent="0" algn="ctr">
              <a:buNone/>
            </a:pPr>
            <a:r>
              <a:rPr lang="ru-RU" sz="3200" dirty="0">
                <a:effectLst/>
                <a:latin typeface="Arial" panose="020B0604020202020204" pitchFamily="34" charset="0"/>
                <a:ea typeface="Times New Roman" panose="02020603050405020304" pitchFamily="18" charset="0"/>
              </a:rPr>
              <a:t>Проверяется уровень сформированности речевых навыков и умений, необходимых для выполнения письменных работ следующего вида:</a:t>
            </a:r>
          </a:p>
          <a:p>
            <a:pPr marL="0" indent="0" algn="ctr">
              <a:buNone/>
            </a:pPr>
            <a:r>
              <a:rPr lang="ru-RU" sz="3200" dirty="0">
                <a:effectLst/>
                <a:latin typeface="Arial" panose="020B0604020202020204" pitchFamily="34" charset="0"/>
                <a:ea typeface="Times New Roman" panose="02020603050405020304" pitchFamily="18" charset="0"/>
              </a:rPr>
              <a:t> вписать в предложение слова (из слов для справок),</a:t>
            </a:r>
          </a:p>
          <a:p>
            <a:pPr marL="0" indent="0" algn="ctr">
              <a:buNone/>
            </a:pPr>
            <a:r>
              <a:rPr lang="ru-RU" sz="3200" dirty="0">
                <a:effectLst/>
                <a:latin typeface="Arial" panose="020B0604020202020204" pitchFamily="34" charset="0"/>
                <a:ea typeface="Times New Roman" panose="02020603050405020304" pitchFamily="18" charset="0"/>
              </a:rPr>
              <a:t> дописать предложение (слова для справок),</a:t>
            </a:r>
          </a:p>
          <a:p>
            <a:pPr marL="0" indent="0" algn="ctr">
              <a:buNone/>
            </a:pPr>
            <a:r>
              <a:rPr lang="ru-RU" sz="3200" dirty="0">
                <a:effectLst/>
                <a:latin typeface="Arial" panose="020B0604020202020204" pitchFamily="34" charset="0"/>
                <a:ea typeface="Times New Roman" panose="02020603050405020304" pitchFamily="18" charset="0"/>
              </a:rPr>
              <a:t> написать короткий диктант (из 25 - 30 слов, включая предлоги) или словарный диктант.</a:t>
            </a:r>
          </a:p>
          <a:p>
            <a:endParaRPr lang="ru-RU" dirty="0"/>
          </a:p>
        </p:txBody>
      </p:sp>
    </p:spTree>
    <p:extLst>
      <p:ext uri="{BB962C8B-B14F-4D97-AF65-F5344CB8AC3E}">
        <p14:creationId xmlns="" xmlns:p14="http://schemas.microsoft.com/office/powerpoint/2010/main" val="42205894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527313B-0938-192E-6861-3874BFDECF56}"/>
              </a:ext>
            </a:extLst>
          </p:cNvPr>
          <p:cNvSpPr>
            <a:spLocks noGrp="1"/>
          </p:cNvSpPr>
          <p:nvPr>
            <p:ph type="title"/>
          </p:nvPr>
        </p:nvSpPr>
        <p:spPr/>
        <p:txBody>
          <a:bodyPr>
            <a:normAutofit fontScale="90000"/>
          </a:bodyPr>
          <a:lstStyle/>
          <a:p>
            <a:pPr algn="ctr"/>
            <a:r>
              <a:rPr lang="ru-RU" sz="4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a:r>
            <a:br>
              <a:rPr lang="ru-RU" sz="4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xmlns="" id="{D0612985-A261-7910-350B-D5DF4C26C17B}"/>
              </a:ext>
            </a:extLst>
          </p:cNvPr>
          <p:cNvSpPr>
            <a:spLocks noGrp="1"/>
          </p:cNvSpPr>
          <p:nvPr>
            <p:ph idx="1"/>
          </p:nvPr>
        </p:nvSpPr>
        <p:spPr>
          <a:xfrm>
            <a:off x="1408447" y="2015732"/>
            <a:ext cx="10012927" cy="3450613"/>
          </a:xfrm>
        </p:spPr>
        <p:txBody>
          <a:bodyPr>
            <a:normAutofit fontScale="92500"/>
          </a:bodyPr>
          <a:lstStyle/>
          <a:p>
            <a:pPr marL="0" indent="0" algn="ctr">
              <a:buNone/>
            </a:pPr>
            <a:r>
              <a:rPr lang="ru-RU" sz="28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По данному алгоритму возможно проведение тестирования детей иностранных граждан, поступающих в общеобразовательные организации, для определения уровня владения русским языком.</a:t>
            </a:r>
            <a:endParaRPr lang="ru-RU" b="1" dirty="0">
              <a:solidFill>
                <a:srgbClr val="0070C0"/>
              </a:solidFill>
            </a:endParaRPr>
          </a:p>
          <a:p>
            <a:pPr marL="0" indent="0" algn="ctr">
              <a:buNone/>
            </a:pPr>
            <a:r>
              <a:rPr lang="ru-RU" sz="2800" b="1" kern="100" dirty="0">
                <a:effectLst/>
                <a:latin typeface="Arial" panose="020B0604020202020204" pitchFamily="34" charset="0"/>
                <a:ea typeface="Times New Roman" panose="02020603050405020304" pitchFamily="18" charset="0"/>
              </a:rPr>
              <a:t>Для детей более старшего возраста добавляются </a:t>
            </a:r>
            <a:r>
              <a:rPr lang="ru-RU" sz="2800" b="1" kern="100" dirty="0" err="1">
                <a:effectLst/>
                <a:latin typeface="Arial" panose="020B0604020202020204" pitchFamily="34" charset="0"/>
                <a:ea typeface="Times New Roman" panose="02020603050405020304" pitchFamily="18" charset="0"/>
              </a:rPr>
              <a:t>субтесты</a:t>
            </a:r>
            <a:r>
              <a:rPr lang="ru-RU" sz="2800" b="1" kern="100" dirty="0">
                <a:effectLst/>
                <a:latin typeface="Arial" panose="020B0604020202020204" pitchFamily="34" charset="0"/>
                <a:ea typeface="Times New Roman" panose="02020603050405020304" pitchFamily="18" charset="0"/>
              </a:rPr>
              <a:t>: </a:t>
            </a:r>
            <a:r>
              <a:rPr lang="ru-RU" sz="2800" b="1" kern="100" dirty="0">
                <a:solidFill>
                  <a:srgbClr val="FF0000"/>
                </a:solidFill>
                <a:effectLst/>
                <a:latin typeface="Arial" panose="020B0604020202020204" pitchFamily="34" charset="0"/>
                <a:ea typeface="Times New Roman" panose="02020603050405020304" pitchFamily="18" charset="0"/>
              </a:rPr>
              <a:t>"Лексика. Грамматика", </a:t>
            </a:r>
          </a:p>
          <a:p>
            <a:pPr marL="0" indent="0" algn="ctr">
              <a:buNone/>
            </a:pPr>
            <a:r>
              <a:rPr lang="ru-RU" sz="2800" b="1" kern="100" dirty="0">
                <a:solidFill>
                  <a:srgbClr val="FF0000"/>
                </a:solidFill>
                <a:effectLst/>
                <a:latin typeface="Arial" panose="020B0604020202020204" pitchFamily="34" charset="0"/>
                <a:ea typeface="Times New Roman" panose="02020603050405020304" pitchFamily="18" charset="0"/>
              </a:rPr>
              <a:t>"Письмо" и "Чтение".</a:t>
            </a:r>
          </a:p>
          <a:p>
            <a:endParaRPr lang="ru-RU" b="1" dirty="0"/>
          </a:p>
        </p:txBody>
      </p:sp>
    </p:spTree>
    <p:extLst>
      <p:ext uri="{BB962C8B-B14F-4D97-AF65-F5344CB8AC3E}">
        <p14:creationId xmlns="" xmlns:p14="http://schemas.microsoft.com/office/powerpoint/2010/main" val="36602954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4C484FE-D6C6-CE7F-4110-6B0C3327B6ED}"/>
              </a:ext>
            </a:extLst>
          </p:cNvPr>
          <p:cNvSpPr>
            <a:spLocks noGrp="1"/>
          </p:cNvSpPr>
          <p:nvPr>
            <p:ph type="title"/>
          </p:nvPr>
        </p:nvSpPr>
        <p:spPr>
          <a:xfrm>
            <a:off x="838200" y="365125"/>
            <a:ext cx="10515600" cy="486213"/>
          </a:xfrm>
        </p:spPr>
        <p:txBody>
          <a:bodyPr>
            <a:normAutofit fontScale="90000"/>
          </a:bodyPr>
          <a:lstStyle/>
          <a:p>
            <a:pPr algn="ctr"/>
            <a:r>
              <a:rPr lang="ru-RU" b="1" dirty="0">
                <a:solidFill>
                  <a:srgbClr val="C00000"/>
                </a:solidFill>
              </a:rPr>
              <a:t>Лексика-грамматика</a:t>
            </a:r>
          </a:p>
        </p:txBody>
      </p:sp>
      <p:sp>
        <p:nvSpPr>
          <p:cNvPr id="3" name="Объект 2">
            <a:extLst>
              <a:ext uri="{FF2B5EF4-FFF2-40B4-BE49-F238E27FC236}">
                <a16:creationId xmlns:a16="http://schemas.microsoft.com/office/drawing/2014/main" xmlns="" id="{D8A43338-80EC-0B1C-9330-06684458B41A}"/>
              </a:ext>
            </a:extLst>
          </p:cNvPr>
          <p:cNvSpPr>
            <a:spLocks noGrp="1"/>
          </p:cNvSpPr>
          <p:nvPr>
            <p:ph idx="1"/>
          </p:nvPr>
        </p:nvSpPr>
        <p:spPr>
          <a:xfrm>
            <a:off x="319772" y="1363112"/>
            <a:ext cx="11085786" cy="4727137"/>
          </a:xfrm>
          <a:solidFill>
            <a:schemeClr val="bg2"/>
          </a:solidFill>
        </p:spPr>
        <p:txBody>
          <a:bodyPr>
            <a:normAutofit/>
          </a:bodyPr>
          <a:lstStyle/>
          <a:p>
            <a:pPr indent="342900" algn="just">
              <a:spcBef>
                <a:spcPts val="1000"/>
              </a:spcBef>
            </a:pPr>
            <a:r>
              <a:rPr lang="ru-RU" sz="2400" dirty="0">
                <a:effectLst/>
                <a:latin typeface="Arial" panose="020B0604020202020204" pitchFamily="34" charset="0"/>
                <a:ea typeface="Times New Roman" panose="02020603050405020304" pitchFamily="18" charset="0"/>
              </a:rPr>
              <a:t>Лексика. Грамматика: проверяется уровень сформированности языковых компетенций, умение правильно использовать их в речи и применять на письме.</a:t>
            </a:r>
          </a:p>
          <a:p>
            <a:pPr indent="0" algn="just">
              <a:spcBef>
                <a:spcPts val="1000"/>
              </a:spcBef>
              <a:buNone/>
            </a:pPr>
            <a:endParaRPr lang="ru-RU" sz="2400" dirty="0">
              <a:effectLst/>
              <a:latin typeface="Arial" panose="020B0604020202020204" pitchFamily="34" charset="0"/>
              <a:ea typeface="Times New Roman" panose="02020603050405020304" pitchFamily="18" charset="0"/>
            </a:endParaRPr>
          </a:p>
          <a:p>
            <a:pPr indent="342900" algn="just">
              <a:spcBef>
                <a:spcPts val="1000"/>
              </a:spcBef>
            </a:pPr>
            <a:r>
              <a:rPr lang="ru-RU" sz="2400" dirty="0">
                <a:effectLst/>
                <a:highlight>
                  <a:srgbClr val="FFFF00"/>
                </a:highlight>
                <a:latin typeface="Arial" panose="020B0604020202020204" pitchFamily="34" charset="0"/>
                <a:ea typeface="Times New Roman" panose="02020603050405020304" pitchFamily="18" charset="0"/>
              </a:rPr>
              <a:t>Критерии</a:t>
            </a:r>
            <a:r>
              <a:rPr lang="ru-RU" sz="2400" dirty="0">
                <a:effectLst/>
                <a:latin typeface="Arial" panose="020B0604020202020204" pitchFamily="34" charset="0"/>
                <a:ea typeface="Times New Roman" panose="02020603050405020304" pitchFamily="18" charset="0"/>
              </a:rPr>
              <a:t> итоговой диагностики могут включать шкалу </a:t>
            </a:r>
            <a:r>
              <a:rPr lang="ru-RU" sz="2400" dirty="0">
                <a:effectLst/>
                <a:highlight>
                  <a:srgbClr val="FFFF00"/>
                </a:highlight>
                <a:latin typeface="Arial" panose="020B0604020202020204" pitchFamily="34" charset="0"/>
                <a:ea typeface="Times New Roman" panose="02020603050405020304" pitchFamily="18" charset="0"/>
              </a:rPr>
              <a:t>оценивания</a:t>
            </a:r>
            <a:r>
              <a:rPr lang="ru-RU" sz="2400" dirty="0">
                <a:effectLst/>
                <a:latin typeface="Arial" panose="020B0604020202020204" pitchFamily="34" charset="0"/>
                <a:ea typeface="Times New Roman" panose="02020603050405020304" pitchFamily="18" charset="0"/>
              </a:rPr>
              <a:t> как по </a:t>
            </a:r>
            <a:r>
              <a:rPr lang="ru-RU" sz="2400" dirty="0">
                <a:effectLst/>
                <a:highlight>
                  <a:srgbClr val="FFFF00"/>
                </a:highlight>
                <a:latin typeface="Arial" panose="020B0604020202020204" pitchFamily="34" charset="0"/>
                <a:ea typeface="Times New Roman" panose="02020603050405020304" pitchFamily="18" charset="0"/>
              </a:rPr>
              <a:t>пятибалльной системе</a:t>
            </a:r>
            <a:r>
              <a:rPr lang="ru-RU" sz="2400" dirty="0">
                <a:effectLst/>
                <a:latin typeface="Arial" panose="020B0604020202020204" pitchFamily="34" charset="0"/>
                <a:ea typeface="Times New Roman" panose="02020603050405020304" pitchFamily="18" charset="0"/>
              </a:rPr>
              <a:t>, так и в </a:t>
            </a:r>
            <a:r>
              <a:rPr lang="ru-RU" sz="2400" dirty="0">
                <a:effectLst/>
                <a:highlight>
                  <a:srgbClr val="FFFF00"/>
                </a:highlight>
                <a:latin typeface="Arial" panose="020B0604020202020204" pitchFamily="34" charset="0"/>
                <a:ea typeface="Times New Roman" panose="02020603050405020304" pitchFamily="18" charset="0"/>
              </a:rPr>
              <a:t>процентном</a:t>
            </a:r>
            <a:r>
              <a:rPr lang="ru-RU" sz="2400" dirty="0">
                <a:effectLst/>
                <a:latin typeface="Arial" panose="020B0604020202020204" pitchFamily="34" charset="0"/>
                <a:ea typeface="Times New Roman" panose="02020603050405020304" pitchFamily="18" charset="0"/>
              </a:rPr>
              <a:t> соотношении. По данному алгоритму можно проводить диагностику по всем видам речевой деятельности в начальной школе, с учетом возраста и оценочного уровня владения языком.</a:t>
            </a:r>
          </a:p>
          <a:p>
            <a:pPr marL="0" indent="0">
              <a:buNone/>
            </a:pPr>
            <a:endParaRPr lang="ru-RU" sz="1600" dirty="0"/>
          </a:p>
        </p:txBody>
      </p:sp>
    </p:spTree>
    <p:extLst>
      <p:ext uri="{BB962C8B-B14F-4D97-AF65-F5344CB8AC3E}">
        <p14:creationId xmlns="" xmlns:p14="http://schemas.microsoft.com/office/powerpoint/2010/main" val="32166248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02D4E81-BCB4-D19C-6CBD-A4A45AC082DE}"/>
              </a:ext>
            </a:extLst>
          </p:cNvPr>
          <p:cNvSpPr>
            <a:spLocks noGrp="1"/>
          </p:cNvSpPr>
          <p:nvPr>
            <p:ph type="title"/>
          </p:nvPr>
        </p:nvSpPr>
        <p:spPr/>
        <p:txBody>
          <a:bodyPr/>
          <a:lstStyle/>
          <a:p>
            <a:r>
              <a:rPr lang="ru-RU" b="1" kern="100" dirty="0">
                <a:effectLst/>
                <a:latin typeface="Arial" panose="020B0604020202020204" pitchFamily="34" charset="0"/>
                <a:ea typeface="Times New Roman" panose="02020603050405020304" pitchFamily="18" charset="0"/>
              </a:rPr>
              <a:t>Промежуточная диагностика</a:t>
            </a:r>
            <a:endParaRPr lang="ru-RU" dirty="0"/>
          </a:p>
        </p:txBody>
      </p:sp>
      <p:sp>
        <p:nvSpPr>
          <p:cNvPr id="3" name="Объект 2">
            <a:extLst>
              <a:ext uri="{FF2B5EF4-FFF2-40B4-BE49-F238E27FC236}">
                <a16:creationId xmlns:a16="http://schemas.microsoft.com/office/drawing/2014/main" xmlns="" id="{FF0DB055-AC6C-263E-7CDF-92653C0431A2}"/>
              </a:ext>
            </a:extLst>
          </p:cNvPr>
          <p:cNvSpPr>
            <a:spLocks noGrp="1"/>
          </p:cNvSpPr>
          <p:nvPr>
            <p:ph idx="1"/>
          </p:nvPr>
        </p:nvSpPr>
        <p:spPr>
          <a:xfrm>
            <a:off x="0" y="2015732"/>
            <a:ext cx="11810999" cy="3450613"/>
          </a:xfrm>
        </p:spPr>
        <p:txBody>
          <a:bodyPr>
            <a:normAutofit lnSpcReduction="10000"/>
          </a:bodyPr>
          <a:lstStyle/>
          <a:p>
            <a:pPr indent="0" algn="just">
              <a:spcBef>
                <a:spcPts val="1000"/>
              </a:spcBef>
              <a:buNone/>
            </a:pPr>
            <a:r>
              <a:rPr lang="ru-RU" sz="2400" kern="100" dirty="0">
                <a:latin typeface="Arial" panose="020B0604020202020204" pitchFamily="34" charset="0"/>
                <a:ea typeface="Times New Roman" panose="02020603050405020304" pitchFamily="18" charset="0"/>
              </a:rPr>
              <a:t>П</a:t>
            </a:r>
            <a:r>
              <a:rPr lang="ru-RU" sz="2400" kern="100" dirty="0" smtClean="0">
                <a:effectLst/>
                <a:latin typeface="Arial" panose="020B0604020202020204" pitchFamily="34" charset="0"/>
                <a:ea typeface="Times New Roman" panose="02020603050405020304" pitchFamily="18" charset="0"/>
              </a:rPr>
              <a:t>роводится </a:t>
            </a:r>
            <a:r>
              <a:rPr lang="ru-RU" sz="2400" kern="100" dirty="0">
                <a:effectLst/>
                <a:latin typeface="Arial" panose="020B0604020202020204" pitchFamily="34" charset="0"/>
                <a:ea typeface="Times New Roman" panose="02020603050405020304" pitchFamily="18" charset="0"/>
              </a:rPr>
              <a:t>в конце полугодия относительно первичной диагностики обучающегося с целью для выявления динамики процесса освоения </a:t>
            </a:r>
            <a:r>
              <a:rPr lang="ru-RU" sz="2400" kern="100" dirty="0" err="1">
                <a:effectLst/>
                <a:latin typeface="Arial" panose="020B0604020202020204" pitchFamily="34" charset="0"/>
                <a:ea typeface="Times New Roman" panose="02020603050405020304" pitchFamily="18" charset="0"/>
              </a:rPr>
              <a:t>ребенком-инофоном</a:t>
            </a:r>
            <a:r>
              <a:rPr lang="ru-RU" sz="2400" kern="100" dirty="0">
                <a:effectLst/>
                <a:latin typeface="Arial" panose="020B0604020202020204" pitchFamily="34" charset="0"/>
                <a:ea typeface="Times New Roman" panose="02020603050405020304" pitchFamily="18" charset="0"/>
              </a:rPr>
              <a:t> каждого вида речевой деятельности, что позволяет скорректировать индивидуальный образовательный маршрут обучающегося.</a:t>
            </a:r>
          </a:p>
          <a:p>
            <a:pPr indent="0" algn="just">
              <a:spcBef>
                <a:spcPts val="1000"/>
              </a:spcBef>
              <a:buNone/>
            </a:pPr>
            <a:r>
              <a:rPr lang="ru-RU" sz="2400" kern="100" dirty="0">
                <a:effectLst/>
                <a:latin typeface="Arial" panose="020B0604020202020204" pitchFamily="34" charset="0"/>
                <a:ea typeface="Times New Roman" panose="02020603050405020304" pitchFamily="18" charset="0"/>
              </a:rPr>
              <a:t>По окончании учебного года проводится </a:t>
            </a:r>
            <a:r>
              <a:rPr lang="ru-RU" b="1" kern="100" dirty="0">
                <a:effectLst/>
                <a:latin typeface="Arial" panose="020B0604020202020204" pitchFamily="34" charset="0"/>
                <a:ea typeface="Times New Roman" panose="02020603050405020304" pitchFamily="18" charset="0"/>
              </a:rPr>
              <a:t>итоговая диагностика </a:t>
            </a:r>
            <a:r>
              <a:rPr lang="ru-RU" sz="2400" kern="100" dirty="0">
                <a:effectLst/>
                <a:latin typeface="Arial" panose="020B0604020202020204" pitchFamily="34" charset="0"/>
                <a:ea typeface="Times New Roman" panose="02020603050405020304" pitchFamily="18" charset="0"/>
              </a:rPr>
              <a:t>по всем видам речевой деятельности. Цель проведения итоговой диагностики - выявление достигнутого уровня языковой и речевой компетенции обучающегося, а также умения его ориентироваться в различных коммуникативных ситуациях.</a:t>
            </a:r>
          </a:p>
          <a:p>
            <a:endParaRPr lang="ru-RU" dirty="0"/>
          </a:p>
        </p:txBody>
      </p:sp>
    </p:spTree>
    <p:extLst>
      <p:ext uri="{BB962C8B-B14F-4D97-AF65-F5344CB8AC3E}">
        <p14:creationId xmlns="" xmlns:p14="http://schemas.microsoft.com/office/powerpoint/2010/main" val="14939482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4AB589F-1909-2353-DD70-A937A69D67D5}"/>
              </a:ext>
            </a:extLst>
          </p:cNvPr>
          <p:cNvSpPr>
            <a:spLocks noGrp="1"/>
          </p:cNvSpPr>
          <p:nvPr>
            <p:ph type="title"/>
          </p:nvPr>
        </p:nvSpPr>
        <p:spPr>
          <a:xfrm>
            <a:off x="838200" y="365126"/>
            <a:ext cx="10515600" cy="438916"/>
          </a:xfrm>
        </p:spPr>
        <p:txBody>
          <a:bodyPr>
            <a:normAutofit fontScale="90000"/>
          </a:bodyPr>
          <a:lstStyle/>
          <a:p>
            <a:pPr algn="ctr"/>
            <a:r>
              <a:rPr lang="ru-RU" b="1" dirty="0">
                <a:solidFill>
                  <a:srgbClr val="C00000"/>
                </a:solidFill>
              </a:rPr>
              <a:t>Итоговая диагностика</a:t>
            </a:r>
          </a:p>
        </p:txBody>
      </p:sp>
      <p:sp>
        <p:nvSpPr>
          <p:cNvPr id="3" name="Объект 2">
            <a:extLst>
              <a:ext uri="{FF2B5EF4-FFF2-40B4-BE49-F238E27FC236}">
                <a16:creationId xmlns:a16="http://schemas.microsoft.com/office/drawing/2014/main" xmlns="" id="{E8FE2729-38A2-7745-B162-2649D24D0A79}"/>
              </a:ext>
            </a:extLst>
          </p:cNvPr>
          <p:cNvSpPr>
            <a:spLocks noGrp="1"/>
          </p:cNvSpPr>
          <p:nvPr>
            <p:ph idx="1"/>
          </p:nvPr>
        </p:nvSpPr>
        <p:spPr>
          <a:xfrm>
            <a:off x="189781" y="961696"/>
            <a:ext cx="12002219" cy="5758281"/>
          </a:xfrm>
          <a:solidFill>
            <a:schemeClr val="bg2"/>
          </a:solidFill>
        </p:spPr>
        <p:txBody>
          <a:bodyPr>
            <a:normAutofit/>
          </a:bodyPr>
          <a:lstStyle/>
          <a:p>
            <a:pPr indent="342900" algn="just">
              <a:spcBef>
                <a:spcPts val="1000"/>
              </a:spcBef>
            </a:pPr>
            <a:r>
              <a:rPr lang="ru-RU" sz="2000" b="1" dirty="0">
                <a:effectLst/>
                <a:highlight>
                  <a:srgbClr val="FFFF00"/>
                </a:highlight>
                <a:latin typeface="Arial" panose="020B0604020202020204" pitchFamily="34" charset="0"/>
                <a:ea typeface="Times New Roman" panose="02020603050405020304" pitchFamily="18" charset="0"/>
              </a:rPr>
              <a:t>Аудирование. </a:t>
            </a:r>
            <a:r>
              <a:rPr lang="ru-RU" sz="2000" dirty="0">
                <a:effectLst/>
                <a:latin typeface="Arial" panose="020B0604020202020204" pitchFamily="34" charset="0"/>
                <a:ea typeface="Times New Roman" panose="02020603050405020304" pitchFamily="18" charset="0"/>
              </a:rPr>
              <a:t>Проверяется уровень сформированности навыков понимания звучащей речи (продолжительность звучания 3 - 5 минут, количество предъявлений - два).</a:t>
            </a:r>
          </a:p>
          <a:p>
            <a:pPr indent="342900" algn="just">
              <a:spcBef>
                <a:spcPts val="1000"/>
              </a:spcBef>
            </a:pPr>
            <a:r>
              <a:rPr lang="ru-RU" sz="2000" dirty="0">
                <a:effectLst/>
                <a:latin typeface="Arial" panose="020B0604020202020204" pitchFamily="34" charset="0"/>
                <a:ea typeface="Times New Roman" panose="02020603050405020304" pitchFamily="18" charset="0"/>
              </a:rPr>
              <a:t>Педагогом предлагается ребенку-</a:t>
            </a:r>
            <a:r>
              <a:rPr lang="ru-RU" sz="2000" dirty="0" err="1">
                <a:effectLst/>
                <a:latin typeface="Arial" panose="020B0604020202020204" pitchFamily="34" charset="0"/>
                <a:ea typeface="Times New Roman" panose="02020603050405020304" pitchFamily="18" charset="0"/>
              </a:rPr>
              <a:t>инофону</a:t>
            </a:r>
            <a:r>
              <a:rPr lang="ru-RU" sz="2000" dirty="0">
                <a:effectLst/>
                <a:latin typeface="Arial" panose="020B0604020202020204" pitchFamily="34" charset="0"/>
                <a:ea typeface="Times New Roman" panose="02020603050405020304" pitchFamily="18" charset="0"/>
              </a:rPr>
              <a:t> послушать текст или посмотреть фрагмент мультфильма, и после ответить на вопросы. Данное задание определяет умение ребенка отвечать на вопросы по содержанию услышанного текста или просмотренного фрагмента мультфильма.</a:t>
            </a:r>
          </a:p>
          <a:p>
            <a:pPr indent="342900" algn="just">
              <a:spcBef>
                <a:spcPts val="1000"/>
              </a:spcBef>
            </a:pPr>
            <a:r>
              <a:rPr lang="ru-RU" sz="2000" dirty="0">
                <a:effectLst/>
                <a:latin typeface="Arial" panose="020B0604020202020204" pitchFamily="34" charset="0"/>
                <a:ea typeface="Times New Roman" panose="02020603050405020304" pitchFamily="18" charset="0"/>
              </a:rPr>
              <a:t>Во второй части </a:t>
            </a:r>
            <a:r>
              <a:rPr lang="ru-RU" sz="2000" dirty="0" err="1">
                <a:effectLst/>
                <a:latin typeface="Arial" panose="020B0604020202020204" pitchFamily="34" charset="0"/>
                <a:ea typeface="Times New Roman" panose="02020603050405020304" pitchFamily="18" charset="0"/>
              </a:rPr>
              <a:t>субтеста</a:t>
            </a:r>
            <a:r>
              <a:rPr lang="ru-RU" sz="2000" dirty="0">
                <a:effectLst/>
                <a:latin typeface="Arial" panose="020B0604020202020204" pitchFamily="34" charset="0"/>
                <a:ea typeface="Times New Roman" panose="02020603050405020304" pitchFamily="18" charset="0"/>
              </a:rPr>
              <a:t> </a:t>
            </a:r>
            <a:r>
              <a:rPr lang="ru-RU" sz="2000" b="1" dirty="0">
                <a:effectLst/>
                <a:latin typeface="Arial" panose="020B0604020202020204" pitchFamily="34" charset="0"/>
                <a:ea typeface="Times New Roman" panose="02020603050405020304" pitchFamily="18" charset="0"/>
              </a:rPr>
              <a:t>"Аудирование" </a:t>
            </a:r>
            <a:r>
              <a:rPr lang="ru-RU" sz="2000" dirty="0">
                <a:effectLst/>
                <a:latin typeface="Arial" panose="020B0604020202020204" pitchFamily="34" charset="0"/>
                <a:ea typeface="Times New Roman" panose="02020603050405020304" pitchFamily="18" charset="0"/>
              </a:rPr>
              <a:t>предлагается диагностируемому небольшое творческое задание (например, придумать название иллюстрации к тексту). </a:t>
            </a:r>
            <a:r>
              <a:rPr lang="ru-RU" sz="2000" dirty="0" err="1">
                <a:effectLst/>
                <a:latin typeface="Arial" panose="020B0604020202020204" pitchFamily="34" charset="0"/>
                <a:ea typeface="Times New Roman" panose="02020603050405020304" pitchFamily="18" charset="0"/>
              </a:rPr>
              <a:t>Субтест</a:t>
            </a:r>
            <a:r>
              <a:rPr lang="ru-RU" sz="2000" dirty="0">
                <a:effectLst/>
                <a:latin typeface="Arial" panose="020B0604020202020204" pitchFamily="34" charset="0"/>
                <a:ea typeface="Times New Roman" panose="02020603050405020304" pitchFamily="18" charset="0"/>
              </a:rPr>
              <a:t> "Аудирование" оценивается общими баллами за первую и вторую части.</a:t>
            </a:r>
          </a:p>
          <a:p>
            <a:pPr indent="342900" algn="just">
              <a:spcBef>
                <a:spcPts val="1000"/>
              </a:spcBef>
            </a:pPr>
            <a:r>
              <a:rPr lang="ru-RU" sz="2000" dirty="0">
                <a:effectLst/>
                <a:latin typeface="Arial" panose="020B0604020202020204" pitchFamily="34" charset="0"/>
                <a:ea typeface="Times New Roman" panose="02020603050405020304" pitchFamily="18" charset="0"/>
              </a:rPr>
              <a:t>Часть 1. Задания 1 и 2. Прослушать текст (два предъявления) или просмотреть фрагмент мультфильма. Ответить на вопросы по содержанию текста.</a:t>
            </a:r>
          </a:p>
          <a:p>
            <a:pPr indent="342900" algn="just">
              <a:spcBef>
                <a:spcPts val="1000"/>
              </a:spcBef>
            </a:pPr>
            <a:r>
              <a:rPr lang="ru-RU" sz="2000" dirty="0">
                <a:effectLst/>
                <a:latin typeface="Arial" panose="020B0604020202020204" pitchFamily="34" charset="0"/>
                <a:ea typeface="Times New Roman" panose="02020603050405020304" pitchFamily="18" charset="0"/>
              </a:rPr>
              <a:t>Часть 2. Работа по содержанию: в варианте с просмотром фрагмента мультфильма - ответить на вопросы; в варианте прослушивания сказки или рассказа - придумать название иллюстрации к тексту (учитывая изображенный художником эпизод).</a:t>
            </a:r>
          </a:p>
          <a:p>
            <a:endParaRPr lang="ru-RU" dirty="0"/>
          </a:p>
        </p:txBody>
      </p:sp>
    </p:spTree>
    <p:extLst>
      <p:ext uri="{BB962C8B-B14F-4D97-AF65-F5344CB8AC3E}">
        <p14:creationId xmlns="" xmlns:p14="http://schemas.microsoft.com/office/powerpoint/2010/main" val="42107303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21E195A-9D38-87D7-78D6-0E76731AC54B}"/>
              </a:ext>
            </a:extLst>
          </p:cNvPr>
          <p:cNvSpPr>
            <a:spLocks noGrp="1"/>
          </p:cNvSpPr>
          <p:nvPr>
            <p:ph type="title"/>
          </p:nvPr>
        </p:nvSpPr>
        <p:spPr/>
        <p:txBody>
          <a:bodyPr/>
          <a:lstStyle/>
          <a:p>
            <a:endParaRPr lang="ru-RU"/>
          </a:p>
        </p:txBody>
      </p:sp>
      <p:pic>
        <p:nvPicPr>
          <p:cNvPr id="6" name="Объект 5">
            <a:extLst>
              <a:ext uri="{FF2B5EF4-FFF2-40B4-BE49-F238E27FC236}">
                <a16:creationId xmlns:a16="http://schemas.microsoft.com/office/drawing/2014/main" xmlns="" id="{C8322A81-FADF-AE6C-398E-0150B2A457E1}"/>
              </a:ext>
            </a:extLst>
          </p:cNvPr>
          <p:cNvPicPr>
            <a:picLocks noGrp="1" noChangeAspect="1"/>
          </p:cNvPicPr>
          <p:nvPr>
            <p:ph idx="1"/>
          </p:nvPr>
        </p:nvPicPr>
        <p:blipFill>
          <a:blip r:embed="rId2"/>
          <a:stretch>
            <a:fillRect/>
          </a:stretch>
        </p:blipFill>
        <p:spPr>
          <a:xfrm>
            <a:off x="0" y="0"/>
            <a:ext cx="12191999" cy="6999890"/>
          </a:xfrm>
        </p:spPr>
      </p:pic>
    </p:spTree>
    <p:extLst>
      <p:ext uri="{BB962C8B-B14F-4D97-AF65-F5344CB8AC3E}">
        <p14:creationId xmlns="" xmlns:p14="http://schemas.microsoft.com/office/powerpoint/2010/main" val="16953206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FDCF8B7-11FB-03A1-ADBA-B6422C74470F}"/>
              </a:ext>
            </a:extLst>
          </p:cNvPr>
          <p:cNvSpPr>
            <a:spLocks noGrp="1"/>
          </p:cNvSpPr>
          <p:nvPr>
            <p:ph type="title"/>
          </p:nvPr>
        </p:nvSpPr>
        <p:spPr>
          <a:xfrm>
            <a:off x="609600" y="274637"/>
            <a:ext cx="10972800" cy="1459569"/>
          </a:xfrm>
        </p:spPr>
        <p:txBody>
          <a:bodyPr>
            <a:normAutofit/>
          </a:bodyPr>
          <a:lstStyle/>
          <a:p>
            <a:r>
              <a:rPr lang="ru-RU" b="1" dirty="0">
                <a:solidFill>
                  <a:srgbClr val="FF0000"/>
                </a:solidFill>
                <a:effectLst/>
                <a:latin typeface="Arial" panose="020B0604020202020204" pitchFamily="34" charset="0"/>
                <a:ea typeface="Times New Roman" panose="02020603050405020304" pitchFamily="18" charset="0"/>
              </a:rPr>
              <a:t>Критерии оценивания итогового тестирования</a:t>
            </a:r>
            <a:r>
              <a:rPr lang="ru-RU" sz="1800" b="1" dirty="0">
                <a:solidFill>
                  <a:srgbClr val="FF0000"/>
                </a:solidFill>
                <a:effectLst/>
                <a:latin typeface="Arial" panose="020B0604020202020204" pitchFamily="34" charset="0"/>
                <a:ea typeface="Times New Roman" panose="02020603050405020304" pitchFamily="18" charset="0"/>
              </a:rPr>
              <a:t/>
            </a:r>
            <a:br>
              <a:rPr lang="ru-RU" sz="1800" b="1" dirty="0">
                <a:solidFill>
                  <a:srgbClr val="FF0000"/>
                </a:solidFill>
                <a:effectLst/>
                <a:latin typeface="Arial" panose="020B0604020202020204" pitchFamily="34" charset="0"/>
                <a:ea typeface="Times New Roman" panose="02020603050405020304" pitchFamily="18" charset="0"/>
              </a:rPr>
            </a:br>
            <a:endParaRPr lang="ru-RU" dirty="0">
              <a:solidFill>
                <a:srgbClr val="FF0000"/>
              </a:solidFill>
            </a:endParaRPr>
          </a:p>
        </p:txBody>
      </p:sp>
      <p:sp>
        <p:nvSpPr>
          <p:cNvPr id="3" name="Объект 2">
            <a:extLst>
              <a:ext uri="{FF2B5EF4-FFF2-40B4-BE49-F238E27FC236}">
                <a16:creationId xmlns:a16="http://schemas.microsoft.com/office/drawing/2014/main" xmlns="" id="{FCF1087A-B2B6-A856-C1E3-28258FE6E5C8}"/>
              </a:ext>
            </a:extLst>
          </p:cNvPr>
          <p:cNvSpPr>
            <a:spLocks noGrp="1"/>
          </p:cNvSpPr>
          <p:nvPr>
            <p:ph idx="1"/>
          </p:nvPr>
        </p:nvSpPr>
        <p:spPr>
          <a:xfrm>
            <a:off x="0" y="1138983"/>
            <a:ext cx="11919445" cy="5123794"/>
          </a:xfrm>
        </p:spPr>
        <p:txBody>
          <a:bodyPr>
            <a:normAutofit/>
          </a:bodyPr>
          <a:lstStyle/>
          <a:p>
            <a:pPr indent="0" algn="just">
              <a:buNone/>
            </a:pPr>
            <a:r>
              <a:rPr lang="ru-RU" sz="2000" b="1" dirty="0" smtClean="0">
                <a:effectLst/>
                <a:latin typeface="Arial" panose="020B0604020202020204" pitchFamily="34" charset="0"/>
                <a:ea typeface="Times New Roman" panose="02020603050405020304" pitchFamily="18" charset="0"/>
              </a:rPr>
              <a:t>Говорение</a:t>
            </a:r>
            <a:r>
              <a:rPr lang="ru-RU" sz="2000" b="1" dirty="0">
                <a:effectLst/>
                <a:latin typeface="Arial" panose="020B0604020202020204" pitchFamily="34" charset="0"/>
                <a:ea typeface="Times New Roman" panose="02020603050405020304" pitchFamily="18" charset="0"/>
              </a:rPr>
              <a:t>. </a:t>
            </a:r>
            <a:endParaRPr lang="ru-RU" sz="2000" b="1" dirty="0" smtClean="0">
              <a:effectLst/>
              <a:latin typeface="Arial" panose="020B0604020202020204" pitchFamily="34" charset="0"/>
              <a:ea typeface="Times New Roman" panose="02020603050405020304" pitchFamily="18" charset="0"/>
            </a:endParaRPr>
          </a:p>
          <a:p>
            <a:pPr indent="0" algn="just">
              <a:buNone/>
            </a:pPr>
            <a:endParaRPr lang="ru-RU" sz="2000" b="1" dirty="0">
              <a:effectLst/>
              <a:latin typeface="Arial" panose="020B0604020202020204" pitchFamily="34" charset="0"/>
              <a:ea typeface="Times New Roman" panose="02020603050405020304" pitchFamily="18" charset="0"/>
            </a:endParaRPr>
          </a:p>
          <a:p>
            <a:pPr indent="0" algn="just">
              <a:buNone/>
            </a:pPr>
            <a:r>
              <a:rPr lang="ru-RU" sz="2000" b="1" dirty="0">
                <a:solidFill>
                  <a:srgbClr val="FF0000"/>
                </a:solidFill>
                <a:effectLst/>
                <a:latin typeface="Arial" panose="020B0604020202020204" pitchFamily="34" charset="0"/>
                <a:ea typeface="Times New Roman" panose="02020603050405020304" pitchFamily="18" charset="0"/>
              </a:rPr>
              <a:t>Задание 1. </a:t>
            </a:r>
            <a:r>
              <a:rPr lang="ru-RU" sz="2000" b="1" dirty="0">
                <a:effectLst/>
                <a:latin typeface="Arial" panose="020B0604020202020204" pitchFamily="34" charset="0"/>
                <a:ea typeface="Times New Roman" panose="02020603050405020304" pitchFamily="18" charset="0"/>
              </a:rPr>
              <a:t>Диалог на заданную тему (ответы на вопросы без подготовки)</a:t>
            </a:r>
          </a:p>
          <a:p>
            <a:pPr indent="0" algn="just">
              <a:spcBef>
                <a:spcPts val="1000"/>
              </a:spcBef>
              <a:buNone/>
            </a:pPr>
            <a:r>
              <a:rPr lang="ru-RU" sz="2000" dirty="0">
                <a:effectLst/>
                <a:highlight>
                  <a:srgbClr val="FFFF00"/>
                </a:highlight>
                <a:latin typeface="Arial" panose="020B0604020202020204" pitchFamily="34" charset="0"/>
                <a:ea typeface="Times New Roman" panose="02020603050405020304" pitchFamily="18" charset="0"/>
              </a:rPr>
              <a:t>5 баллов </a:t>
            </a:r>
            <a:r>
              <a:rPr lang="ru-RU" sz="2000" dirty="0">
                <a:effectLst/>
                <a:latin typeface="Arial" panose="020B0604020202020204" pitchFamily="34" charset="0"/>
                <a:ea typeface="Times New Roman" panose="02020603050405020304" pitchFamily="18" charset="0"/>
              </a:rPr>
              <a:t>- ответы на все вопросы и короткое монологическое высказывание (два - три) предложения;</a:t>
            </a:r>
          </a:p>
          <a:p>
            <a:pPr indent="0" algn="just">
              <a:spcBef>
                <a:spcPts val="1000"/>
              </a:spcBef>
              <a:buNone/>
            </a:pPr>
            <a:r>
              <a:rPr lang="ru-RU" sz="2000" dirty="0">
                <a:effectLst/>
                <a:highlight>
                  <a:srgbClr val="FFFF00"/>
                </a:highlight>
                <a:latin typeface="Arial" panose="020B0604020202020204" pitchFamily="34" charset="0"/>
                <a:ea typeface="Times New Roman" panose="02020603050405020304" pitchFamily="18" charset="0"/>
              </a:rPr>
              <a:t>4 балла </a:t>
            </a:r>
            <a:r>
              <a:rPr lang="ru-RU" sz="2000" dirty="0">
                <a:effectLst/>
                <a:latin typeface="Arial" panose="020B0604020202020204" pitchFamily="34" charset="0"/>
                <a:ea typeface="Times New Roman" panose="02020603050405020304" pitchFamily="18" charset="0"/>
              </a:rPr>
              <a:t>- правильные ответы на большую часть вопросов и короткая монологическая речь;</a:t>
            </a:r>
          </a:p>
          <a:p>
            <a:pPr indent="0" algn="just">
              <a:spcBef>
                <a:spcPts val="1000"/>
              </a:spcBef>
              <a:buNone/>
            </a:pPr>
            <a:r>
              <a:rPr lang="ru-RU" sz="2000" dirty="0">
                <a:effectLst/>
                <a:highlight>
                  <a:srgbClr val="FFFF00"/>
                </a:highlight>
                <a:latin typeface="Arial" panose="020B0604020202020204" pitchFamily="34" charset="0"/>
                <a:ea typeface="Times New Roman" panose="02020603050405020304" pitchFamily="18" charset="0"/>
              </a:rPr>
              <a:t>3 балла </a:t>
            </a:r>
            <a:r>
              <a:rPr lang="ru-RU" sz="2000" dirty="0">
                <a:effectLst/>
                <a:latin typeface="Arial" panose="020B0604020202020204" pitchFamily="34" charset="0"/>
                <a:ea typeface="Times New Roman" panose="02020603050405020304" pitchFamily="18" charset="0"/>
              </a:rPr>
              <a:t>- половина правильных ответов и монологическая речь с ошибками;</a:t>
            </a:r>
          </a:p>
          <a:p>
            <a:pPr indent="0" algn="just">
              <a:spcBef>
                <a:spcPts val="1000"/>
              </a:spcBef>
              <a:buNone/>
            </a:pPr>
            <a:r>
              <a:rPr lang="ru-RU" sz="2000" dirty="0">
                <a:effectLst/>
                <a:highlight>
                  <a:srgbClr val="FFFF00"/>
                </a:highlight>
                <a:latin typeface="Arial" panose="020B0604020202020204" pitchFamily="34" charset="0"/>
                <a:ea typeface="Times New Roman" panose="02020603050405020304" pitchFamily="18" charset="0"/>
              </a:rPr>
              <a:t>2 балла </a:t>
            </a:r>
            <a:r>
              <a:rPr lang="ru-RU" sz="2000" dirty="0">
                <a:effectLst/>
                <a:latin typeface="Arial" panose="020B0604020202020204" pitchFamily="34" charset="0"/>
                <a:ea typeface="Times New Roman" panose="02020603050405020304" pitchFamily="18" charset="0"/>
              </a:rPr>
              <a:t>- ответ на один - два вопроса;</a:t>
            </a:r>
          </a:p>
          <a:p>
            <a:pPr indent="0" algn="just">
              <a:spcBef>
                <a:spcPts val="1000"/>
              </a:spcBef>
              <a:buNone/>
            </a:pPr>
            <a:r>
              <a:rPr lang="ru-RU" sz="2000" dirty="0">
                <a:effectLst/>
                <a:highlight>
                  <a:srgbClr val="FFFF00"/>
                </a:highlight>
                <a:latin typeface="Arial" panose="020B0604020202020204" pitchFamily="34" charset="0"/>
                <a:ea typeface="Times New Roman" panose="02020603050405020304" pitchFamily="18" charset="0"/>
              </a:rPr>
              <a:t>1 балл </a:t>
            </a:r>
            <a:r>
              <a:rPr lang="ru-RU" sz="2000" dirty="0">
                <a:effectLst/>
                <a:latin typeface="Arial" panose="020B0604020202020204" pitchFamily="34" charset="0"/>
                <a:ea typeface="Times New Roman" panose="02020603050405020304" pitchFamily="18" charset="0"/>
              </a:rPr>
              <a:t>- ответ по теме, но только отдельными словами;</a:t>
            </a:r>
          </a:p>
          <a:p>
            <a:pPr indent="0" algn="just">
              <a:spcBef>
                <a:spcPts val="1000"/>
              </a:spcBef>
              <a:buNone/>
            </a:pPr>
            <a:r>
              <a:rPr lang="ru-RU" sz="2000" dirty="0">
                <a:effectLst/>
                <a:highlight>
                  <a:srgbClr val="FFFF00"/>
                </a:highlight>
                <a:latin typeface="Arial" panose="020B0604020202020204" pitchFamily="34" charset="0"/>
                <a:ea typeface="Times New Roman" panose="02020603050405020304" pitchFamily="18" charset="0"/>
              </a:rPr>
              <a:t>0 баллов </a:t>
            </a:r>
            <a:r>
              <a:rPr lang="ru-RU" sz="2000" dirty="0">
                <a:effectLst/>
                <a:latin typeface="Arial" panose="020B0604020202020204" pitchFamily="34" charset="0"/>
                <a:ea typeface="Times New Roman" panose="02020603050405020304" pitchFamily="18" charset="0"/>
              </a:rPr>
              <a:t>- молчание, отсутствие ответа на вопросы.</a:t>
            </a:r>
          </a:p>
          <a:p>
            <a:endParaRPr lang="ru-RU" dirty="0"/>
          </a:p>
        </p:txBody>
      </p:sp>
    </p:spTree>
    <p:extLst>
      <p:ext uri="{BB962C8B-B14F-4D97-AF65-F5344CB8AC3E}">
        <p14:creationId xmlns="" xmlns:p14="http://schemas.microsoft.com/office/powerpoint/2010/main" val="700854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68442" y="0"/>
            <a:ext cx="12023558"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одзаголовок 2"/>
          <p:cNvSpPr txBox="1">
            <a:spLocks/>
          </p:cNvSpPr>
          <p:nvPr/>
        </p:nvSpPr>
        <p:spPr>
          <a:xfrm>
            <a:off x="168442" y="0"/>
            <a:ext cx="11855116" cy="1179095"/>
          </a:xfrm>
          <a:prstGeom prst="rect">
            <a:avLst/>
          </a:prstGeom>
        </p:spPr>
        <p:txBody>
          <a:bodyPr>
            <a:normAutofit fontScale="925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algn="ctr">
              <a:buNone/>
            </a:pPr>
            <a:r>
              <a:rPr lang="ru-RU" sz="3200" b="1" dirty="0">
                <a:solidFill>
                  <a:srgbClr val="FF0000"/>
                </a:solidFill>
              </a:rPr>
              <a:t>ЛИНГВИСТИКА </a:t>
            </a:r>
            <a:r>
              <a:rPr lang="ru-RU" i="1" dirty="0">
                <a:solidFill>
                  <a:srgbClr val="FF0000"/>
                </a:solidFill>
              </a:rPr>
              <a:t>(от </a:t>
            </a:r>
            <a:r>
              <a:rPr lang="en-US" i="1" dirty="0" err="1">
                <a:solidFill>
                  <a:srgbClr val="FF0000"/>
                </a:solidFill>
              </a:rPr>
              <a:t>lingva</a:t>
            </a:r>
            <a:r>
              <a:rPr lang="en-US" i="1" dirty="0">
                <a:solidFill>
                  <a:srgbClr val="FF0000"/>
                </a:solidFill>
              </a:rPr>
              <a:t> – </a:t>
            </a:r>
            <a:r>
              <a:rPr lang="ru-RU" i="1" dirty="0">
                <a:solidFill>
                  <a:srgbClr val="FF0000"/>
                </a:solidFill>
              </a:rPr>
              <a:t>язык) </a:t>
            </a:r>
            <a:r>
              <a:rPr lang="en-US" b="1" dirty="0">
                <a:solidFill>
                  <a:srgbClr val="FF0000"/>
                </a:solidFill>
              </a:rPr>
              <a:t>–</a:t>
            </a:r>
            <a:r>
              <a:rPr lang="ru-RU" b="1" dirty="0">
                <a:solidFill>
                  <a:srgbClr val="FF0000"/>
                </a:solidFill>
              </a:rPr>
              <a:t> наука, изучающая язык, его систему, законы, особенности функционирования, историческое развитие.</a:t>
            </a:r>
            <a:endParaRPr lang="ru-RU" dirty="0">
              <a:solidFill>
                <a:srgbClr val="FF0000"/>
              </a:solidFill>
            </a:endParaRPr>
          </a:p>
        </p:txBody>
      </p:sp>
      <p:pic>
        <p:nvPicPr>
          <p:cNvPr id="2" name="Объект 3" descr="https://ds04.infourok.ru/uploads/ex/048f/00024e7e-803cc957/1/img19.jpg"/>
          <p:cNvPicPr>
            <a:picLocks/>
          </p:cNvPicPr>
          <p:nvPr/>
        </p:nvPicPr>
        <p:blipFill rotWithShape="1">
          <a:blip r:embed="rId2">
            <a:extLst>
              <a:ext uri="{28A0092B-C50C-407E-A947-70E740481C1C}">
                <a14:useLocalDpi xmlns="" xmlns:a14="http://schemas.microsoft.com/office/drawing/2010/main" val="0"/>
              </a:ext>
            </a:extLst>
          </a:blip>
          <a:srcRect l="6495" t="39028" r="5659" b="13088"/>
          <a:stretch/>
        </p:blipFill>
        <p:spPr bwMode="auto">
          <a:xfrm>
            <a:off x="0" y="1179095"/>
            <a:ext cx="12192000" cy="5678905"/>
          </a:xfrm>
          <a:prstGeom prst="rect">
            <a:avLst/>
          </a:prstGeom>
          <a:noFill/>
          <a:ln>
            <a:noFill/>
          </a:ln>
        </p:spPr>
      </p:pic>
    </p:spTree>
    <p:extLst>
      <p:ext uri="{BB962C8B-B14F-4D97-AF65-F5344CB8AC3E}">
        <p14:creationId xmlns="" xmlns:p14="http://schemas.microsoft.com/office/powerpoint/2010/main" val="17357613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FDCF8B7-11FB-03A1-ADBA-B6422C74470F}"/>
              </a:ext>
            </a:extLst>
          </p:cNvPr>
          <p:cNvSpPr>
            <a:spLocks noGrp="1"/>
          </p:cNvSpPr>
          <p:nvPr>
            <p:ph type="title"/>
          </p:nvPr>
        </p:nvSpPr>
        <p:spPr>
          <a:xfrm>
            <a:off x="609600" y="274637"/>
            <a:ext cx="10972800" cy="1459569"/>
          </a:xfrm>
        </p:spPr>
        <p:txBody>
          <a:bodyPr>
            <a:normAutofit/>
          </a:bodyPr>
          <a:lstStyle/>
          <a:p>
            <a:r>
              <a:rPr lang="ru-RU" b="1" dirty="0">
                <a:solidFill>
                  <a:srgbClr val="FF0000"/>
                </a:solidFill>
                <a:effectLst/>
                <a:latin typeface="Arial" panose="020B0604020202020204" pitchFamily="34" charset="0"/>
                <a:ea typeface="Times New Roman" panose="02020603050405020304" pitchFamily="18" charset="0"/>
              </a:rPr>
              <a:t>Критерии оценивания итогового тестирования</a:t>
            </a:r>
            <a:r>
              <a:rPr lang="ru-RU" sz="1800" b="1" dirty="0">
                <a:solidFill>
                  <a:srgbClr val="FF0000"/>
                </a:solidFill>
                <a:effectLst/>
                <a:latin typeface="Arial" panose="020B0604020202020204" pitchFamily="34" charset="0"/>
                <a:ea typeface="Times New Roman" panose="02020603050405020304" pitchFamily="18" charset="0"/>
              </a:rPr>
              <a:t/>
            </a:r>
            <a:br>
              <a:rPr lang="ru-RU" sz="1800" b="1" dirty="0">
                <a:solidFill>
                  <a:srgbClr val="FF0000"/>
                </a:solidFill>
                <a:effectLst/>
                <a:latin typeface="Arial" panose="020B0604020202020204" pitchFamily="34" charset="0"/>
                <a:ea typeface="Times New Roman" panose="02020603050405020304" pitchFamily="18" charset="0"/>
              </a:rPr>
            </a:br>
            <a:endParaRPr lang="ru-RU" dirty="0">
              <a:solidFill>
                <a:srgbClr val="FF0000"/>
              </a:solidFill>
            </a:endParaRPr>
          </a:p>
        </p:txBody>
      </p:sp>
      <p:sp>
        <p:nvSpPr>
          <p:cNvPr id="3" name="Объект 2">
            <a:extLst>
              <a:ext uri="{FF2B5EF4-FFF2-40B4-BE49-F238E27FC236}">
                <a16:creationId xmlns:a16="http://schemas.microsoft.com/office/drawing/2014/main" xmlns="" id="{FCF1087A-B2B6-A856-C1E3-28258FE6E5C8}"/>
              </a:ext>
            </a:extLst>
          </p:cNvPr>
          <p:cNvSpPr>
            <a:spLocks noGrp="1"/>
          </p:cNvSpPr>
          <p:nvPr>
            <p:ph idx="1"/>
          </p:nvPr>
        </p:nvSpPr>
        <p:spPr>
          <a:xfrm>
            <a:off x="264903" y="1325618"/>
            <a:ext cx="11696699" cy="4842268"/>
          </a:xfrm>
        </p:spPr>
        <p:txBody>
          <a:bodyPr>
            <a:normAutofit fontScale="92500" lnSpcReduction="10000"/>
          </a:bodyPr>
          <a:lstStyle/>
          <a:p>
            <a:pPr algn="just"/>
            <a:endParaRPr lang="ru-RU" sz="2400" dirty="0">
              <a:effectLst/>
              <a:latin typeface="Arial" panose="020B0604020202020204" pitchFamily="34" charset="0"/>
              <a:ea typeface="Times New Roman" panose="02020603050405020304" pitchFamily="18" charset="0"/>
            </a:endParaRPr>
          </a:p>
          <a:p>
            <a:pPr indent="0" algn="just">
              <a:buNone/>
            </a:pPr>
            <a:r>
              <a:rPr lang="ru-RU" sz="2400" b="1" dirty="0">
                <a:effectLst/>
                <a:latin typeface="Arial" panose="020B0604020202020204" pitchFamily="34" charset="0"/>
                <a:ea typeface="Times New Roman" panose="02020603050405020304" pitchFamily="18" charset="0"/>
              </a:rPr>
              <a:t>Аудирование</a:t>
            </a:r>
          </a:p>
          <a:p>
            <a:pPr indent="0" algn="just">
              <a:spcBef>
                <a:spcPts val="1000"/>
              </a:spcBef>
              <a:buNone/>
            </a:pPr>
            <a:r>
              <a:rPr lang="ru-RU" sz="2400" dirty="0">
                <a:effectLst/>
                <a:highlight>
                  <a:srgbClr val="FFFF00"/>
                </a:highlight>
                <a:latin typeface="Arial" panose="020B0604020202020204" pitchFamily="34" charset="0"/>
                <a:ea typeface="Times New Roman" panose="02020603050405020304" pitchFamily="18" charset="0"/>
              </a:rPr>
              <a:t>5 баллов </a:t>
            </a:r>
            <a:r>
              <a:rPr lang="ru-RU" sz="2400" dirty="0">
                <a:effectLst/>
                <a:latin typeface="Arial" panose="020B0604020202020204" pitchFamily="34" charset="0"/>
                <a:ea typeface="Times New Roman" panose="02020603050405020304" pitchFamily="18" charset="0"/>
              </a:rPr>
              <a:t>- ответ на все вопросы первой и второй частей;</a:t>
            </a:r>
          </a:p>
          <a:p>
            <a:pPr indent="0" algn="just">
              <a:spcBef>
                <a:spcPts val="1000"/>
              </a:spcBef>
              <a:buNone/>
            </a:pPr>
            <a:r>
              <a:rPr lang="ru-RU" sz="2400" dirty="0">
                <a:effectLst/>
                <a:highlight>
                  <a:srgbClr val="FFFF00"/>
                </a:highlight>
                <a:latin typeface="Arial" panose="020B0604020202020204" pitchFamily="34" charset="0"/>
                <a:ea typeface="Times New Roman" panose="02020603050405020304" pitchFamily="18" charset="0"/>
              </a:rPr>
              <a:t>4 балла </a:t>
            </a:r>
            <a:r>
              <a:rPr lang="ru-RU" sz="2400" dirty="0">
                <a:effectLst/>
                <a:latin typeface="Arial" panose="020B0604020202020204" pitchFamily="34" charset="0"/>
                <a:ea typeface="Times New Roman" panose="02020603050405020304" pitchFamily="18" charset="0"/>
              </a:rPr>
              <a:t>- ответ на все вопросы, но с одной - двумя языковыми ошибками;</a:t>
            </a:r>
          </a:p>
          <a:p>
            <a:pPr indent="0" algn="just">
              <a:spcBef>
                <a:spcPts val="1000"/>
              </a:spcBef>
              <a:buNone/>
            </a:pPr>
            <a:r>
              <a:rPr lang="ru-RU" sz="2400" dirty="0">
                <a:effectLst/>
                <a:highlight>
                  <a:srgbClr val="FFFF00"/>
                </a:highlight>
                <a:latin typeface="Arial" panose="020B0604020202020204" pitchFamily="34" charset="0"/>
                <a:ea typeface="Times New Roman" panose="02020603050405020304" pitchFamily="18" charset="0"/>
              </a:rPr>
              <a:t>3 балла </a:t>
            </a:r>
            <a:r>
              <a:rPr lang="ru-RU" sz="2400" dirty="0">
                <a:effectLst/>
                <a:latin typeface="Arial" panose="020B0604020202020204" pitchFamily="34" charset="0"/>
                <a:ea typeface="Times New Roman" panose="02020603050405020304" pitchFamily="18" charset="0"/>
              </a:rPr>
              <a:t>- ответ на половину вопросов первой части и частичное выполнение заданий второй части;</a:t>
            </a:r>
          </a:p>
          <a:p>
            <a:pPr indent="0" algn="just">
              <a:spcBef>
                <a:spcPts val="1000"/>
              </a:spcBef>
              <a:buNone/>
            </a:pPr>
            <a:r>
              <a:rPr lang="ru-RU" sz="2400" dirty="0">
                <a:effectLst/>
                <a:highlight>
                  <a:srgbClr val="FFFF00"/>
                </a:highlight>
                <a:latin typeface="Arial" panose="020B0604020202020204" pitchFamily="34" charset="0"/>
                <a:ea typeface="Times New Roman" panose="02020603050405020304" pitchFamily="18" charset="0"/>
              </a:rPr>
              <a:t>2 балла </a:t>
            </a:r>
            <a:r>
              <a:rPr lang="ru-RU" sz="2400" dirty="0">
                <a:effectLst/>
                <a:latin typeface="Arial" panose="020B0604020202020204" pitchFamily="34" charset="0"/>
                <a:ea typeface="Times New Roman" panose="02020603050405020304" pitchFamily="18" charset="0"/>
              </a:rPr>
              <a:t>- ответы меньше, чем на 50% вопросов обеих частей;</a:t>
            </a:r>
          </a:p>
          <a:p>
            <a:pPr indent="0" algn="just">
              <a:spcBef>
                <a:spcPts val="1000"/>
              </a:spcBef>
              <a:buNone/>
            </a:pPr>
            <a:r>
              <a:rPr lang="ru-RU" sz="2400" dirty="0">
                <a:effectLst/>
                <a:highlight>
                  <a:srgbClr val="FFFF00"/>
                </a:highlight>
                <a:latin typeface="Arial" panose="020B0604020202020204" pitchFamily="34" charset="0"/>
                <a:ea typeface="Times New Roman" panose="02020603050405020304" pitchFamily="18" charset="0"/>
              </a:rPr>
              <a:t>1 балл </a:t>
            </a:r>
            <a:r>
              <a:rPr lang="ru-RU" sz="2400" dirty="0">
                <a:effectLst/>
                <a:latin typeface="Arial" panose="020B0604020202020204" pitchFamily="34" charset="0"/>
                <a:ea typeface="Times New Roman" panose="02020603050405020304" pitchFamily="18" charset="0"/>
              </a:rPr>
              <a:t>- ответ на один - два вопроса первой части с ошибками, нет ответа на задания второй части;</a:t>
            </a:r>
          </a:p>
          <a:p>
            <a:pPr indent="0" algn="just">
              <a:spcBef>
                <a:spcPts val="1000"/>
              </a:spcBef>
              <a:buNone/>
            </a:pPr>
            <a:r>
              <a:rPr lang="ru-RU" sz="2400" dirty="0">
                <a:effectLst/>
                <a:highlight>
                  <a:srgbClr val="FFFF00"/>
                </a:highlight>
                <a:latin typeface="Arial" panose="020B0604020202020204" pitchFamily="34" charset="0"/>
                <a:ea typeface="Times New Roman" panose="02020603050405020304" pitchFamily="18" charset="0"/>
              </a:rPr>
              <a:t>0 баллов </a:t>
            </a:r>
            <a:r>
              <a:rPr lang="ru-RU" sz="2400" dirty="0">
                <a:effectLst/>
                <a:latin typeface="Arial" panose="020B0604020202020204" pitchFamily="34" charset="0"/>
                <a:ea typeface="Times New Roman" panose="02020603050405020304" pitchFamily="18" charset="0"/>
              </a:rPr>
              <a:t>- нет правильных ответов.</a:t>
            </a:r>
          </a:p>
          <a:p>
            <a:endParaRPr lang="ru-RU" dirty="0"/>
          </a:p>
        </p:txBody>
      </p:sp>
    </p:spTree>
    <p:extLst>
      <p:ext uri="{BB962C8B-B14F-4D97-AF65-F5344CB8AC3E}">
        <p14:creationId xmlns="" xmlns:p14="http://schemas.microsoft.com/office/powerpoint/2010/main" val="23455975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FDCF8B7-11FB-03A1-ADBA-B6422C74470F}"/>
              </a:ext>
            </a:extLst>
          </p:cNvPr>
          <p:cNvSpPr>
            <a:spLocks noGrp="1"/>
          </p:cNvSpPr>
          <p:nvPr>
            <p:ph type="title"/>
          </p:nvPr>
        </p:nvSpPr>
        <p:spPr>
          <a:xfrm>
            <a:off x="609600" y="274637"/>
            <a:ext cx="10972800" cy="1459569"/>
          </a:xfrm>
        </p:spPr>
        <p:txBody>
          <a:bodyPr>
            <a:normAutofit/>
          </a:bodyPr>
          <a:lstStyle/>
          <a:p>
            <a:r>
              <a:rPr lang="ru-RU" b="1" dirty="0">
                <a:solidFill>
                  <a:srgbClr val="FF0000"/>
                </a:solidFill>
                <a:effectLst/>
                <a:latin typeface="Arial" panose="020B0604020202020204" pitchFamily="34" charset="0"/>
                <a:ea typeface="Times New Roman" panose="02020603050405020304" pitchFamily="18" charset="0"/>
              </a:rPr>
              <a:t>Критерии оценивания итогового тестирования</a:t>
            </a:r>
            <a:r>
              <a:rPr lang="ru-RU" sz="1800" b="1" dirty="0">
                <a:solidFill>
                  <a:srgbClr val="FF0000"/>
                </a:solidFill>
                <a:effectLst/>
                <a:latin typeface="Arial" panose="020B0604020202020204" pitchFamily="34" charset="0"/>
                <a:ea typeface="Times New Roman" panose="02020603050405020304" pitchFamily="18" charset="0"/>
              </a:rPr>
              <a:t/>
            </a:r>
            <a:br>
              <a:rPr lang="ru-RU" sz="1800" b="1" dirty="0">
                <a:solidFill>
                  <a:srgbClr val="FF0000"/>
                </a:solidFill>
                <a:effectLst/>
                <a:latin typeface="Arial" panose="020B0604020202020204" pitchFamily="34" charset="0"/>
                <a:ea typeface="Times New Roman" panose="02020603050405020304" pitchFamily="18" charset="0"/>
              </a:rPr>
            </a:br>
            <a:endParaRPr lang="ru-RU" dirty="0">
              <a:solidFill>
                <a:srgbClr val="FF0000"/>
              </a:solidFill>
            </a:endParaRPr>
          </a:p>
        </p:txBody>
      </p:sp>
      <p:sp>
        <p:nvSpPr>
          <p:cNvPr id="3" name="Объект 2">
            <a:extLst>
              <a:ext uri="{FF2B5EF4-FFF2-40B4-BE49-F238E27FC236}">
                <a16:creationId xmlns:a16="http://schemas.microsoft.com/office/drawing/2014/main" xmlns="" id="{FCF1087A-B2B6-A856-C1E3-28258FE6E5C8}"/>
              </a:ext>
            </a:extLst>
          </p:cNvPr>
          <p:cNvSpPr>
            <a:spLocks noGrp="1"/>
          </p:cNvSpPr>
          <p:nvPr>
            <p:ph idx="1"/>
          </p:nvPr>
        </p:nvSpPr>
        <p:spPr>
          <a:xfrm>
            <a:off x="138022" y="1367287"/>
            <a:ext cx="12191999" cy="4800600"/>
          </a:xfrm>
        </p:spPr>
        <p:txBody>
          <a:bodyPr>
            <a:normAutofit fontScale="92500" lnSpcReduction="10000"/>
          </a:bodyPr>
          <a:lstStyle/>
          <a:p>
            <a:pPr indent="0" algn="just">
              <a:buNone/>
            </a:pPr>
            <a:r>
              <a:rPr lang="ru-RU" sz="2400" b="1" dirty="0">
                <a:effectLst/>
                <a:latin typeface="Arial" panose="020B0604020202020204" pitchFamily="34" charset="0"/>
                <a:ea typeface="Times New Roman" panose="02020603050405020304" pitchFamily="18" charset="0"/>
              </a:rPr>
              <a:t>Говорение. </a:t>
            </a:r>
          </a:p>
          <a:p>
            <a:pPr indent="0" algn="just">
              <a:buNone/>
            </a:pPr>
            <a:r>
              <a:rPr lang="ru-RU" sz="2400" b="1" dirty="0">
                <a:solidFill>
                  <a:srgbClr val="FF0000"/>
                </a:solidFill>
                <a:effectLst/>
                <a:latin typeface="Arial" panose="020B0604020202020204" pitchFamily="34" charset="0"/>
                <a:ea typeface="Times New Roman" panose="02020603050405020304" pitchFamily="18" charset="0"/>
              </a:rPr>
              <a:t>Задание 2. </a:t>
            </a:r>
            <a:r>
              <a:rPr lang="ru-RU" sz="2400" b="1" dirty="0">
                <a:effectLst/>
                <a:latin typeface="Arial" panose="020B0604020202020204" pitchFamily="34" charset="0"/>
                <a:ea typeface="Times New Roman" panose="02020603050405020304" pitchFamily="18" charset="0"/>
              </a:rPr>
              <a:t>Монологическая речь: проверяется умение составлять логически связный рассказ (3 - 4 предложения) с опорой на сюжетную картинку</a:t>
            </a:r>
          </a:p>
          <a:p>
            <a:pPr indent="0" algn="just">
              <a:spcBef>
                <a:spcPts val="1000"/>
              </a:spcBef>
              <a:buNone/>
            </a:pPr>
            <a:r>
              <a:rPr lang="ru-RU" sz="2400" dirty="0">
                <a:effectLst/>
                <a:highlight>
                  <a:srgbClr val="FFFF00"/>
                </a:highlight>
                <a:latin typeface="Arial" panose="020B0604020202020204" pitchFamily="34" charset="0"/>
                <a:ea typeface="Times New Roman" panose="02020603050405020304" pitchFamily="18" charset="0"/>
              </a:rPr>
              <a:t>5 баллов </a:t>
            </a:r>
            <a:r>
              <a:rPr lang="ru-RU" sz="2400" dirty="0">
                <a:effectLst/>
                <a:latin typeface="Arial" panose="020B0604020202020204" pitchFamily="34" charset="0"/>
                <a:ea typeface="Times New Roman" panose="02020603050405020304" pitchFamily="18" charset="0"/>
              </a:rPr>
              <a:t>- ученик составляет логически выстроенный, законченный рассказ;</a:t>
            </a:r>
          </a:p>
          <a:p>
            <a:pPr indent="0" algn="just">
              <a:spcBef>
                <a:spcPts val="1000"/>
              </a:spcBef>
              <a:buNone/>
            </a:pPr>
            <a:r>
              <a:rPr lang="ru-RU" sz="2400" dirty="0">
                <a:effectLst/>
                <a:highlight>
                  <a:srgbClr val="FFFF00"/>
                </a:highlight>
                <a:latin typeface="Arial" panose="020B0604020202020204" pitchFamily="34" charset="0"/>
                <a:ea typeface="Times New Roman" panose="02020603050405020304" pitchFamily="18" charset="0"/>
              </a:rPr>
              <a:t>4 балла </a:t>
            </a:r>
            <a:r>
              <a:rPr lang="ru-RU" sz="2400" dirty="0">
                <a:effectLst/>
                <a:latin typeface="Arial" panose="020B0604020202020204" pitchFamily="34" charset="0"/>
                <a:ea typeface="Times New Roman" panose="02020603050405020304" pitchFamily="18" charset="0"/>
              </a:rPr>
              <a:t>- ученик составляет короткий рассказ, пропуская некоторые важные моменты;</a:t>
            </a:r>
          </a:p>
          <a:p>
            <a:pPr indent="0" algn="just">
              <a:spcBef>
                <a:spcPts val="1000"/>
              </a:spcBef>
              <a:buNone/>
            </a:pPr>
            <a:r>
              <a:rPr lang="ru-RU" sz="2400" dirty="0">
                <a:effectLst/>
                <a:highlight>
                  <a:srgbClr val="FFFF00"/>
                </a:highlight>
                <a:latin typeface="Arial" panose="020B0604020202020204" pitchFamily="34" charset="0"/>
                <a:ea typeface="Times New Roman" panose="02020603050405020304" pitchFamily="18" charset="0"/>
              </a:rPr>
              <a:t>3 балла </a:t>
            </a:r>
            <a:r>
              <a:rPr lang="ru-RU" sz="2400" dirty="0">
                <a:effectLst/>
                <a:latin typeface="Arial" panose="020B0604020202020204" pitchFamily="34" charset="0"/>
                <a:ea typeface="Times New Roman" panose="02020603050405020304" pitchFamily="18" charset="0"/>
              </a:rPr>
              <a:t>- ученик составляет 3 - 4 коротких предложения, иногда не связанные по смыслу;</a:t>
            </a:r>
          </a:p>
          <a:p>
            <a:pPr indent="0" algn="just">
              <a:spcBef>
                <a:spcPts val="1000"/>
              </a:spcBef>
              <a:buNone/>
            </a:pPr>
            <a:r>
              <a:rPr lang="ru-RU" sz="2400" dirty="0">
                <a:effectLst/>
                <a:highlight>
                  <a:srgbClr val="FFFF00"/>
                </a:highlight>
                <a:latin typeface="Arial" panose="020B0604020202020204" pitchFamily="34" charset="0"/>
                <a:ea typeface="Times New Roman" panose="02020603050405020304" pitchFamily="18" charset="0"/>
              </a:rPr>
              <a:t>2 балла </a:t>
            </a:r>
            <a:r>
              <a:rPr lang="ru-RU" sz="2400" dirty="0">
                <a:effectLst/>
                <a:latin typeface="Arial" panose="020B0604020202020204" pitchFamily="34" charset="0"/>
                <a:ea typeface="Times New Roman" panose="02020603050405020304" pitchFamily="18" charset="0"/>
              </a:rPr>
              <a:t>- ученик только перечисляет предметы, изображенные на картинке;</a:t>
            </a:r>
          </a:p>
          <a:p>
            <a:pPr indent="0" algn="just">
              <a:spcBef>
                <a:spcPts val="1000"/>
              </a:spcBef>
              <a:buNone/>
            </a:pPr>
            <a:r>
              <a:rPr lang="ru-RU" sz="2400" dirty="0">
                <a:effectLst/>
                <a:highlight>
                  <a:srgbClr val="FFFF00"/>
                </a:highlight>
                <a:latin typeface="Arial" panose="020B0604020202020204" pitchFamily="34" charset="0"/>
                <a:ea typeface="Times New Roman" panose="02020603050405020304" pitchFamily="18" charset="0"/>
              </a:rPr>
              <a:t>1 балл </a:t>
            </a:r>
            <a:r>
              <a:rPr lang="ru-RU" sz="2400" dirty="0">
                <a:effectLst/>
                <a:latin typeface="Arial" panose="020B0604020202020204" pitchFamily="34" charset="0"/>
                <a:ea typeface="Times New Roman" panose="02020603050405020304" pitchFamily="18" charset="0"/>
              </a:rPr>
              <a:t>- ученик говорит несколько слов, не связанных по смыслу, допускает языковые и коммуникативные ошибки;</a:t>
            </a:r>
          </a:p>
          <a:p>
            <a:pPr indent="0" algn="just">
              <a:spcBef>
                <a:spcPts val="1000"/>
              </a:spcBef>
              <a:buNone/>
            </a:pPr>
            <a:r>
              <a:rPr lang="ru-RU" sz="2400" dirty="0">
                <a:effectLst/>
                <a:highlight>
                  <a:srgbClr val="FFFF00"/>
                </a:highlight>
                <a:latin typeface="Arial" panose="020B0604020202020204" pitchFamily="34" charset="0"/>
                <a:ea typeface="Times New Roman" panose="02020603050405020304" pitchFamily="18" charset="0"/>
              </a:rPr>
              <a:t>0 баллов </a:t>
            </a:r>
            <a:r>
              <a:rPr lang="ru-RU" sz="2400" dirty="0">
                <a:effectLst/>
                <a:latin typeface="Arial" panose="020B0604020202020204" pitchFamily="34" charset="0"/>
                <a:ea typeface="Times New Roman" panose="02020603050405020304" pitchFamily="18" charset="0"/>
              </a:rPr>
              <a:t>- ученик молчит или что-то говорит на родном языке.</a:t>
            </a:r>
          </a:p>
          <a:p>
            <a:endParaRPr lang="ru-RU" dirty="0"/>
          </a:p>
        </p:txBody>
      </p:sp>
    </p:spTree>
    <p:extLst>
      <p:ext uri="{BB962C8B-B14F-4D97-AF65-F5344CB8AC3E}">
        <p14:creationId xmlns="" xmlns:p14="http://schemas.microsoft.com/office/powerpoint/2010/main" val="31077996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FDCF8B7-11FB-03A1-ADBA-B6422C74470F}"/>
              </a:ext>
            </a:extLst>
          </p:cNvPr>
          <p:cNvSpPr>
            <a:spLocks noGrp="1"/>
          </p:cNvSpPr>
          <p:nvPr>
            <p:ph type="title"/>
          </p:nvPr>
        </p:nvSpPr>
        <p:spPr>
          <a:xfrm>
            <a:off x="609600" y="274637"/>
            <a:ext cx="10972800" cy="1459569"/>
          </a:xfrm>
        </p:spPr>
        <p:txBody>
          <a:bodyPr>
            <a:normAutofit/>
          </a:bodyPr>
          <a:lstStyle/>
          <a:p>
            <a:r>
              <a:rPr lang="ru-RU" b="1" dirty="0">
                <a:solidFill>
                  <a:srgbClr val="FF0000"/>
                </a:solidFill>
                <a:effectLst/>
                <a:latin typeface="Arial" panose="020B0604020202020204" pitchFamily="34" charset="0"/>
                <a:ea typeface="Times New Roman" panose="02020603050405020304" pitchFamily="18" charset="0"/>
              </a:rPr>
              <a:t>Критерии оценивания итогового тестирования</a:t>
            </a:r>
            <a:r>
              <a:rPr lang="ru-RU" sz="1800" b="1" dirty="0">
                <a:solidFill>
                  <a:srgbClr val="FF0000"/>
                </a:solidFill>
                <a:effectLst/>
                <a:latin typeface="Arial" panose="020B0604020202020204" pitchFamily="34" charset="0"/>
                <a:ea typeface="Times New Roman" panose="02020603050405020304" pitchFamily="18" charset="0"/>
              </a:rPr>
              <a:t/>
            </a:r>
            <a:br>
              <a:rPr lang="ru-RU" sz="1800" b="1" dirty="0">
                <a:solidFill>
                  <a:srgbClr val="FF0000"/>
                </a:solidFill>
                <a:effectLst/>
                <a:latin typeface="Arial" panose="020B0604020202020204" pitchFamily="34" charset="0"/>
                <a:ea typeface="Times New Roman" panose="02020603050405020304" pitchFamily="18" charset="0"/>
              </a:rPr>
            </a:br>
            <a:endParaRPr lang="ru-RU" dirty="0">
              <a:solidFill>
                <a:srgbClr val="FF0000"/>
              </a:solidFill>
            </a:endParaRPr>
          </a:p>
        </p:txBody>
      </p:sp>
      <p:sp>
        <p:nvSpPr>
          <p:cNvPr id="3" name="Объект 2">
            <a:extLst>
              <a:ext uri="{FF2B5EF4-FFF2-40B4-BE49-F238E27FC236}">
                <a16:creationId xmlns:a16="http://schemas.microsoft.com/office/drawing/2014/main" xmlns="" id="{FCF1087A-B2B6-A856-C1E3-28258FE6E5C8}"/>
              </a:ext>
            </a:extLst>
          </p:cNvPr>
          <p:cNvSpPr>
            <a:spLocks noGrp="1"/>
          </p:cNvSpPr>
          <p:nvPr>
            <p:ph idx="1"/>
          </p:nvPr>
        </p:nvSpPr>
        <p:spPr>
          <a:xfrm>
            <a:off x="266700" y="2015732"/>
            <a:ext cx="11925299" cy="4567631"/>
          </a:xfrm>
        </p:spPr>
        <p:txBody>
          <a:bodyPr>
            <a:normAutofit/>
          </a:bodyPr>
          <a:lstStyle/>
          <a:p>
            <a:pPr indent="0" algn="just">
              <a:buNone/>
            </a:pPr>
            <a:r>
              <a:rPr lang="ru-RU" b="1" dirty="0">
                <a:effectLst/>
                <a:latin typeface="Arial" panose="020B0604020202020204" pitchFamily="34" charset="0"/>
                <a:ea typeface="Times New Roman" panose="02020603050405020304" pitchFamily="18" charset="0"/>
              </a:rPr>
              <a:t>Чтение. </a:t>
            </a:r>
          </a:p>
          <a:p>
            <a:pPr indent="0" algn="just">
              <a:buNone/>
            </a:pPr>
            <a:r>
              <a:rPr lang="ru-RU" b="1" dirty="0">
                <a:solidFill>
                  <a:srgbClr val="FF0000"/>
                </a:solidFill>
                <a:effectLst/>
                <a:latin typeface="Arial" panose="020B0604020202020204" pitchFamily="34" charset="0"/>
                <a:ea typeface="Times New Roman" panose="02020603050405020304" pitchFamily="18" charset="0"/>
              </a:rPr>
              <a:t>Задание 1</a:t>
            </a:r>
            <a:r>
              <a:rPr lang="ru-RU" b="1" dirty="0">
                <a:effectLst/>
                <a:latin typeface="Arial" panose="020B0604020202020204" pitchFamily="34" charset="0"/>
                <a:ea typeface="Times New Roman" panose="02020603050405020304" pitchFamily="18" charset="0"/>
              </a:rPr>
              <a:t>. Ответы на вопросы после текста</a:t>
            </a:r>
          </a:p>
          <a:p>
            <a:pPr indent="0" algn="just">
              <a:spcBef>
                <a:spcPts val="1000"/>
              </a:spcBef>
              <a:buNone/>
            </a:pPr>
            <a:r>
              <a:rPr lang="ru-RU" dirty="0">
                <a:effectLst/>
                <a:highlight>
                  <a:srgbClr val="FFFF00"/>
                </a:highlight>
                <a:latin typeface="Arial" panose="020B0604020202020204" pitchFamily="34" charset="0"/>
                <a:ea typeface="Times New Roman" panose="02020603050405020304" pitchFamily="18" charset="0"/>
              </a:rPr>
              <a:t>5 баллов </a:t>
            </a:r>
            <a:r>
              <a:rPr lang="ru-RU" dirty="0">
                <a:effectLst/>
                <a:latin typeface="Arial" panose="020B0604020202020204" pitchFamily="34" charset="0"/>
                <a:ea typeface="Times New Roman" panose="02020603050405020304" pitchFamily="18" charset="0"/>
              </a:rPr>
              <a:t>- ответы на все вопросы;</a:t>
            </a:r>
          </a:p>
          <a:p>
            <a:pPr indent="0" algn="just">
              <a:spcBef>
                <a:spcPts val="1000"/>
              </a:spcBef>
              <a:buNone/>
            </a:pPr>
            <a:r>
              <a:rPr lang="ru-RU" dirty="0">
                <a:effectLst/>
                <a:highlight>
                  <a:srgbClr val="FFFF00"/>
                </a:highlight>
                <a:latin typeface="Arial" panose="020B0604020202020204" pitchFamily="34" charset="0"/>
                <a:ea typeface="Times New Roman" panose="02020603050405020304" pitchFamily="18" charset="0"/>
              </a:rPr>
              <a:t>4 балла </a:t>
            </a:r>
            <a:r>
              <a:rPr lang="ru-RU" dirty="0">
                <a:effectLst/>
                <a:latin typeface="Arial" panose="020B0604020202020204" pitchFamily="34" charset="0"/>
                <a:ea typeface="Times New Roman" panose="02020603050405020304" pitchFamily="18" charset="0"/>
              </a:rPr>
              <a:t>- ответы больше, чем на 50% вопросов;</a:t>
            </a:r>
          </a:p>
          <a:p>
            <a:pPr indent="0" algn="just">
              <a:spcBef>
                <a:spcPts val="1000"/>
              </a:spcBef>
              <a:buNone/>
            </a:pPr>
            <a:r>
              <a:rPr lang="ru-RU" dirty="0">
                <a:effectLst/>
                <a:highlight>
                  <a:srgbClr val="FFFF00"/>
                </a:highlight>
                <a:latin typeface="Arial" panose="020B0604020202020204" pitchFamily="34" charset="0"/>
                <a:ea typeface="Times New Roman" panose="02020603050405020304" pitchFamily="18" charset="0"/>
              </a:rPr>
              <a:t>3 балла </a:t>
            </a:r>
            <a:r>
              <a:rPr lang="ru-RU" dirty="0">
                <a:effectLst/>
                <a:latin typeface="Arial" panose="020B0604020202020204" pitchFamily="34" charset="0"/>
                <a:ea typeface="Times New Roman" panose="02020603050405020304" pitchFamily="18" charset="0"/>
              </a:rPr>
              <a:t>- ответы на 50% вопросов;</a:t>
            </a:r>
          </a:p>
          <a:p>
            <a:pPr indent="0" algn="just">
              <a:spcBef>
                <a:spcPts val="1000"/>
              </a:spcBef>
              <a:buNone/>
            </a:pPr>
            <a:r>
              <a:rPr lang="ru-RU" dirty="0">
                <a:effectLst/>
                <a:highlight>
                  <a:srgbClr val="FFFF00"/>
                </a:highlight>
                <a:latin typeface="Arial" panose="020B0604020202020204" pitchFamily="34" charset="0"/>
                <a:ea typeface="Times New Roman" panose="02020603050405020304" pitchFamily="18" charset="0"/>
              </a:rPr>
              <a:t>2 балла </a:t>
            </a:r>
            <a:r>
              <a:rPr lang="ru-RU" dirty="0">
                <a:effectLst/>
                <a:latin typeface="Arial" panose="020B0604020202020204" pitchFamily="34" charset="0"/>
                <a:ea typeface="Times New Roman" panose="02020603050405020304" pitchFamily="18" charset="0"/>
              </a:rPr>
              <a:t>- ответы меньше, чем на 50% вопросов;</a:t>
            </a:r>
          </a:p>
          <a:p>
            <a:pPr indent="0" algn="just">
              <a:spcBef>
                <a:spcPts val="1000"/>
              </a:spcBef>
              <a:buNone/>
            </a:pPr>
            <a:r>
              <a:rPr lang="ru-RU" dirty="0">
                <a:effectLst/>
                <a:highlight>
                  <a:srgbClr val="FFFF00"/>
                </a:highlight>
                <a:latin typeface="Arial" panose="020B0604020202020204" pitchFamily="34" charset="0"/>
                <a:ea typeface="Times New Roman" panose="02020603050405020304" pitchFamily="18" charset="0"/>
              </a:rPr>
              <a:t>1 балл </a:t>
            </a:r>
            <a:r>
              <a:rPr lang="ru-RU" dirty="0">
                <a:effectLst/>
                <a:latin typeface="Arial" panose="020B0604020202020204" pitchFamily="34" charset="0"/>
                <a:ea typeface="Times New Roman" panose="02020603050405020304" pitchFamily="18" charset="0"/>
              </a:rPr>
              <a:t>- ответ на один вопрос;</a:t>
            </a:r>
          </a:p>
          <a:p>
            <a:pPr indent="0" algn="just">
              <a:spcBef>
                <a:spcPts val="1000"/>
              </a:spcBef>
              <a:buNone/>
            </a:pPr>
            <a:r>
              <a:rPr lang="ru-RU" dirty="0">
                <a:effectLst/>
                <a:highlight>
                  <a:srgbClr val="FFFF00"/>
                </a:highlight>
                <a:latin typeface="Arial" panose="020B0604020202020204" pitchFamily="34" charset="0"/>
                <a:ea typeface="Times New Roman" panose="02020603050405020304" pitchFamily="18" charset="0"/>
              </a:rPr>
              <a:t>0 баллов </a:t>
            </a:r>
            <a:r>
              <a:rPr lang="ru-RU" dirty="0">
                <a:effectLst/>
                <a:latin typeface="Arial" panose="020B0604020202020204" pitchFamily="34" charset="0"/>
                <a:ea typeface="Times New Roman" panose="02020603050405020304" pitchFamily="18" charset="0"/>
              </a:rPr>
              <a:t>- нет ни одного правильного ответа, ребенок не отвечает на вопросы.</a:t>
            </a:r>
          </a:p>
          <a:p>
            <a:endParaRPr lang="ru-RU" dirty="0"/>
          </a:p>
        </p:txBody>
      </p:sp>
    </p:spTree>
    <p:extLst>
      <p:ext uri="{BB962C8B-B14F-4D97-AF65-F5344CB8AC3E}">
        <p14:creationId xmlns="" xmlns:p14="http://schemas.microsoft.com/office/powerpoint/2010/main" val="16940001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FDCF8B7-11FB-03A1-ADBA-B6422C74470F}"/>
              </a:ext>
            </a:extLst>
          </p:cNvPr>
          <p:cNvSpPr>
            <a:spLocks noGrp="1"/>
          </p:cNvSpPr>
          <p:nvPr>
            <p:ph type="title"/>
          </p:nvPr>
        </p:nvSpPr>
        <p:spPr>
          <a:xfrm>
            <a:off x="609600" y="274637"/>
            <a:ext cx="10972800" cy="1459569"/>
          </a:xfrm>
        </p:spPr>
        <p:txBody>
          <a:bodyPr>
            <a:normAutofit/>
          </a:bodyPr>
          <a:lstStyle/>
          <a:p>
            <a:r>
              <a:rPr lang="ru-RU" b="1" dirty="0">
                <a:solidFill>
                  <a:srgbClr val="FF0000"/>
                </a:solidFill>
                <a:effectLst/>
                <a:latin typeface="Arial" panose="020B0604020202020204" pitchFamily="34" charset="0"/>
                <a:ea typeface="Times New Roman" panose="02020603050405020304" pitchFamily="18" charset="0"/>
              </a:rPr>
              <a:t>Критерии оценивания итогового тестирования</a:t>
            </a:r>
            <a:r>
              <a:rPr lang="ru-RU" sz="1800" b="1" dirty="0">
                <a:solidFill>
                  <a:srgbClr val="FF0000"/>
                </a:solidFill>
                <a:effectLst/>
                <a:latin typeface="Arial" panose="020B0604020202020204" pitchFamily="34" charset="0"/>
                <a:ea typeface="Times New Roman" panose="02020603050405020304" pitchFamily="18" charset="0"/>
              </a:rPr>
              <a:t/>
            </a:r>
            <a:br>
              <a:rPr lang="ru-RU" sz="1800" b="1" dirty="0">
                <a:solidFill>
                  <a:srgbClr val="FF0000"/>
                </a:solidFill>
                <a:effectLst/>
                <a:latin typeface="Arial" panose="020B0604020202020204" pitchFamily="34" charset="0"/>
                <a:ea typeface="Times New Roman" panose="02020603050405020304" pitchFamily="18" charset="0"/>
              </a:rPr>
            </a:br>
            <a:endParaRPr lang="ru-RU" dirty="0">
              <a:solidFill>
                <a:srgbClr val="FF0000"/>
              </a:solidFill>
            </a:endParaRPr>
          </a:p>
        </p:txBody>
      </p:sp>
      <p:sp>
        <p:nvSpPr>
          <p:cNvPr id="3" name="Объект 2">
            <a:extLst>
              <a:ext uri="{FF2B5EF4-FFF2-40B4-BE49-F238E27FC236}">
                <a16:creationId xmlns:a16="http://schemas.microsoft.com/office/drawing/2014/main" xmlns="" id="{FCF1087A-B2B6-A856-C1E3-28258FE6E5C8}"/>
              </a:ext>
            </a:extLst>
          </p:cNvPr>
          <p:cNvSpPr>
            <a:spLocks noGrp="1"/>
          </p:cNvSpPr>
          <p:nvPr>
            <p:ph idx="1"/>
          </p:nvPr>
        </p:nvSpPr>
        <p:spPr>
          <a:xfrm>
            <a:off x="0" y="1319842"/>
            <a:ext cx="12192000" cy="5098211"/>
          </a:xfrm>
          <a:solidFill>
            <a:schemeClr val="bg2"/>
          </a:solidFill>
        </p:spPr>
        <p:txBody>
          <a:bodyPr>
            <a:normAutofit/>
          </a:bodyPr>
          <a:lstStyle/>
          <a:p>
            <a:pPr indent="0" algn="just">
              <a:buNone/>
            </a:pPr>
            <a:r>
              <a:rPr lang="ru-RU" sz="2400" b="1" dirty="0">
                <a:effectLst/>
                <a:latin typeface="Arial" panose="020B0604020202020204" pitchFamily="34" charset="0"/>
                <a:ea typeface="Times New Roman" panose="02020603050405020304" pitchFamily="18" charset="0"/>
              </a:rPr>
              <a:t>Чтение. </a:t>
            </a:r>
          </a:p>
          <a:p>
            <a:pPr indent="0" algn="just">
              <a:buNone/>
            </a:pPr>
            <a:r>
              <a:rPr lang="ru-RU" sz="2400" b="1" dirty="0">
                <a:solidFill>
                  <a:srgbClr val="FF0000"/>
                </a:solidFill>
                <a:effectLst/>
                <a:latin typeface="Arial" panose="020B0604020202020204" pitchFamily="34" charset="0"/>
                <a:ea typeface="Times New Roman" panose="02020603050405020304" pitchFamily="18" charset="0"/>
              </a:rPr>
              <a:t>Задание 2. </a:t>
            </a:r>
            <a:r>
              <a:rPr lang="ru-RU" sz="2400" b="1" dirty="0">
                <a:effectLst/>
                <a:latin typeface="Arial" panose="020B0604020202020204" pitchFamily="34" charset="0"/>
                <a:ea typeface="Times New Roman" panose="02020603050405020304" pitchFamily="18" charset="0"/>
              </a:rPr>
              <a:t>Пересказ текста с опорой на картинки</a:t>
            </a:r>
          </a:p>
          <a:p>
            <a:pPr indent="0" algn="just">
              <a:spcBef>
                <a:spcPts val="1000"/>
              </a:spcBef>
              <a:buNone/>
            </a:pPr>
            <a:r>
              <a:rPr lang="ru-RU" sz="2400" dirty="0">
                <a:effectLst/>
                <a:highlight>
                  <a:srgbClr val="FFFF00"/>
                </a:highlight>
                <a:latin typeface="Arial" panose="020B0604020202020204" pitchFamily="34" charset="0"/>
                <a:ea typeface="Times New Roman" panose="02020603050405020304" pitchFamily="18" charset="0"/>
              </a:rPr>
              <a:t>5 баллов </a:t>
            </a:r>
            <a:r>
              <a:rPr lang="ru-RU" sz="2400" dirty="0">
                <a:effectLst/>
                <a:latin typeface="Arial" panose="020B0604020202020204" pitchFamily="34" charset="0"/>
                <a:ea typeface="Times New Roman" panose="02020603050405020304" pitchFamily="18" charset="0"/>
              </a:rPr>
              <a:t>- пересказ по содержанию текста;</a:t>
            </a:r>
          </a:p>
          <a:p>
            <a:pPr indent="0" algn="just">
              <a:spcBef>
                <a:spcPts val="1000"/>
              </a:spcBef>
              <a:buNone/>
            </a:pPr>
            <a:r>
              <a:rPr lang="ru-RU" sz="2400" dirty="0">
                <a:effectLst/>
                <a:highlight>
                  <a:srgbClr val="FFFF00"/>
                </a:highlight>
                <a:latin typeface="Arial" panose="020B0604020202020204" pitchFamily="34" charset="0"/>
                <a:ea typeface="Times New Roman" panose="02020603050405020304" pitchFamily="18" charset="0"/>
              </a:rPr>
              <a:t>4 балла </a:t>
            </a:r>
            <a:r>
              <a:rPr lang="ru-RU" sz="2400" dirty="0">
                <a:effectLst/>
                <a:latin typeface="Arial" panose="020B0604020202020204" pitchFamily="34" charset="0"/>
                <a:ea typeface="Times New Roman" panose="02020603050405020304" pitchFamily="18" charset="0"/>
              </a:rPr>
              <a:t>- предложения по тексту составлены, но логически не выстроены по содержанию;</a:t>
            </a:r>
          </a:p>
          <a:p>
            <a:pPr indent="0" algn="just">
              <a:spcBef>
                <a:spcPts val="1000"/>
              </a:spcBef>
              <a:buNone/>
            </a:pPr>
            <a:r>
              <a:rPr lang="ru-RU" sz="2400" dirty="0">
                <a:effectLst/>
                <a:highlight>
                  <a:srgbClr val="FFFF00"/>
                </a:highlight>
                <a:latin typeface="Arial" panose="020B0604020202020204" pitchFamily="34" charset="0"/>
                <a:ea typeface="Times New Roman" panose="02020603050405020304" pitchFamily="18" charset="0"/>
              </a:rPr>
              <a:t>3 балла </a:t>
            </a:r>
            <a:r>
              <a:rPr lang="ru-RU" sz="2400" dirty="0">
                <a:effectLst/>
                <a:latin typeface="Arial" panose="020B0604020202020204" pitchFamily="34" charset="0"/>
                <a:ea typeface="Times New Roman" panose="02020603050405020304" pitchFamily="18" charset="0"/>
              </a:rPr>
              <a:t>- составлен короткий рассказ, но пропущена главная тема текста;</a:t>
            </a:r>
          </a:p>
          <a:p>
            <a:pPr indent="0" algn="just">
              <a:spcBef>
                <a:spcPts val="1000"/>
              </a:spcBef>
              <a:buNone/>
            </a:pPr>
            <a:r>
              <a:rPr lang="ru-RU" sz="2400" dirty="0">
                <a:effectLst/>
                <a:highlight>
                  <a:srgbClr val="FFFF00"/>
                </a:highlight>
                <a:latin typeface="Arial" panose="020B0604020202020204" pitchFamily="34" charset="0"/>
                <a:ea typeface="Times New Roman" panose="02020603050405020304" pitchFamily="18" charset="0"/>
              </a:rPr>
              <a:t>2 балла </a:t>
            </a:r>
            <a:r>
              <a:rPr lang="ru-RU" sz="2400" dirty="0">
                <a:effectLst/>
                <a:latin typeface="Arial" panose="020B0604020202020204" pitchFamily="34" charset="0"/>
                <a:ea typeface="Times New Roman" panose="02020603050405020304" pitchFamily="18" charset="0"/>
              </a:rPr>
              <a:t>- составлено 1 - 2 предложения с описанием предметов из текста;</a:t>
            </a:r>
          </a:p>
          <a:p>
            <a:pPr indent="0" algn="just">
              <a:spcBef>
                <a:spcPts val="1000"/>
              </a:spcBef>
              <a:buNone/>
            </a:pPr>
            <a:r>
              <a:rPr lang="ru-RU" sz="2400" dirty="0">
                <a:effectLst/>
                <a:highlight>
                  <a:srgbClr val="FFFF00"/>
                </a:highlight>
                <a:latin typeface="Arial" panose="020B0604020202020204" pitchFamily="34" charset="0"/>
                <a:ea typeface="Times New Roman" panose="02020603050405020304" pitchFamily="18" charset="0"/>
              </a:rPr>
              <a:t>1 балл </a:t>
            </a:r>
            <a:r>
              <a:rPr lang="ru-RU" sz="2400" dirty="0">
                <a:effectLst/>
                <a:latin typeface="Arial" panose="020B0604020202020204" pitchFamily="34" charset="0"/>
                <a:ea typeface="Times New Roman" panose="02020603050405020304" pitchFamily="18" charset="0"/>
              </a:rPr>
              <a:t>- перечислены предметы, представленные на картинках;</a:t>
            </a:r>
          </a:p>
          <a:p>
            <a:pPr indent="0" algn="just">
              <a:spcBef>
                <a:spcPts val="1000"/>
              </a:spcBef>
              <a:buNone/>
            </a:pPr>
            <a:r>
              <a:rPr lang="ru-RU" sz="2400" dirty="0">
                <a:effectLst/>
                <a:highlight>
                  <a:srgbClr val="FFFF00"/>
                </a:highlight>
                <a:latin typeface="Arial" panose="020B0604020202020204" pitchFamily="34" charset="0"/>
                <a:ea typeface="Times New Roman" panose="02020603050405020304" pitchFamily="18" charset="0"/>
              </a:rPr>
              <a:t>0 баллов </a:t>
            </a:r>
            <a:r>
              <a:rPr lang="ru-RU" sz="2400" dirty="0">
                <a:effectLst/>
                <a:latin typeface="Arial" panose="020B0604020202020204" pitchFamily="34" charset="0"/>
                <a:ea typeface="Times New Roman" panose="02020603050405020304" pitchFamily="18" charset="0"/>
              </a:rPr>
              <a:t>- нет ни одного правильного ответа или ребенок не отвечает на вопросы.</a:t>
            </a:r>
          </a:p>
          <a:p>
            <a:endParaRPr lang="ru-RU" dirty="0"/>
          </a:p>
        </p:txBody>
      </p:sp>
    </p:spTree>
    <p:extLst>
      <p:ext uri="{BB962C8B-B14F-4D97-AF65-F5344CB8AC3E}">
        <p14:creationId xmlns="" xmlns:p14="http://schemas.microsoft.com/office/powerpoint/2010/main" val="24258841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46520B3-5E0D-39C1-1598-AB2F111FCC15}"/>
              </a:ext>
            </a:extLst>
          </p:cNvPr>
          <p:cNvSpPr>
            <a:spLocks noGrp="1"/>
          </p:cNvSpPr>
          <p:nvPr>
            <p:ph type="title"/>
          </p:nvPr>
        </p:nvSpPr>
        <p:spPr/>
        <p:txBody>
          <a:bodyPr>
            <a:normAutofit/>
          </a:bodyPr>
          <a:lstStyle/>
          <a:p>
            <a:r>
              <a:rPr lang="ru-RU" b="1" dirty="0">
                <a:solidFill>
                  <a:srgbClr val="FF0000"/>
                </a:solidFill>
                <a:effectLst/>
                <a:latin typeface="Arial" panose="020B0604020202020204" pitchFamily="34" charset="0"/>
                <a:ea typeface="Times New Roman" panose="02020603050405020304" pitchFamily="18" charset="0"/>
              </a:rPr>
              <a:t>Критерии оценивания итогового тестирования</a:t>
            </a:r>
            <a:endParaRPr lang="ru-RU" dirty="0"/>
          </a:p>
        </p:txBody>
      </p:sp>
      <p:sp>
        <p:nvSpPr>
          <p:cNvPr id="3" name="Объект 2">
            <a:extLst>
              <a:ext uri="{FF2B5EF4-FFF2-40B4-BE49-F238E27FC236}">
                <a16:creationId xmlns:a16="http://schemas.microsoft.com/office/drawing/2014/main" xmlns="" id="{3F75C855-AC27-870F-DCC5-F95282197BA3}"/>
              </a:ext>
            </a:extLst>
          </p:cNvPr>
          <p:cNvSpPr>
            <a:spLocks noGrp="1"/>
          </p:cNvSpPr>
          <p:nvPr>
            <p:ph idx="1"/>
          </p:nvPr>
        </p:nvSpPr>
        <p:spPr>
          <a:xfrm>
            <a:off x="629729" y="2015732"/>
            <a:ext cx="10886536" cy="3450613"/>
          </a:xfrm>
        </p:spPr>
        <p:txBody>
          <a:bodyPr>
            <a:normAutofit fontScale="70000" lnSpcReduction="20000"/>
          </a:bodyPr>
          <a:lstStyle/>
          <a:p>
            <a:pPr indent="0" algn="just">
              <a:buNone/>
            </a:pPr>
            <a:r>
              <a:rPr lang="ru-RU" sz="3200" b="1" dirty="0">
                <a:effectLst/>
                <a:latin typeface="Arial" panose="020B0604020202020204" pitchFamily="34" charset="0"/>
                <a:ea typeface="Times New Roman" panose="02020603050405020304" pitchFamily="18" charset="0"/>
              </a:rPr>
              <a:t>Лексика. Грамматика</a:t>
            </a:r>
          </a:p>
          <a:p>
            <a:pPr indent="342900" algn="just">
              <a:spcBef>
                <a:spcPts val="1000"/>
              </a:spcBef>
            </a:pPr>
            <a:r>
              <a:rPr lang="ru-RU" sz="3200" dirty="0">
                <a:effectLst/>
                <a:latin typeface="Arial" panose="020B0604020202020204" pitchFamily="34" charset="0"/>
                <a:ea typeface="Times New Roman" panose="02020603050405020304" pitchFamily="18" charset="0"/>
              </a:rPr>
              <a:t>Работа оценивается положительно, если выполнено больше </a:t>
            </a:r>
            <a:r>
              <a:rPr lang="ru-RU" sz="3200" dirty="0">
                <a:effectLst/>
                <a:highlight>
                  <a:srgbClr val="FFFF00"/>
                </a:highlight>
                <a:latin typeface="Arial" panose="020B0604020202020204" pitchFamily="34" charset="0"/>
                <a:ea typeface="Times New Roman" panose="02020603050405020304" pitchFamily="18" charset="0"/>
              </a:rPr>
              <a:t>50% заданий.</a:t>
            </a:r>
          </a:p>
          <a:p>
            <a:pPr marL="0" indent="0" algn="just">
              <a:buNone/>
            </a:pPr>
            <a:r>
              <a:rPr lang="ru-RU" sz="3200" dirty="0">
                <a:effectLst/>
                <a:latin typeface="Arial" panose="020B0604020202020204" pitchFamily="34" charset="0"/>
                <a:ea typeface="Times New Roman" panose="02020603050405020304" pitchFamily="18" charset="0"/>
              </a:rPr>
              <a:t> </a:t>
            </a:r>
          </a:p>
          <a:p>
            <a:pPr indent="0" algn="just">
              <a:buNone/>
            </a:pPr>
            <a:r>
              <a:rPr lang="ru-RU" sz="3200" b="1" dirty="0">
                <a:effectLst/>
                <a:latin typeface="Arial" panose="020B0604020202020204" pitchFamily="34" charset="0"/>
                <a:ea typeface="Times New Roman" panose="02020603050405020304" pitchFamily="18" charset="0"/>
              </a:rPr>
              <a:t>Письмо</a:t>
            </a:r>
          </a:p>
          <a:p>
            <a:pPr indent="342900" algn="just">
              <a:spcBef>
                <a:spcPts val="1000"/>
              </a:spcBef>
            </a:pPr>
            <a:r>
              <a:rPr lang="ru-RU" sz="3200" dirty="0">
                <a:effectLst/>
                <a:latin typeface="Arial" panose="020B0604020202020204" pitchFamily="34" charset="0"/>
                <a:ea typeface="Times New Roman" panose="02020603050405020304" pitchFamily="18" charset="0"/>
              </a:rPr>
              <a:t>Работа оценивается положительно, если выполнено больше </a:t>
            </a:r>
            <a:r>
              <a:rPr lang="ru-RU" sz="3200" dirty="0">
                <a:effectLst/>
                <a:highlight>
                  <a:srgbClr val="FFFF00"/>
                </a:highlight>
                <a:latin typeface="Arial" panose="020B0604020202020204" pitchFamily="34" charset="0"/>
                <a:ea typeface="Times New Roman" panose="02020603050405020304" pitchFamily="18" charset="0"/>
              </a:rPr>
              <a:t>50% заданий.</a:t>
            </a:r>
          </a:p>
          <a:p>
            <a:pPr marL="0" indent="0" algn="just">
              <a:buNone/>
            </a:pPr>
            <a:r>
              <a:rPr lang="ru-RU" sz="3200" dirty="0">
                <a:effectLst/>
                <a:highlight>
                  <a:srgbClr val="FFFF00"/>
                </a:highlight>
                <a:latin typeface="Arial" panose="020B0604020202020204" pitchFamily="34" charset="0"/>
                <a:ea typeface="Times New Roman" panose="02020603050405020304" pitchFamily="18" charset="0"/>
              </a:rPr>
              <a:t> </a:t>
            </a:r>
          </a:p>
          <a:p>
            <a:endParaRPr lang="ru-RU" dirty="0"/>
          </a:p>
        </p:txBody>
      </p:sp>
    </p:spTree>
    <p:extLst>
      <p:ext uri="{BB962C8B-B14F-4D97-AF65-F5344CB8AC3E}">
        <p14:creationId xmlns="" xmlns:p14="http://schemas.microsoft.com/office/powerpoint/2010/main" val="29371489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D20BAE4-2DA5-674F-EC43-4992DB32EB0C}"/>
              </a:ext>
            </a:extLst>
          </p:cNvPr>
          <p:cNvSpPr>
            <a:spLocks noGrp="1"/>
          </p:cNvSpPr>
          <p:nvPr>
            <p:ph type="title"/>
          </p:nvPr>
        </p:nvSpPr>
        <p:spPr/>
        <p:txBody>
          <a:bodyPr/>
          <a:lstStyle/>
          <a:p>
            <a:endParaRPr lang="ru-RU"/>
          </a:p>
        </p:txBody>
      </p:sp>
      <p:pic>
        <p:nvPicPr>
          <p:cNvPr id="6" name="Объект 5">
            <a:extLst>
              <a:ext uri="{FF2B5EF4-FFF2-40B4-BE49-F238E27FC236}">
                <a16:creationId xmlns:a16="http://schemas.microsoft.com/office/drawing/2014/main" xmlns="" id="{EA1F0AEE-3318-0F8C-4869-F42259C0BAA5}"/>
              </a:ext>
            </a:extLst>
          </p:cNvPr>
          <p:cNvPicPr>
            <a:picLocks noGrp="1" noChangeAspect="1"/>
          </p:cNvPicPr>
          <p:nvPr>
            <p:ph idx="1"/>
          </p:nvPr>
        </p:nvPicPr>
        <p:blipFill>
          <a:blip r:embed="rId2"/>
          <a:stretch>
            <a:fillRect/>
          </a:stretch>
        </p:blipFill>
        <p:spPr>
          <a:xfrm>
            <a:off x="441434" y="0"/>
            <a:ext cx="11398469" cy="6883966"/>
          </a:xfrm>
        </p:spPr>
      </p:pic>
    </p:spTree>
    <p:extLst>
      <p:ext uri="{BB962C8B-B14F-4D97-AF65-F5344CB8AC3E}">
        <p14:creationId xmlns="" xmlns:p14="http://schemas.microsoft.com/office/powerpoint/2010/main" val="23863224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1439005-D989-BB42-A48B-6E31640C3E2D}"/>
              </a:ext>
            </a:extLst>
          </p:cNvPr>
          <p:cNvSpPr>
            <a:spLocks noGrp="1"/>
          </p:cNvSpPr>
          <p:nvPr>
            <p:ph type="title"/>
          </p:nvPr>
        </p:nvSpPr>
        <p:spPr/>
        <p:txBody>
          <a:bodyPr/>
          <a:lstStyle/>
          <a:p>
            <a:endParaRPr lang="ru-RU"/>
          </a:p>
        </p:txBody>
      </p:sp>
      <p:pic>
        <p:nvPicPr>
          <p:cNvPr id="5" name="Объект 4">
            <a:extLst>
              <a:ext uri="{FF2B5EF4-FFF2-40B4-BE49-F238E27FC236}">
                <a16:creationId xmlns:a16="http://schemas.microsoft.com/office/drawing/2014/main" xmlns="" id="{A0F5C494-FE34-2A42-FB19-29307ABF8537}"/>
              </a:ext>
            </a:extLst>
          </p:cNvPr>
          <p:cNvPicPr>
            <a:picLocks noGrp="1" noChangeAspect="1"/>
          </p:cNvPicPr>
          <p:nvPr>
            <p:ph idx="1"/>
          </p:nvPr>
        </p:nvPicPr>
        <p:blipFill>
          <a:blip r:embed="rId2"/>
          <a:srcRect t="3466"/>
          <a:stretch>
            <a:fillRect/>
          </a:stretch>
        </p:blipFill>
        <p:spPr>
          <a:xfrm>
            <a:off x="809694" y="0"/>
            <a:ext cx="10746828" cy="6858000"/>
          </a:xfrm>
        </p:spPr>
      </p:pic>
    </p:spTree>
    <p:extLst>
      <p:ext uri="{BB962C8B-B14F-4D97-AF65-F5344CB8AC3E}">
        <p14:creationId xmlns="" xmlns:p14="http://schemas.microsoft.com/office/powerpoint/2010/main" val="5807033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D6DD9DA-2D8E-509D-E3E1-C6A98E0C8E73}"/>
              </a:ext>
            </a:extLst>
          </p:cNvPr>
          <p:cNvSpPr>
            <a:spLocks noGrp="1"/>
          </p:cNvSpPr>
          <p:nvPr>
            <p:ph type="title"/>
          </p:nvPr>
        </p:nvSpPr>
        <p:spPr/>
        <p:txBody>
          <a:bodyPr/>
          <a:lstStyle/>
          <a:p>
            <a:endParaRPr lang="ru-RU"/>
          </a:p>
        </p:txBody>
      </p:sp>
      <p:pic>
        <p:nvPicPr>
          <p:cNvPr id="5" name="Объект 4">
            <a:extLst>
              <a:ext uri="{FF2B5EF4-FFF2-40B4-BE49-F238E27FC236}">
                <a16:creationId xmlns:a16="http://schemas.microsoft.com/office/drawing/2014/main" xmlns="" id="{AF8D72F4-0BBB-ECF8-26B1-52CB7C072BF4}"/>
              </a:ext>
            </a:extLst>
          </p:cNvPr>
          <p:cNvPicPr>
            <a:picLocks noGrp="1" noChangeAspect="1"/>
          </p:cNvPicPr>
          <p:nvPr>
            <p:ph idx="1"/>
          </p:nvPr>
        </p:nvPicPr>
        <p:blipFill>
          <a:blip r:embed="rId2"/>
          <a:stretch>
            <a:fillRect/>
          </a:stretch>
        </p:blipFill>
        <p:spPr>
          <a:xfrm>
            <a:off x="-218291" y="0"/>
            <a:ext cx="12260766" cy="6945917"/>
          </a:xfrm>
        </p:spPr>
      </p:pic>
      <p:pic>
        <p:nvPicPr>
          <p:cNvPr id="7" name="Рисунок 6">
            <a:extLst>
              <a:ext uri="{FF2B5EF4-FFF2-40B4-BE49-F238E27FC236}">
                <a16:creationId xmlns:a16="http://schemas.microsoft.com/office/drawing/2014/main" xmlns="" id="{7A4E18F4-AEA7-26C1-FFAD-31939321ADBC}"/>
              </a:ext>
            </a:extLst>
          </p:cNvPr>
          <p:cNvPicPr>
            <a:picLocks noChangeAspect="1"/>
          </p:cNvPicPr>
          <p:nvPr/>
        </p:nvPicPr>
        <p:blipFill>
          <a:blip r:embed="rId3"/>
          <a:stretch>
            <a:fillRect/>
          </a:stretch>
        </p:blipFill>
        <p:spPr>
          <a:xfrm>
            <a:off x="5614898" y="3310759"/>
            <a:ext cx="6441856" cy="3547241"/>
          </a:xfrm>
          <a:prstGeom prst="rect">
            <a:avLst/>
          </a:prstGeom>
        </p:spPr>
      </p:pic>
    </p:spTree>
    <p:extLst>
      <p:ext uri="{BB962C8B-B14F-4D97-AF65-F5344CB8AC3E}">
        <p14:creationId xmlns="" xmlns:p14="http://schemas.microsoft.com/office/powerpoint/2010/main" val="21331306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3853B6D-B571-3F49-47DD-283C77B4C4AD}"/>
              </a:ext>
            </a:extLst>
          </p:cNvPr>
          <p:cNvSpPr>
            <a:spLocks noGrp="1"/>
          </p:cNvSpPr>
          <p:nvPr>
            <p:ph type="title"/>
          </p:nvPr>
        </p:nvSpPr>
        <p:spPr/>
        <p:txBody>
          <a:bodyPr/>
          <a:lstStyle/>
          <a:p>
            <a:endParaRPr lang="ru-RU"/>
          </a:p>
        </p:txBody>
      </p:sp>
      <p:pic>
        <p:nvPicPr>
          <p:cNvPr id="5" name="Объект 4">
            <a:extLst>
              <a:ext uri="{FF2B5EF4-FFF2-40B4-BE49-F238E27FC236}">
                <a16:creationId xmlns:a16="http://schemas.microsoft.com/office/drawing/2014/main" xmlns="" id="{A50DD025-E8EF-9F9A-6813-AD425F71C712}"/>
              </a:ext>
            </a:extLst>
          </p:cNvPr>
          <p:cNvPicPr>
            <a:picLocks noGrp="1" noChangeAspect="1"/>
          </p:cNvPicPr>
          <p:nvPr>
            <p:ph idx="1"/>
          </p:nvPr>
        </p:nvPicPr>
        <p:blipFill>
          <a:blip r:embed="rId2"/>
          <a:stretch>
            <a:fillRect/>
          </a:stretch>
        </p:blipFill>
        <p:spPr>
          <a:xfrm>
            <a:off x="1009291" y="0"/>
            <a:ext cx="10110158" cy="6858000"/>
          </a:xfrm>
        </p:spPr>
      </p:pic>
    </p:spTree>
    <p:extLst>
      <p:ext uri="{BB962C8B-B14F-4D97-AF65-F5344CB8AC3E}">
        <p14:creationId xmlns="" xmlns:p14="http://schemas.microsoft.com/office/powerpoint/2010/main" val="15188390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C43639E-93EF-355F-F515-B8C728F84397}"/>
              </a:ext>
            </a:extLst>
          </p:cNvPr>
          <p:cNvSpPr>
            <a:spLocks noGrp="1"/>
          </p:cNvSpPr>
          <p:nvPr>
            <p:ph type="title"/>
          </p:nvPr>
        </p:nvSpPr>
        <p:spPr/>
        <p:txBody>
          <a:bodyPr/>
          <a:lstStyle/>
          <a:p>
            <a:endParaRPr lang="ru-RU"/>
          </a:p>
        </p:txBody>
      </p:sp>
      <p:pic>
        <p:nvPicPr>
          <p:cNvPr id="5" name="Объект 4">
            <a:extLst>
              <a:ext uri="{FF2B5EF4-FFF2-40B4-BE49-F238E27FC236}">
                <a16:creationId xmlns:a16="http://schemas.microsoft.com/office/drawing/2014/main" xmlns="" id="{C8A30D4F-8E54-4667-62A7-1C0D2EF1D7ED}"/>
              </a:ext>
            </a:extLst>
          </p:cNvPr>
          <p:cNvPicPr>
            <a:picLocks noGrp="1" noChangeAspect="1"/>
          </p:cNvPicPr>
          <p:nvPr>
            <p:ph idx="1"/>
          </p:nvPr>
        </p:nvPicPr>
        <p:blipFill>
          <a:blip r:embed="rId2"/>
          <a:stretch>
            <a:fillRect/>
          </a:stretch>
        </p:blipFill>
        <p:spPr>
          <a:xfrm>
            <a:off x="851337" y="226882"/>
            <a:ext cx="10731063" cy="6547525"/>
          </a:xfrm>
        </p:spPr>
      </p:pic>
    </p:spTree>
    <p:extLst>
      <p:ext uri="{BB962C8B-B14F-4D97-AF65-F5344CB8AC3E}">
        <p14:creationId xmlns="" xmlns:p14="http://schemas.microsoft.com/office/powerpoint/2010/main" val="2154782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B4DB536-A7A4-1DF0-476D-79101323D600}"/>
              </a:ext>
            </a:extLst>
          </p:cNvPr>
          <p:cNvSpPr>
            <a:spLocks noGrp="1"/>
          </p:cNvSpPr>
          <p:nvPr>
            <p:ph type="title"/>
          </p:nvPr>
        </p:nvSpPr>
        <p:spPr/>
        <p:txBody>
          <a:bodyPr>
            <a:normAutofit fontScale="90000"/>
          </a:bodyPr>
          <a:lstStyle/>
          <a:p>
            <a:pPr algn="ctr"/>
            <a:r>
              <a:rPr lang="ru-RU" dirty="0"/>
              <a:t>Лингвистическая структура дефекта</a:t>
            </a:r>
            <a:br>
              <a:rPr lang="ru-RU" dirty="0"/>
            </a:br>
            <a:r>
              <a:rPr lang="ru-RU" dirty="0"/>
              <a:t>+</a:t>
            </a:r>
            <a:br>
              <a:rPr lang="ru-RU" dirty="0"/>
            </a:br>
            <a:r>
              <a:rPr lang="ru-RU" dirty="0"/>
              <a:t>форма речевой патологии</a:t>
            </a:r>
          </a:p>
        </p:txBody>
      </p:sp>
      <p:sp>
        <p:nvSpPr>
          <p:cNvPr id="3" name="Текст 2">
            <a:extLst>
              <a:ext uri="{FF2B5EF4-FFF2-40B4-BE49-F238E27FC236}">
                <a16:creationId xmlns:a16="http://schemas.microsoft.com/office/drawing/2014/main" xmlns="" id="{C20CC19C-B1C7-E564-F1F5-F730D615243C}"/>
              </a:ext>
            </a:extLst>
          </p:cNvPr>
          <p:cNvSpPr>
            <a:spLocks noGrp="1"/>
          </p:cNvSpPr>
          <p:nvPr>
            <p:ph type="body" idx="1"/>
          </p:nvPr>
        </p:nvSpPr>
        <p:spPr>
          <a:xfrm>
            <a:off x="1454238" y="3806195"/>
            <a:ext cx="9842411" cy="2804155"/>
          </a:xfrm>
        </p:spPr>
        <p:txBody>
          <a:bodyPr>
            <a:normAutofit/>
          </a:bodyPr>
          <a:lstStyle/>
          <a:p>
            <a:r>
              <a:rPr lang="ru-RU" sz="2400" dirty="0"/>
              <a:t>З</a:t>
            </a:r>
            <a:r>
              <a:rPr lang="ru-RU" sz="2400" b="1" i="1" dirty="0"/>
              <a:t>аключение логопеда:</a:t>
            </a:r>
          </a:p>
          <a:p>
            <a:r>
              <a:rPr lang="ru-RU" b="1" i="1" dirty="0"/>
              <a:t> </a:t>
            </a:r>
            <a:r>
              <a:rPr lang="ru-RU" sz="3600" b="1" i="1" dirty="0">
                <a:solidFill>
                  <a:srgbClr val="FF0000"/>
                </a:solidFill>
              </a:rPr>
              <a:t>нарушение речи системного характера у ребенка </a:t>
            </a:r>
            <a:r>
              <a:rPr lang="ru-RU" sz="3800" b="1" i="1" dirty="0">
                <a:solidFill>
                  <a:srgbClr val="FF0000"/>
                </a:solidFill>
              </a:rPr>
              <a:t>с неродным </a:t>
            </a:r>
            <a:r>
              <a:rPr lang="ru-RU" sz="3200" b="1" i="1" dirty="0">
                <a:solidFill>
                  <a:srgbClr val="FF0000"/>
                </a:solidFill>
              </a:rPr>
              <a:t>русским языком</a:t>
            </a:r>
          </a:p>
          <a:p>
            <a:endParaRPr lang="ru-RU" dirty="0"/>
          </a:p>
        </p:txBody>
      </p:sp>
    </p:spTree>
    <p:extLst>
      <p:ext uri="{BB962C8B-B14F-4D97-AF65-F5344CB8AC3E}">
        <p14:creationId xmlns="" xmlns:p14="http://schemas.microsoft.com/office/powerpoint/2010/main" val="20194925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6B6FF31-EE84-64A9-7A0B-56E7A9C83D6B}"/>
              </a:ext>
            </a:extLst>
          </p:cNvPr>
          <p:cNvSpPr>
            <a:spLocks noGrp="1"/>
          </p:cNvSpPr>
          <p:nvPr>
            <p:ph type="title"/>
          </p:nvPr>
        </p:nvSpPr>
        <p:spPr/>
        <p:txBody>
          <a:bodyPr/>
          <a:lstStyle/>
          <a:p>
            <a:endParaRPr lang="ru-RU"/>
          </a:p>
        </p:txBody>
      </p:sp>
      <p:pic>
        <p:nvPicPr>
          <p:cNvPr id="4" name="Консультант Плюс">
            <a:extLst>
              <a:ext uri="{FF2B5EF4-FFF2-40B4-BE49-F238E27FC236}">
                <a16:creationId xmlns:a16="http://schemas.microsoft.com/office/drawing/2014/main" xmlns="" id="{AF3D49A3-FE92-1969-8980-A4C2E3AC88BE}"/>
              </a:ext>
            </a:extLst>
          </p:cNvPr>
          <p:cNvPicPr>
            <a:picLocks noGrp="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236483" y="126124"/>
            <a:ext cx="11634951" cy="6621517"/>
          </a:xfrm>
          <a:prstGeom prst="rect">
            <a:avLst/>
          </a:prstGeom>
          <a:noFill/>
          <a:ln>
            <a:noFill/>
          </a:ln>
        </p:spPr>
      </p:pic>
    </p:spTree>
    <p:extLst>
      <p:ext uri="{BB962C8B-B14F-4D97-AF65-F5344CB8AC3E}">
        <p14:creationId xmlns="" xmlns:p14="http://schemas.microsoft.com/office/powerpoint/2010/main" val="38997592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7EDA1F8-8002-4490-B033-EB71BC567E87}"/>
              </a:ext>
            </a:extLst>
          </p:cNvPr>
          <p:cNvSpPr>
            <a:spLocks noGrp="1"/>
          </p:cNvSpPr>
          <p:nvPr>
            <p:ph type="title"/>
          </p:nvPr>
        </p:nvSpPr>
        <p:spPr>
          <a:xfrm>
            <a:off x="1069675" y="220717"/>
            <a:ext cx="10446589" cy="1633037"/>
          </a:xfrm>
        </p:spPr>
        <p:txBody>
          <a:bodyPr>
            <a:noAutofit/>
          </a:bodyPr>
          <a:lstStyle/>
          <a:p>
            <a:r>
              <a:rPr lang="ru-RU" sz="2800" b="1" dirty="0">
                <a:effectLst/>
                <a:latin typeface="Arial" panose="020B0604020202020204" pitchFamily="34" charset="0"/>
                <a:ea typeface="Times New Roman" panose="02020603050405020304" pitchFamily="18" charset="0"/>
              </a:rPr>
              <a:t>Задание 2. Собеседование в форме диалога по сюжетной картинке "Подготовка к школе".</a:t>
            </a:r>
            <a:br>
              <a:rPr lang="ru-RU" sz="2800" b="1" dirty="0">
                <a:effectLst/>
                <a:latin typeface="Arial" panose="020B0604020202020204" pitchFamily="34" charset="0"/>
                <a:ea typeface="Times New Roman" panose="02020603050405020304" pitchFamily="18" charset="0"/>
              </a:rPr>
            </a:br>
            <a:endParaRPr lang="ru-RU" sz="2800" dirty="0"/>
          </a:p>
        </p:txBody>
      </p:sp>
      <p:sp>
        <p:nvSpPr>
          <p:cNvPr id="3" name="Объект 2">
            <a:extLst>
              <a:ext uri="{FF2B5EF4-FFF2-40B4-BE49-F238E27FC236}">
                <a16:creationId xmlns:a16="http://schemas.microsoft.com/office/drawing/2014/main" xmlns="" id="{88CB5F0E-4AF3-15F5-5428-B102CD1D6F3F}"/>
              </a:ext>
            </a:extLst>
          </p:cNvPr>
          <p:cNvSpPr>
            <a:spLocks noGrp="1"/>
          </p:cNvSpPr>
          <p:nvPr>
            <p:ph idx="1"/>
          </p:nvPr>
        </p:nvSpPr>
        <p:spPr>
          <a:xfrm>
            <a:off x="536027" y="1371600"/>
            <a:ext cx="11303875" cy="5265683"/>
          </a:xfrm>
          <a:solidFill>
            <a:schemeClr val="bg2"/>
          </a:solidFill>
        </p:spPr>
        <p:txBody>
          <a:bodyPr>
            <a:normAutofit fontScale="77500" lnSpcReduction="20000"/>
          </a:bodyPr>
          <a:lstStyle/>
          <a:p>
            <a:pPr indent="0" algn="just">
              <a:buNone/>
            </a:pPr>
            <a:r>
              <a:rPr lang="ru-RU" sz="1800" dirty="0">
                <a:effectLst/>
                <a:highlight>
                  <a:srgbClr val="FFFF00"/>
                </a:highlight>
                <a:latin typeface="Arial" panose="020B0604020202020204" pitchFamily="34" charset="0"/>
                <a:ea typeface="Times New Roman" panose="02020603050405020304" pitchFamily="18" charset="0"/>
              </a:rPr>
              <a:t>Вопросы для диалога:</a:t>
            </a:r>
          </a:p>
          <a:p>
            <a:pPr indent="0" algn="just">
              <a:spcBef>
                <a:spcPts val="1000"/>
              </a:spcBef>
              <a:buNone/>
            </a:pPr>
            <a:r>
              <a:rPr lang="ru-RU" sz="1800" dirty="0">
                <a:effectLst/>
                <a:latin typeface="Arial" panose="020B0604020202020204" pitchFamily="34" charset="0"/>
                <a:ea typeface="Times New Roman" panose="02020603050405020304" pitchFamily="18" charset="0"/>
              </a:rPr>
              <a:t>1. Эти дети в детском саду или в школе?</a:t>
            </a:r>
          </a:p>
          <a:p>
            <a:pPr indent="0" algn="just">
              <a:spcBef>
                <a:spcPts val="1000"/>
              </a:spcBef>
              <a:buNone/>
            </a:pPr>
            <a:r>
              <a:rPr lang="ru-RU" sz="1800" dirty="0">
                <a:effectLst/>
                <a:latin typeface="Arial" panose="020B0604020202020204" pitchFamily="34" charset="0"/>
                <a:ea typeface="Times New Roman" panose="02020603050405020304" pitchFamily="18" charset="0"/>
              </a:rPr>
              <a:t>2. Расскажи, почему ты так думаешь?</a:t>
            </a:r>
          </a:p>
          <a:p>
            <a:pPr indent="0" algn="just">
              <a:spcBef>
                <a:spcPts val="1000"/>
              </a:spcBef>
              <a:buNone/>
            </a:pPr>
            <a:r>
              <a:rPr lang="ru-RU" sz="1800" dirty="0">
                <a:effectLst/>
                <a:latin typeface="Arial" panose="020B0604020202020204" pitchFamily="34" charset="0"/>
                <a:ea typeface="Times New Roman" panose="02020603050405020304" pitchFamily="18" charset="0"/>
              </a:rPr>
              <a:t>3. Что делают дети?</a:t>
            </a:r>
          </a:p>
          <a:p>
            <a:pPr indent="0" algn="just">
              <a:spcBef>
                <a:spcPts val="1000"/>
              </a:spcBef>
              <a:buNone/>
            </a:pPr>
            <a:r>
              <a:rPr lang="ru-RU" sz="1800" dirty="0">
                <a:effectLst/>
                <a:latin typeface="Arial" panose="020B0604020202020204" pitchFamily="34" charset="0"/>
                <a:ea typeface="Times New Roman" panose="02020603050405020304" pitchFamily="18" charset="0"/>
              </a:rPr>
              <a:t>4. Какое слово из букв составили дети?</a:t>
            </a:r>
          </a:p>
          <a:p>
            <a:pPr indent="0" algn="just">
              <a:spcBef>
                <a:spcPts val="1000"/>
              </a:spcBef>
              <a:buNone/>
            </a:pPr>
            <a:r>
              <a:rPr lang="ru-RU" sz="1800" dirty="0">
                <a:effectLst/>
                <a:latin typeface="Arial" panose="020B0604020202020204" pitchFamily="34" charset="0"/>
                <a:ea typeface="Times New Roman" panose="02020603050405020304" pitchFamily="18" charset="0"/>
              </a:rPr>
              <a:t>5. Ты можешь прочитать, что написали девочки?</a:t>
            </a:r>
          </a:p>
          <a:p>
            <a:pPr indent="0" algn="just">
              <a:spcBef>
                <a:spcPts val="1000"/>
              </a:spcBef>
              <a:buNone/>
            </a:pPr>
            <a:r>
              <a:rPr lang="ru-RU" sz="1800" dirty="0">
                <a:effectLst/>
                <a:latin typeface="Arial" panose="020B0604020202020204" pitchFamily="34" charset="0"/>
                <a:ea typeface="Times New Roman" panose="02020603050405020304" pitchFamily="18" charset="0"/>
              </a:rPr>
              <a:t>6. Кто выполнил задание?</a:t>
            </a:r>
          </a:p>
          <a:p>
            <a:pPr indent="0" algn="just">
              <a:spcBef>
                <a:spcPts val="1000"/>
              </a:spcBef>
              <a:buNone/>
            </a:pPr>
            <a:r>
              <a:rPr lang="ru-RU" sz="1800" dirty="0">
                <a:effectLst/>
                <a:latin typeface="Arial" panose="020B0604020202020204" pitchFamily="34" charset="0"/>
                <a:ea typeface="Times New Roman" panose="02020603050405020304" pitchFamily="18" charset="0"/>
              </a:rPr>
              <a:t>7. Буквы все одинакового цвета? Назови цвета.</a:t>
            </a:r>
          </a:p>
          <a:p>
            <a:pPr indent="0" algn="just">
              <a:spcBef>
                <a:spcPts val="1000"/>
              </a:spcBef>
              <a:buNone/>
            </a:pPr>
            <a:r>
              <a:rPr lang="ru-RU" sz="1800" dirty="0">
                <a:effectLst/>
                <a:latin typeface="Arial" panose="020B0604020202020204" pitchFamily="34" charset="0"/>
                <a:ea typeface="Times New Roman" panose="02020603050405020304" pitchFamily="18" charset="0"/>
              </a:rPr>
              <a:t>8. Кто стоит у доски, что она делает?</a:t>
            </a:r>
          </a:p>
          <a:p>
            <a:pPr indent="0" algn="just">
              <a:spcBef>
                <a:spcPts val="1000"/>
              </a:spcBef>
              <a:buNone/>
            </a:pPr>
            <a:r>
              <a:rPr lang="ru-RU" sz="1800" dirty="0">
                <a:effectLst/>
                <a:latin typeface="Arial" panose="020B0604020202020204" pitchFamily="34" charset="0"/>
                <a:ea typeface="Times New Roman" panose="02020603050405020304" pitchFamily="18" charset="0"/>
              </a:rPr>
              <a:t>9. Какого цвета доска? Что на ней написано?</a:t>
            </a:r>
          </a:p>
          <a:p>
            <a:pPr indent="0" algn="just">
              <a:spcBef>
                <a:spcPts val="1000"/>
              </a:spcBef>
              <a:buNone/>
            </a:pPr>
            <a:r>
              <a:rPr lang="ru-RU" sz="1800" dirty="0">
                <a:effectLst/>
                <a:latin typeface="Arial" panose="020B0604020202020204" pitchFamily="34" charset="0"/>
                <a:ea typeface="Times New Roman" panose="02020603050405020304" pitchFamily="18" charset="0"/>
              </a:rPr>
              <a:t>10. Кто сидит за первой партой?</a:t>
            </a:r>
          </a:p>
          <a:p>
            <a:pPr indent="0" algn="just">
              <a:spcBef>
                <a:spcPts val="1000"/>
              </a:spcBef>
              <a:buNone/>
            </a:pPr>
            <a:r>
              <a:rPr lang="ru-RU" sz="1800" dirty="0">
                <a:effectLst/>
                <a:latin typeface="Arial" panose="020B0604020202020204" pitchFamily="34" charset="0"/>
                <a:ea typeface="Times New Roman" panose="02020603050405020304" pitchFamily="18" charset="0"/>
              </a:rPr>
              <a:t>11. Ты хочешь учиться в школе? Расскажи, почему ты хочешь пойти в школу?</a:t>
            </a:r>
          </a:p>
          <a:p>
            <a:pPr marL="0" indent="0" algn="just">
              <a:buNone/>
            </a:pPr>
            <a:r>
              <a:rPr lang="ru-RU" sz="1800" dirty="0">
                <a:effectLst/>
                <a:latin typeface="Arial" panose="020B0604020202020204" pitchFamily="34" charset="0"/>
                <a:ea typeface="Times New Roman" panose="02020603050405020304" pitchFamily="18" charset="0"/>
              </a:rPr>
              <a:t> </a:t>
            </a:r>
          </a:p>
          <a:p>
            <a:pPr indent="0" algn="just">
              <a:buNone/>
            </a:pPr>
            <a:r>
              <a:rPr lang="ru-RU" sz="1800" b="1" dirty="0">
                <a:effectLst/>
                <a:latin typeface="Arial" panose="020B0604020202020204" pitchFamily="34" charset="0"/>
                <a:ea typeface="Times New Roman" panose="02020603050405020304" pitchFamily="18" charset="0"/>
              </a:rPr>
              <a:t>Задание 3. Составить маленький рассказ (3 - 4 предложения) по картинке из </a:t>
            </a:r>
            <a:r>
              <a:rPr lang="ru-RU" sz="1800" b="1" u="none" strike="noStrike" dirty="0">
                <a:solidFill>
                  <a:srgbClr val="0000FF"/>
                </a:solidFill>
                <a:effectLst/>
                <a:latin typeface="Arial" panose="020B0604020202020204" pitchFamily="34" charset="0"/>
                <a:ea typeface="Times New Roman" panose="02020603050405020304" pitchFamily="18" charset="0"/>
                <a:hlinkClick r:id="" action="ppaction://hlinkfile" tooltip="Задание 2. Выполни задания. Подчеркни картинку с правильным ответом."/>
              </a:rPr>
              <a:t>задания 2</a:t>
            </a:r>
            <a:r>
              <a:rPr lang="ru-RU" sz="1800" b="1" dirty="0">
                <a:effectLst/>
                <a:latin typeface="Arial" panose="020B0604020202020204" pitchFamily="34" charset="0"/>
                <a:ea typeface="Times New Roman" panose="02020603050405020304" pitchFamily="18" charset="0"/>
              </a:rPr>
              <a:t>.</a:t>
            </a:r>
          </a:p>
          <a:p>
            <a:pPr marL="0" indent="0" algn="just">
              <a:buNone/>
            </a:pPr>
            <a:r>
              <a:rPr lang="ru-RU" sz="1800" dirty="0">
                <a:effectLst/>
                <a:latin typeface="Arial" panose="020B0604020202020204" pitchFamily="34" charset="0"/>
                <a:ea typeface="Times New Roman" panose="02020603050405020304" pitchFamily="18" charset="0"/>
              </a:rPr>
              <a:t> </a:t>
            </a:r>
          </a:p>
          <a:p>
            <a:endParaRPr lang="ru-RU" dirty="0"/>
          </a:p>
        </p:txBody>
      </p:sp>
    </p:spTree>
    <p:extLst>
      <p:ext uri="{BB962C8B-B14F-4D97-AF65-F5344CB8AC3E}">
        <p14:creationId xmlns="" xmlns:p14="http://schemas.microsoft.com/office/powerpoint/2010/main" val="1578342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DC0ACCA-1BEC-EE58-243F-DC3421B0C4A8}"/>
              </a:ext>
            </a:extLst>
          </p:cNvPr>
          <p:cNvSpPr>
            <a:spLocks noGrp="1"/>
          </p:cNvSpPr>
          <p:nvPr>
            <p:ph type="title"/>
          </p:nvPr>
        </p:nvSpPr>
        <p:spPr/>
        <p:txBody>
          <a:bodyPr>
            <a:normAutofit fontScale="90000"/>
          </a:bodyPr>
          <a:lstStyle/>
          <a:p>
            <a:r>
              <a:rPr lang="ru-RU" sz="4000" b="1" dirty="0">
                <a:effectLst/>
                <a:latin typeface="Arial" panose="020B0604020202020204" pitchFamily="34" charset="0"/>
                <a:ea typeface="Times New Roman" panose="02020603050405020304" pitchFamily="18" charset="0"/>
              </a:rPr>
              <a:t>Аудирование. Вариант 1</a:t>
            </a:r>
            <a:r>
              <a:rPr lang="ru-RU" sz="1800" b="1" dirty="0">
                <a:effectLst/>
                <a:latin typeface="Arial" panose="020B0604020202020204" pitchFamily="34" charset="0"/>
                <a:ea typeface="Times New Roman" panose="02020603050405020304" pitchFamily="18" charset="0"/>
              </a:rPr>
              <a:t/>
            </a:r>
            <a:br>
              <a:rPr lang="ru-RU" sz="1800" b="1" dirty="0">
                <a:effectLst/>
                <a:latin typeface="Arial" panose="020B0604020202020204" pitchFamily="34" charset="0"/>
                <a:ea typeface="Times New Roman" panose="02020603050405020304" pitchFamily="18" charset="0"/>
              </a:rPr>
            </a:br>
            <a:r>
              <a:rPr lang="ru-RU" sz="1800" dirty="0">
                <a:effectLst/>
                <a:latin typeface="Arial" panose="020B0604020202020204" pitchFamily="34" charset="0"/>
                <a:ea typeface="Times New Roman" panose="02020603050405020304" pitchFamily="18" charset="0"/>
              </a:rPr>
              <a:t> </a:t>
            </a:r>
            <a:br>
              <a:rPr lang="ru-RU" sz="1800" dirty="0">
                <a:effectLst/>
                <a:latin typeface="Arial" panose="020B0604020202020204" pitchFamily="34" charset="0"/>
                <a:ea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xmlns="" id="{FB7ADD13-3B01-5EEE-311D-CA7628D4E818}"/>
              </a:ext>
            </a:extLst>
          </p:cNvPr>
          <p:cNvSpPr>
            <a:spLocks noGrp="1"/>
          </p:cNvSpPr>
          <p:nvPr>
            <p:ph idx="1"/>
          </p:nvPr>
        </p:nvSpPr>
        <p:spPr>
          <a:xfrm>
            <a:off x="628650" y="1466850"/>
            <a:ext cx="11563349" cy="4895850"/>
          </a:xfrm>
        </p:spPr>
        <p:txBody>
          <a:bodyPr>
            <a:normAutofit fontScale="92500" lnSpcReduction="20000"/>
          </a:bodyPr>
          <a:lstStyle/>
          <a:p>
            <a:pPr indent="0" algn="just">
              <a:buNone/>
            </a:pPr>
            <a:r>
              <a:rPr lang="ru-RU" sz="1800" b="1" dirty="0">
                <a:effectLst/>
                <a:latin typeface="Arial" panose="020B0604020202020204" pitchFamily="34" charset="0"/>
                <a:ea typeface="Times New Roman" panose="02020603050405020304" pitchFamily="18" charset="0"/>
              </a:rPr>
              <a:t>Инструкция для педагога</a:t>
            </a:r>
          </a:p>
          <a:p>
            <a:pPr indent="342900" algn="just">
              <a:spcBef>
                <a:spcPts val="1000"/>
              </a:spcBef>
            </a:pPr>
            <a:r>
              <a:rPr lang="ru-RU" sz="1800" dirty="0">
                <a:effectLst/>
                <a:latin typeface="Arial" panose="020B0604020202020204" pitchFamily="34" charset="0"/>
                <a:ea typeface="Times New Roman" panose="02020603050405020304" pitchFamily="18" charset="0"/>
              </a:rPr>
              <a:t>Время выполнения - 30 минут. Аудирование состоит из двух частей. В </a:t>
            </a:r>
            <a:r>
              <a:rPr lang="ru-RU" sz="1800" u="none" strike="noStrike" dirty="0">
                <a:solidFill>
                  <a:srgbClr val="0000FF"/>
                </a:solidFill>
                <a:effectLst/>
                <a:latin typeface="Arial" panose="020B0604020202020204" pitchFamily="34" charset="0"/>
                <a:ea typeface="Times New Roman" panose="02020603050405020304" pitchFamily="18" charset="0"/>
                <a:hlinkClick r:id="" action="ppaction://hlinkfile" tooltip="Часть 1"/>
              </a:rPr>
              <a:t>первой части</a:t>
            </a:r>
            <a:r>
              <a:rPr lang="ru-RU" sz="1800" dirty="0">
                <a:effectLst/>
                <a:latin typeface="Arial" panose="020B0604020202020204" pitchFamily="34" charset="0"/>
                <a:ea typeface="Times New Roman" panose="02020603050405020304" pitchFamily="18" charset="0"/>
              </a:rPr>
              <a:t> - два задания, во </a:t>
            </a:r>
            <a:r>
              <a:rPr lang="ru-RU" sz="1800" u="none" strike="noStrike" dirty="0">
                <a:solidFill>
                  <a:srgbClr val="0000FF"/>
                </a:solidFill>
                <a:effectLst/>
                <a:latin typeface="Arial" panose="020B0604020202020204" pitchFamily="34" charset="0"/>
                <a:ea typeface="Times New Roman" panose="02020603050405020304" pitchFamily="18" charset="0"/>
                <a:hlinkClick r:id="" action="ppaction://hlinkfile" tooltip="Часть 2"/>
              </a:rPr>
              <a:t>второй</a:t>
            </a:r>
            <a:r>
              <a:rPr lang="ru-RU" sz="1800" dirty="0">
                <a:effectLst/>
                <a:latin typeface="Arial" panose="020B0604020202020204" pitchFamily="34" charset="0"/>
                <a:ea typeface="Times New Roman" panose="02020603050405020304" pitchFamily="18" charset="0"/>
              </a:rPr>
              <a:t> - одно задание.</a:t>
            </a:r>
          </a:p>
          <a:p>
            <a:pPr indent="342900" algn="just">
              <a:spcBef>
                <a:spcPts val="1000"/>
              </a:spcBef>
            </a:pPr>
            <a:r>
              <a:rPr lang="ru-RU" sz="1800" dirty="0">
                <a:effectLst/>
                <a:latin typeface="Arial" panose="020B0604020202020204" pitchFamily="34" charset="0"/>
                <a:ea typeface="Times New Roman" panose="02020603050405020304" pitchFamily="18" charset="0"/>
              </a:rPr>
              <a:t>Задания проверяют умения:</a:t>
            </a:r>
          </a:p>
          <a:p>
            <a:pPr indent="342900" algn="just">
              <a:spcBef>
                <a:spcPts val="1000"/>
              </a:spcBef>
            </a:pPr>
            <a:r>
              <a:rPr lang="ru-RU" sz="1800" dirty="0">
                <a:effectLst/>
                <a:latin typeface="Arial" panose="020B0604020202020204" pitchFamily="34" charset="0"/>
                <a:ea typeface="Times New Roman" panose="02020603050405020304" pitchFamily="18" charset="0"/>
              </a:rPr>
              <a:t>- понимать на слух информацию, содержащуюся в монологической и диалогической речи на уровне связного текста;</a:t>
            </a:r>
          </a:p>
          <a:p>
            <a:pPr indent="342900" algn="just">
              <a:spcBef>
                <a:spcPts val="1000"/>
              </a:spcBef>
            </a:pPr>
            <a:r>
              <a:rPr lang="ru-RU" sz="1800" dirty="0">
                <a:effectLst/>
                <a:latin typeface="Arial" panose="020B0604020202020204" pitchFamily="34" charset="0"/>
                <a:ea typeface="Times New Roman" panose="02020603050405020304" pitchFamily="18" charset="0"/>
              </a:rPr>
              <a:t>- вычленять детали из предложенного аудио-, видеоматериала или обобщать информацию;</a:t>
            </a:r>
          </a:p>
          <a:p>
            <a:pPr indent="342900" algn="just">
              <a:spcBef>
                <a:spcPts val="1000"/>
              </a:spcBef>
            </a:pPr>
            <a:r>
              <a:rPr lang="ru-RU" sz="1800" dirty="0">
                <a:effectLst/>
                <a:latin typeface="Arial" panose="020B0604020202020204" pitchFamily="34" charset="0"/>
                <a:ea typeface="Times New Roman" panose="02020603050405020304" pitchFamily="18" charset="0"/>
              </a:rPr>
              <a:t>- понимать коммуникативные намерения участников или героев повествования;</a:t>
            </a:r>
          </a:p>
          <a:p>
            <a:pPr indent="342900" algn="just">
              <a:spcBef>
                <a:spcPts val="1000"/>
              </a:spcBef>
            </a:pPr>
            <a:r>
              <a:rPr lang="ru-RU" sz="1800" dirty="0">
                <a:effectLst/>
                <a:latin typeface="Arial" panose="020B0604020202020204" pitchFamily="34" charset="0"/>
                <a:ea typeface="Times New Roman" panose="02020603050405020304" pitchFamily="18" charset="0"/>
              </a:rPr>
              <a:t>- найти нужную информацию и ответить на вопросы;</a:t>
            </a:r>
          </a:p>
          <a:p>
            <a:pPr indent="342900" algn="just">
              <a:spcBef>
                <a:spcPts val="1000"/>
              </a:spcBef>
            </a:pPr>
            <a:r>
              <a:rPr lang="ru-RU" sz="1800" dirty="0">
                <a:effectLst/>
                <a:latin typeface="Arial" panose="020B0604020202020204" pitchFamily="34" charset="0"/>
                <a:ea typeface="Times New Roman" panose="02020603050405020304" pitchFamily="18" charset="0"/>
              </a:rPr>
              <a:t>- пересказать сказку с опорой на картинки.</a:t>
            </a:r>
          </a:p>
          <a:p>
            <a:pPr indent="0" algn="just">
              <a:spcBef>
                <a:spcPts val="1000"/>
              </a:spcBef>
              <a:buNone/>
            </a:pPr>
            <a:r>
              <a:rPr lang="ru-RU" sz="1800" dirty="0">
                <a:effectLst/>
                <a:latin typeface="Arial" panose="020B0604020202020204" pitchFamily="34" charset="0"/>
                <a:ea typeface="Times New Roman" panose="02020603050405020304" pitchFamily="18" charset="0"/>
              </a:rPr>
              <a:t>Учитель читает сказку В. Сутеева "Петух и краски" два раза в нормальном, спокойном темпе. Ученики слушают сказку. Так как возможно, что дети еще не умеют читать, учитель читает каждое задание, четко проговаривая все слова. После каждого прослушанного задания ученики должны выбрать правильный ответ и подчеркнуть нужную картинку (правильный вариант).</a:t>
            </a:r>
          </a:p>
          <a:p>
            <a:endParaRPr lang="ru-RU" dirty="0"/>
          </a:p>
        </p:txBody>
      </p:sp>
    </p:spTree>
    <p:extLst>
      <p:ext uri="{BB962C8B-B14F-4D97-AF65-F5344CB8AC3E}">
        <p14:creationId xmlns="" xmlns:p14="http://schemas.microsoft.com/office/powerpoint/2010/main" val="24410986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3B8F69AD-7E45-9B1A-D9D0-4EA715F4CA55}"/>
              </a:ext>
            </a:extLst>
          </p:cNvPr>
          <p:cNvSpPr>
            <a:spLocks noGrp="1"/>
          </p:cNvSpPr>
          <p:nvPr>
            <p:ph idx="1"/>
          </p:nvPr>
        </p:nvSpPr>
        <p:spPr>
          <a:xfrm>
            <a:off x="403644" y="347320"/>
            <a:ext cx="11449050" cy="5834024"/>
          </a:xfrm>
          <a:solidFill>
            <a:schemeClr val="bg2"/>
          </a:solidFill>
        </p:spPr>
        <p:txBody>
          <a:bodyPr>
            <a:normAutofit/>
          </a:bodyPr>
          <a:lstStyle/>
          <a:p>
            <a:pPr indent="342900" algn="just"/>
            <a:r>
              <a:rPr lang="ru-RU" sz="1800" b="1" dirty="0">
                <a:effectLst/>
                <a:latin typeface="Arial" panose="020B0604020202020204" pitchFamily="34" charset="0"/>
                <a:ea typeface="Times New Roman" panose="02020603050405020304" pitchFamily="18" charset="0"/>
              </a:rPr>
              <a:t>Часть 1</a:t>
            </a:r>
          </a:p>
          <a:p>
            <a:pPr marL="0" indent="0" algn="just">
              <a:buNone/>
            </a:pPr>
            <a:r>
              <a:rPr lang="ru-RU" sz="1800" dirty="0">
                <a:effectLst/>
                <a:latin typeface="Arial" panose="020B0604020202020204" pitchFamily="34" charset="0"/>
                <a:ea typeface="Times New Roman" panose="02020603050405020304" pitchFamily="18" charset="0"/>
              </a:rPr>
              <a:t> </a:t>
            </a:r>
            <a:r>
              <a:rPr lang="ru-RU" sz="1800" b="1" dirty="0">
                <a:effectLst/>
                <a:latin typeface="Arial" panose="020B0604020202020204" pitchFamily="34" charset="0"/>
                <a:ea typeface="Times New Roman" panose="02020603050405020304" pitchFamily="18" charset="0"/>
              </a:rPr>
              <a:t>Задание 1. Послушай сказку "Петух и краски".</a:t>
            </a:r>
          </a:p>
          <a:p>
            <a:pPr indent="0" algn="just">
              <a:spcBef>
                <a:spcPts val="1000"/>
              </a:spcBef>
              <a:buNone/>
            </a:pPr>
            <a:r>
              <a:rPr lang="ru-RU" sz="1800" dirty="0">
                <a:effectLst/>
                <a:latin typeface="Arial" panose="020B0604020202020204" pitchFamily="34" charset="0"/>
                <a:ea typeface="Times New Roman" panose="02020603050405020304" pitchFamily="18" charset="0"/>
              </a:rPr>
              <a:t>Нарисовал Вова петуха, а раскрасить-то его и забыл. Пошел петух гулять.</a:t>
            </a:r>
          </a:p>
          <a:p>
            <a:pPr indent="0" algn="just">
              <a:spcBef>
                <a:spcPts val="1000"/>
              </a:spcBef>
              <a:buNone/>
            </a:pPr>
            <a:r>
              <a:rPr lang="ru-RU" sz="1800" dirty="0">
                <a:effectLst/>
                <a:latin typeface="Arial" panose="020B0604020202020204" pitchFamily="34" charset="0"/>
                <a:ea typeface="Times New Roman" panose="02020603050405020304" pitchFamily="18" charset="0"/>
              </a:rPr>
              <a:t>- Что ты ходишь такой нераскрашенный? - удивилась собака.</a:t>
            </a:r>
          </a:p>
          <a:p>
            <a:pPr indent="0" algn="just">
              <a:spcBef>
                <a:spcPts val="1000"/>
              </a:spcBef>
              <a:buNone/>
            </a:pPr>
            <a:r>
              <a:rPr lang="ru-RU" sz="1800" dirty="0">
                <a:effectLst/>
                <a:latin typeface="Arial" panose="020B0604020202020204" pitchFamily="34" charset="0"/>
                <a:ea typeface="Times New Roman" panose="02020603050405020304" pitchFamily="18" charset="0"/>
              </a:rPr>
              <a:t>Посмотрел петух в воду. И верно - собака правду говорит.</a:t>
            </a:r>
          </a:p>
          <a:p>
            <a:pPr indent="0" algn="just">
              <a:spcBef>
                <a:spcPts val="1000"/>
              </a:spcBef>
              <a:buNone/>
            </a:pPr>
            <a:r>
              <a:rPr lang="ru-RU" sz="1800" dirty="0">
                <a:effectLst/>
                <a:latin typeface="Arial" panose="020B0604020202020204" pitchFamily="34" charset="0"/>
                <a:ea typeface="Times New Roman" panose="02020603050405020304" pitchFamily="18" charset="0"/>
              </a:rPr>
              <a:t>- Не печалься, - сказала собака, - иди к краскам: они тебе помогут.</a:t>
            </a:r>
          </a:p>
          <a:p>
            <a:pPr indent="0" algn="just">
              <a:spcBef>
                <a:spcPts val="1000"/>
              </a:spcBef>
              <a:buNone/>
            </a:pPr>
            <a:r>
              <a:rPr lang="ru-RU" sz="1800" dirty="0">
                <a:effectLst/>
                <a:latin typeface="Arial" panose="020B0604020202020204" pitchFamily="34" charset="0"/>
                <a:ea typeface="Times New Roman" panose="02020603050405020304" pitchFamily="18" charset="0"/>
              </a:rPr>
              <a:t>Пришел петух к краскам и просит:</a:t>
            </a:r>
          </a:p>
          <a:p>
            <a:pPr indent="0" algn="just">
              <a:spcBef>
                <a:spcPts val="1000"/>
              </a:spcBef>
              <a:buNone/>
            </a:pPr>
            <a:r>
              <a:rPr lang="ru-RU" sz="1800" dirty="0">
                <a:effectLst/>
                <a:latin typeface="Arial" panose="020B0604020202020204" pitchFamily="34" charset="0"/>
                <a:ea typeface="Times New Roman" panose="02020603050405020304" pitchFamily="18" charset="0"/>
              </a:rPr>
              <a:t>- Краски, краски, помогите мне!</a:t>
            </a:r>
          </a:p>
          <a:p>
            <a:pPr indent="0" algn="just">
              <a:spcBef>
                <a:spcPts val="1000"/>
              </a:spcBef>
              <a:buNone/>
            </a:pPr>
            <a:r>
              <a:rPr lang="ru-RU" sz="1800" dirty="0">
                <a:effectLst/>
                <a:latin typeface="Arial" panose="020B0604020202020204" pitchFamily="34" charset="0"/>
                <a:ea typeface="Times New Roman" panose="02020603050405020304" pitchFamily="18" charset="0"/>
              </a:rPr>
              <a:t>- Хорошо, - сказала красная краска и раскрасила ему гребешок и бородку. И синяя краска - перышки на хвосте. Зеленая - крылышки. А желтая - грудку.</a:t>
            </a:r>
          </a:p>
          <a:p>
            <a:pPr indent="0" algn="just">
              <a:spcBef>
                <a:spcPts val="1000"/>
              </a:spcBef>
              <a:buNone/>
            </a:pPr>
            <a:r>
              <a:rPr lang="ru-RU" sz="1800" dirty="0">
                <a:effectLst/>
                <a:latin typeface="Arial" panose="020B0604020202020204" pitchFamily="34" charset="0"/>
                <a:ea typeface="Times New Roman" panose="02020603050405020304" pitchFamily="18" charset="0"/>
              </a:rPr>
              <a:t>- Вот теперь ты настоящий петух! - сказала собака.</a:t>
            </a:r>
            <a:r>
              <a:rPr lang="ru-RU" sz="1800" b="1" dirty="0">
                <a:effectLst/>
                <a:latin typeface="Arial" panose="020B0604020202020204" pitchFamily="34" charset="0"/>
                <a:ea typeface="Times New Roman" panose="02020603050405020304" pitchFamily="18" charset="0"/>
              </a:rPr>
              <a:t> </a:t>
            </a:r>
          </a:p>
          <a:p>
            <a:endParaRPr lang="ru-RU" dirty="0"/>
          </a:p>
        </p:txBody>
      </p:sp>
    </p:spTree>
    <p:extLst>
      <p:ext uri="{BB962C8B-B14F-4D97-AF65-F5344CB8AC3E}">
        <p14:creationId xmlns="" xmlns:p14="http://schemas.microsoft.com/office/powerpoint/2010/main" val="28993248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01CE2EB-EE58-5E08-CC92-DD2A1DC02AEE}"/>
              </a:ext>
            </a:extLst>
          </p:cNvPr>
          <p:cNvSpPr>
            <a:spLocks noGrp="1"/>
          </p:cNvSpPr>
          <p:nvPr>
            <p:ph type="title"/>
          </p:nvPr>
        </p:nvSpPr>
        <p:spPr/>
        <p:txBody>
          <a:bodyPr/>
          <a:lstStyle/>
          <a:p>
            <a:endParaRPr lang="ru-RU"/>
          </a:p>
        </p:txBody>
      </p:sp>
      <p:pic>
        <p:nvPicPr>
          <p:cNvPr id="5" name="Объект 4">
            <a:extLst>
              <a:ext uri="{FF2B5EF4-FFF2-40B4-BE49-F238E27FC236}">
                <a16:creationId xmlns:a16="http://schemas.microsoft.com/office/drawing/2014/main" xmlns="" id="{27C4F313-90F3-10F9-588E-E4169CC7089C}"/>
              </a:ext>
            </a:extLst>
          </p:cNvPr>
          <p:cNvPicPr>
            <a:picLocks noGrp="1" noChangeAspect="1"/>
          </p:cNvPicPr>
          <p:nvPr>
            <p:ph idx="1"/>
          </p:nvPr>
        </p:nvPicPr>
        <p:blipFill>
          <a:blip r:embed="rId2"/>
          <a:stretch>
            <a:fillRect/>
          </a:stretch>
        </p:blipFill>
        <p:spPr>
          <a:xfrm>
            <a:off x="110359" y="0"/>
            <a:ext cx="11776841" cy="6957355"/>
          </a:xfrm>
        </p:spPr>
      </p:pic>
    </p:spTree>
    <p:extLst>
      <p:ext uri="{BB962C8B-B14F-4D97-AF65-F5344CB8AC3E}">
        <p14:creationId xmlns="" xmlns:p14="http://schemas.microsoft.com/office/powerpoint/2010/main" val="1433277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71A614-0B03-1E82-A2E7-FB231111FE99}"/>
              </a:ext>
            </a:extLst>
          </p:cNvPr>
          <p:cNvSpPr>
            <a:spLocks noGrp="1"/>
          </p:cNvSpPr>
          <p:nvPr>
            <p:ph type="title"/>
          </p:nvPr>
        </p:nvSpPr>
        <p:spPr/>
        <p:txBody>
          <a:bodyPr/>
          <a:lstStyle/>
          <a:p>
            <a:endParaRPr lang="ru-RU"/>
          </a:p>
        </p:txBody>
      </p:sp>
      <p:pic>
        <p:nvPicPr>
          <p:cNvPr id="5" name="Объект 4">
            <a:extLst>
              <a:ext uri="{FF2B5EF4-FFF2-40B4-BE49-F238E27FC236}">
                <a16:creationId xmlns:a16="http://schemas.microsoft.com/office/drawing/2014/main" xmlns="" id="{0C8FC04A-E8B9-64CA-B840-DC8666B56A47}"/>
              </a:ext>
            </a:extLst>
          </p:cNvPr>
          <p:cNvPicPr>
            <a:picLocks noGrp="1" noChangeAspect="1"/>
          </p:cNvPicPr>
          <p:nvPr>
            <p:ph idx="1"/>
          </p:nvPr>
        </p:nvPicPr>
        <p:blipFill>
          <a:blip r:embed="rId2"/>
          <a:stretch>
            <a:fillRect/>
          </a:stretch>
        </p:blipFill>
        <p:spPr>
          <a:xfrm>
            <a:off x="204951" y="-110158"/>
            <a:ext cx="11782097" cy="7078315"/>
          </a:xfrm>
        </p:spPr>
      </p:pic>
    </p:spTree>
    <p:extLst>
      <p:ext uri="{BB962C8B-B14F-4D97-AF65-F5344CB8AC3E}">
        <p14:creationId xmlns="" xmlns:p14="http://schemas.microsoft.com/office/powerpoint/2010/main" val="40422063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xmlns="" id="{4B4B44C9-E677-7F83-3A9C-0B8AAAE15D5D}"/>
              </a:ext>
            </a:extLst>
          </p:cNvPr>
          <p:cNvPicPr>
            <a:picLocks noGrp="1" noChangeAspect="1"/>
          </p:cNvPicPr>
          <p:nvPr>
            <p:ph idx="1"/>
          </p:nvPr>
        </p:nvPicPr>
        <p:blipFill>
          <a:blip r:embed="rId2"/>
          <a:srcRect l="4509" r="7886"/>
          <a:stretch>
            <a:fillRect/>
          </a:stretch>
        </p:blipFill>
        <p:spPr>
          <a:xfrm>
            <a:off x="1604514" y="0"/>
            <a:ext cx="8988723" cy="6661229"/>
          </a:xfrm>
        </p:spPr>
      </p:pic>
    </p:spTree>
    <p:extLst>
      <p:ext uri="{BB962C8B-B14F-4D97-AF65-F5344CB8AC3E}">
        <p14:creationId xmlns="" xmlns:p14="http://schemas.microsoft.com/office/powerpoint/2010/main" val="41037584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277196B-036B-4DB3-5E5F-A6CACE4D6ACA}"/>
              </a:ext>
            </a:extLst>
          </p:cNvPr>
          <p:cNvSpPr>
            <a:spLocks noGrp="1"/>
          </p:cNvSpPr>
          <p:nvPr>
            <p:ph type="title"/>
          </p:nvPr>
        </p:nvSpPr>
        <p:spPr/>
        <p:txBody>
          <a:bodyPr/>
          <a:lstStyle/>
          <a:p>
            <a:endParaRPr lang="ru-RU"/>
          </a:p>
        </p:txBody>
      </p:sp>
      <p:pic>
        <p:nvPicPr>
          <p:cNvPr id="5" name="Объект 4">
            <a:extLst>
              <a:ext uri="{FF2B5EF4-FFF2-40B4-BE49-F238E27FC236}">
                <a16:creationId xmlns:a16="http://schemas.microsoft.com/office/drawing/2014/main" xmlns="" id="{14FDF1F0-F6C7-3E8E-38F7-C98FD3C95AB7}"/>
              </a:ext>
            </a:extLst>
          </p:cNvPr>
          <p:cNvPicPr>
            <a:picLocks noGrp="1" noChangeAspect="1"/>
          </p:cNvPicPr>
          <p:nvPr>
            <p:ph idx="1"/>
          </p:nvPr>
        </p:nvPicPr>
        <p:blipFill>
          <a:blip r:embed="rId2"/>
          <a:srcRect t="9364" b="11890"/>
          <a:stretch>
            <a:fillRect/>
          </a:stretch>
        </p:blipFill>
        <p:spPr>
          <a:xfrm>
            <a:off x="707367" y="439947"/>
            <a:ext cx="10644996" cy="5676181"/>
          </a:xfrm>
        </p:spPr>
      </p:pic>
    </p:spTree>
    <p:extLst>
      <p:ext uri="{BB962C8B-B14F-4D97-AF65-F5344CB8AC3E}">
        <p14:creationId xmlns="" xmlns:p14="http://schemas.microsoft.com/office/powerpoint/2010/main" val="2971141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5B722D4-5470-E63B-686A-093D7BBBD5B7}"/>
              </a:ext>
            </a:extLst>
          </p:cNvPr>
          <p:cNvSpPr>
            <a:spLocks noGrp="1"/>
          </p:cNvSpPr>
          <p:nvPr>
            <p:ph type="title"/>
          </p:nvPr>
        </p:nvSpPr>
        <p:spPr>
          <a:xfrm>
            <a:off x="1408447" y="459462"/>
            <a:ext cx="9603275" cy="1049235"/>
          </a:xfrm>
        </p:spPr>
        <p:txBody>
          <a:bodyPr>
            <a:normAutofit fontScale="90000"/>
          </a:bodyPr>
          <a:lstStyle/>
          <a:p>
            <a:r>
              <a:rPr lang="ru-RU" sz="3600" b="1" dirty="0">
                <a:solidFill>
                  <a:srgbClr val="00B050"/>
                </a:solidFill>
              </a:rPr>
              <a:t>Трудности освоения методики исследования</a:t>
            </a:r>
          </a:p>
        </p:txBody>
      </p:sp>
      <p:sp>
        <p:nvSpPr>
          <p:cNvPr id="3" name="Объект 2">
            <a:extLst>
              <a:ext uri="{FF2B5EF4-FFF2-40B4-BE49-F238E27FC236}">
                <a16:creationId xmlns:a16="http://schemas.microsoft.com/office/drawing/2014/main" xmlns="" id="{F664F3B7-6962-80DD-A286-A135C45C05BB}"/>
              </a:ext>
            </a:extLst>
          </p:cNvPr>
          <p:cNvSpPr>
            <a:spLocks noGrp="1"/>
          </p:cNvSpPr>
          <p:nvPr>
            <p:ph idx="1"/>
          </p:nvPr>
        </p:nvSpPr>
        <p:spPr>
          <a:xfrm>
            <a:off x="209550" y="1428750"/>
            <a:ext cx="11982449" cy="4624731"/>
          </a:xfrm>
          <a:solidFill>
            <a:schemeClr val="bg2"/>
          </a:solidFill>
        </p:spPr>
        <p:txBody>
          <a:bodyPr>
            <a:normAutofit fontScale="92500" lnSpcReduction="20000"/>
          </a:bodyPr>
          <a:lstStyle/>
          <a:p>
            <a:r>
              <a:rPr lang="ru-RU" sz="2800" dirty="0"/>
              <a:t>Интерпретация результатов количественно и качественно (в % и </a:t>
            </a:r>
            <a:r>
              <a:rPr lang="ru-RU" sz="2800" dirty="0" err="1"/>
              <a:t>шт</a:t>
            </a:r>
            <a:r>
              <a:rPr lang="ru-RU" sz="2800" dirty="0"/>
              <a:t>)</a:t>
            </a:r>
          </a:p>
          <a:p>
            <a:r>
              <a:rPr lang="ru-RU" sz="2800" dirty="0"/>
              <a:t>Нет описания уровней сформированности знаний по русскому языку</a:t>
            </a:r>
          </a:p>
          <a:p>
            <a:r>
              <a:rPr lang="ru-RU" sz="2800" dirty="0"/>
              <a:t>Отсутствие целостного материала для 2-3 класса</a:t>
            </a:r>
          </a:p>
          <a:p>
            <a:r>
              <a:rPr lang="ru-RU" sz="2800" dirty="0"/>
              <a:t>Отсутствие материала для исследования письма, ЛГК и чтения детей старшего возраста</a:t>
            </a:r>
          </a:p>
          <a:p>
            <a:r>
              <a:rPr lang="ru-RU" sz="2800" dirty="0"/>
              <a:t>Трудности\простота фиксации, в соответствии с какими нормативами?</a:t>
            </a:r>
          </a:p>
          <a:p>
            <a:r>
              <a:rPr lang="ru-RU" sz="2800" dirty="0"/>
              <a:t>Качество изображений, картинного материала (художник?, )</a:t>
            </a:r>
          </a:p>
          <a:p>
            <a:r>
              <a:rPr lang="ru-RU" sz="2800" dirty="0"/>
              <a:t>Подбор материала из мультфильмов (номер </a:t>
            </a:r>
            <a:r>
              <a:rPr lang="ru-RU" sz="2800" dirty="0" err="1"/>
              <a:t>сериала?,фрагмента</a:t>
            </a:r>
            <a:r>
              <a:rPr lang="ru-RU" sz="2800" dirty="0"/>
              <a:t>)</a:t>
            </a:r>
          </a:p>
          <a:p>
            <a:r>
              <a:rPr lang="ru-RU" sz="2800" dirty="0"/>
              <a:t>Соответствие КИ и ДН ценностям</a:t>
            </a:r>
          </a:p>
          <a:p>
            <a:endParaRPr lang="ru-RU" dirty="0"/>
          </a:p>
        </p:txBody>
      </p:sp>
    </p:spTree>
    <p:extLst>
      <p:ext uri="{BB962C8B-B14F-4D97-AF65-F5344CB8AC3E}">
        <p14:creationId xmlns="" xmlns:p14="http://schemas.microsoft.com/office/powerpoint/2010/main" val="39179174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1C7667E-FCCB-52CA-9FB0-1AFF8B8BD445}"/>
              </a:ext>
            </a:extLst>
          </p:cNvPr>
          <p:cNvSpPr>
            <a:spLocks noGrp="1"/>
          </p:cNvSpPr>
          <p:nvPr>
            <p:ph type="title"/>
          </p:nvPr>
        </p:nvSpPr>
        <p:spPr>
          <a:xfrm>
            <a:off x="838200" y="365125"/>
            <a:ext cx="10515600" cy="754227"/>
          </a:xfrm>
        </p:spPr>
        <p:txBody>
          <a:bodyPr>
            <a:normAutofit fontScale="90000"/>
          </a:bodyPr>
          <a:lstStyle/>
          <a:p>
            <a:pPr algn="ctr"/>
            <a:r>
              <a:rPr lang="ru-RU" sz="44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Репка. Экспресс-диагностика первоклассника</a:t>
            </a:r>
            <a:endParaRPr lang="ru-RU" dirty="0">
              <a:solidFill>
                <a:srgbClr val="00B050"/>
              </a:solidFill>
            </a:endParaRPr>
          </a:p>
        </p:txBody>
      </p:sp>
      <p:sp>
        <p:nvSpPr>
          <p:cNvPr id="3" name="Объект 2">
            <a:extLst>
              <a:ext uri="{FF2B5EF4-FFF2-40B4-BE49-F238E27FC236}">
                <a16:creationId xmlns:a16="http://schemas.microsoft.com/office/drawing/2014/main" xmlns="" id="{52BF5785-FC73-9B82-FD52-55BEBCAB8B46}"/>
              </a:ext>
            </a:extLst>
          </p:cNvPr>
          <p:cNvSpPr>
            <a:spLocks noGrp="1"/>
          </p:cNvSpPr>
          <p:nvPr>
            <p:ph idx="1"/>
          </p:nvPr>
        </p:nvSpPr>
        <p:spPr>
          <a:xfrm>
            <a:off x="249273" y="1348993"/>
            <a:ext cx="11942727" cy="5327852"/>
          </a:xfrm>
          <a:solidFill>
            <a:schemeClr val="bg2"/>
          </a:solidFill>
        </p:spPr>
        <p:txBody>
          <a:bodyPr>
            <a:normAutofit/>
          </a:bodyPr>
          <a:lstStyle/>
          <a:p>
            <a:pPr>
              <a:lnSpc>
                <a:spcPct val="107000"/>
              </a:lnSpc>
            </a:pPr>
            <a:r>
              <a:rPr lang="ru-RU" sz="1800" b="1" dirty="0">
                <a:effectLst/>
                <a:latin typeface="Times New Roman" panose="02020603050405020304" pitchFamily="18" charset="0"/>
                <a:ea typeface="Calibri" panose="020F0502020204030204" pitchFamily="34" charset="0"/>
                <a:cs typeface="Times New Roman" panose="02020603050405020304" pitchFamily="18" charset="0"/>
              </a:rPr>
              <a:t>Вспомни сказку. Отгадай загадку:</a:t>
            </a:r>
            <a:endParaRPr lang="ru-RU" sz="1800" b="1" dirty="0">
              <a:effectLst/>
              <a:latin typeface="Calibri" panose="020F0502020204030204" pitchFamily="34" charset="0"/>
              <a:ea typeface="Calibri" panose="020F0502020204030204" pitchFamily="34" charset="0"/>
              <a:cs typeface="Times New Roman" panose="02020603050405020304" pitchFamily="18" charset="0"/>
            </a:endParaRPr>
          </a:p>
          <a:p>
            <a:pPr marL="266700" indent="0" algn="ctr">
              <a:lnSpc>
                <a:spcPct val="107000"/>
              </a:lnSpc>
              <a:buNone/>
            </a:pPr>
            <a:r>
              <a:rPr lang="ru-RU" sz="21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Кошка, мышка, собака Жучка и внучка</a:t>
            </a:r>
            <a:endParaRPr lang="ru-RU"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266700" indent="0" algn="ctr">
              <a:lnSpc>
                <a:spcPct val="107000"/>
              </a:lnSpc>
              <a:buNone/>
            </a:pPr>
            <a:r>
              <a:rPr lang="ru-RU" sz="21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Деду с бабой помогали, корнеплоды собирали (сказка «Репка»).</a:t>
            </a:r>
            <a:endParaRPr lang="ru-RU"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ru-RU" b="1" dirty="0">
                <a:effectLst/>
                <a:latin typeface="Times New Roman" panose="02020603050405020304" pitchFamily="18" charset="0"/>
                <a:ea typeface="Calibri" panose="020F0502020204030204" pitchFamily="34" charset="0"/>
                <a:cs typeface="Times New Roman" panose="02020603050405020304" pitchFamily="18" charset="0"/>
              </a:rPr>
              <a:t>Начни ее рассказывать. Если мне понравится, я тебя остановлю.</a:t>
            </a:r>
            <a:endParaRPr lang="ru-RU"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ru-RU" b="1" dirty="0">
                <a:effectLst/>
                <a:latin typeface="Times New Roman" panose="02020603050405020304" pitchFamily="18" charset="0"/>
                <a:ea typeface="Calibri" panose="020F0502020204030204" pitchFamily="34" charset="0"/>
                <a:cs typeface="Times New Roman" panose="02020603050405020304" pitchFamily="18" charset="0"/>
              </a:rPr>
              <a:t>Какое время года в сказке, как догадался? Какое время года перед\за этим?</a:t>
            </a:r>
            <a:endParaRPr lang="ru-RU"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ru-RU" b="1" dirty="0">
                <a:effectLst/>
                <a:latin typeface="Times New Roman" panose="02020603050405020304" pitchFamily="18" charset="0"/>
                <a:ea typeface="Calibri" panose="020F0502020204030204" pitchFamily="34" charset="0"/>
                <a:cs typeface="Times New Roman" panose="02020603050405020304" pitchFamily="18" charset="0"/>
              </a:rPr>
              <a:t>Назови, кто живое-неживое в сказке. </a:t>
            </a:r>
            <a:endParaRPr lang="ru-RU"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ru-RU" b="1" dirty="0">
                <a:effectLst/>
                <a:latin typeface="Times New Roman" panose="02020603050405020304" pitchFamily="18" charset="0"/>
                <a:ea typeface="Calibri" panose="020F0502020204030204" pitchFamily="34" charset="0"/>
                <a:cs typeface="Times New Roman" panose="02020603050405020304" pitchFamily="18" charset="0"/>
              </a:rPr>
              <a:t>Скажи по-другому: репка не большая, а огромная, крупная. Дед и баба не взрослые, а пожилые, старые.</a:t>
            </a:r>
            <a:endParaRPr lang="ru-RU"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b="1" dirty="0">
                <a:effectLst/>
                <a:latin typeface="Times New Roman" panose="02020603050405020304" pitchFamily="18" charset="0"/>
                <a:ea typeface="Calibri" panose="020F0502020204030204" pitchFamily="34" charset="0"/>
                <a:cs typeface="Times New Roman" panose="02020603050405020304" pitchFamily="18" charset="0"/>
              </a:rPr>
              <a:t>Как сказать наоборот? Солнечно\пасмурно, жарко\прохладно, маленькое\большое, слабый\сильный, крупное\мелкое, молодой\пожилой, твердое\мягкое, светлое\темное, деревенский\городской, здоровый\больной, полезный\вредный, добрый\злой.</a:t>
            </a:r>
            <a:endParaRPr lang="ru-RU" b="1"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 xmlns:p14="http://schemas.microsoft.com/office/powerpoint/2010/main" val="3313051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3"/>
          <p:cNvSpPr>
            <a:spLocks noGrp="1"/>
          </p:cNvSpPr>
          <p:nvPr>
            <p:ph type="title"/>
          </p:nvPr>
        </p:nvSpPr>
        <p:spPr>
          <a:xfrm>
            <a:off x="478407" y="1937660"/>
            <a:ext cx="4973487" cy="865925"/>
          </a:xfrm>
        </p:spPr>
        <p:txBody>
          <a:bodyPr vert="horz" lIns="82945" tIns="41473" rIns="82945" bIns="41473" rtlCol="0" anchor="t">
            <a:noAutofit/>
          </a:bodyPr>
          <a:lstStyle/>
          <a:p>
            <a:pPr eaLnBrk="1"/>
            <a:r>
              <a:rPr lang="ru-RU" altLang="ru-RU" sz="4000" b="1" dirty="0">
                <a:solidFill>
                  <a:srgbClr val="C00000"/>
                </a:solidFill>
                <a:highlight>
                  <a:srgbClr val="FFFF00"/>
                </a:highlight>
              </a:rPr>
              <a:t>Интерференция</a:t>
            </a:r>
            <a:r>
              <a:rPr lang="ru-RU" altLang="ru-RU" dirty="0"/>
              <a:t/>
            </a:r>
            <a:br>
              <a:rPr lang="ru-RU" altLang="ru-RU" dirty="0"/>
            </a:br>
            <a:endParaRPr lang="ru-RU" altLang="ru-RU" dirty="0"/>
          </a:p>
        </p:txBody>
      </p:sp>
      <p:pic>
        <p:nvPicPr>
          <p:cNvPr id="17411" name="Объект 6"/>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6364288" y="1528762"/>
            <a:ext cx="3810000" cy="3790950"/>
          </a:xfrm>
        </p:spPr>
      </p:pic>
      <p:sp>
        <p:nvSpPr>
          <p:cNvPr id="17412" name="Текст 5"/>
          <p:cNvSpPr>
            <a:spLocks noGrp="1"/>
          </p:cNvSpPr>
          <p:nvPr>
            <p:ph type="body" sz="half" idx="2"/>
          </p:nvPr>
        </p:nvSpPr>
        <p:spPr/>
        <p:txBody>
          <a:bodyPr vert="horz" lIns="82945" tIns="41473" rIns="82945" bIns="41473" rtlCol="0">
            <a:normAutofit fontScale="55000" lnSpcReduction="20000"/>
          </a:bodyPr>
          <a:lstStyle/>
          <a:p>
            <a:pPr eaLnBrk="1"/>
            <a:r>
              <a:rPr lang="ru-RU" altLang="ru-RU" sz="4000" b="1" dirty="0">
                <a:solidFill>
                  <a:srgbClr val="C00000"/>
                </a:solidFill>
              </a:rPr>
              <a:t>перенос особенностей фонетики, лексики и грамматики родного языка в иностранный</a:t>
            </a:r>
          </a:p>
        </p:txBody>
      </p:sp>
    </p:spTree>
    <p:extLst>
      <p:ext uri="{BB962C8B-B14F-4D97-AF65-F5344CB8AC3E}">
        <p14:creationId xmlns="" xmlns:p14="http://schemas.microsoft.com/office/powerpoint/2010/main" val="26838065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2691E50-F66B-2FDF-D772-FE868C6D2DCD}"/>
              </a:ext>
            </a:extLst>
          </p:cNvPr>
          <p:cNvSpPr>
            <a:spLocks noGrp="1"/>
          </p:cNvSpPr>
          <p:nvPr>
            <p:ph type="title"/>
          </p:nvPr>
        </p:nvSpPr>
        <p:spPr>
          <a:xfrm>
            <a:off x="838200" y="365125"/>
            <a:ext cx="10515600" cy="754227"/>
          </a:xfrm>
        </p:spPr>
        <p:txBody>
          <a:bodyPr>
            <a:normAutofit fontScale="90000"/>
          </a:bodyPr>
          <a:lstStyle/>
          <a:p>
            <a:pPr algn="ctr"/>
            <a:r>
              <a:rPr lang="ru-RU" sz="44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Репка. Экспресс-диагностика первоклассника</a:t>
            </a:r>
            <a:endParaRPr lang="ru-RU" dirty="0">
              <a:solidFill>
                <a:srgbClr val="00B050"/>
              </a:solidFill>
            </a:endParaRPr>
          </a:p>
        </p:txBody>
      </p:sp>
      <p:sp>
        <p:nvSpPr>
          <p:cNvPr id="3" name="Объект 2">
            <a:extLst>
              <a:ext uri="{FF2B5EF4-FFF2-40B4-BE49-F238E27FC236}">
                <a16:creationId xmlns:a16="http://schemas.microsoft.com/office/drawing/2014/main" xmlns="" id="{3002E9DB-B9A4-3EEB-5A51-D81646E8512F}"/>
              </a:ext>
            </a:extLst>
          </p:cNvPr>
          <p:cNvSpPr>
            <a:spLocks noGrp="1"/>
          </p:cNvSpPr>
          <p:nvPr>
            <p:ph idx="1"/>
          </p:nvPr>
        </p:nvSpPr>
        <p:spPr>
          <a:xfrm>
            <a:off x="220717" y="1434662"/>
            <a:ext cx="11603421" cy="5218385"/>
          </a:xfrm>
          <a:solidFill>
            <a:schemeClr val="bg2"/>
          </a:solidFill>
        </p:spPr>
        <p:txBody>
          <a:bodyPr>
            <a:normAutofit lnSpcReduction="10000"/>
          </a:bodyPr>
          <a:lstStyle/>
          <a:p>
            <a:pPr>
              <a:lnSpc>
                <a:spcPct val="107000"/>
              </a:lnSpc>
            </a:pPr>
            <a:r>
              <a:rPr lang="ru-RU" sz="20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Кто стоит перед внучкой? За внучкой? Между дедом и Жучкой?</a:t>
            </a:r>
            <a:endParaRPr lang="ru-RU"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ru-RU" sz="20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Кто самый слабый в сказке? Как догадался?</a:t>
            </a:r>
            <a:endParaRPr lang="ru-RU"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ru-RU" sz="20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Кто самый старый в сказке? Как догадался? </a:t>
            </a:r>
            <a:endParaRPr lang="ru-RU"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ru-RU" sz="20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Поговорим об оттенках (седой, рыжий, серый, коричневый)</a:t>
            </a:r>
            <a:endParaRPr lang="ru-RU"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ru-RU" sz="20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Игра «Эхо». Как они говорят, когда тянут репку </a:t>
            </a:r>
            <a:r>
              <a:rPr lang="ru-RU" sz="20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(да-та-та, ба-па-ба, </a:t>
            </a:r>
            <a:r>
              <a:rPr lang="ru-RU" sz="2000" i="1"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ва</a:t>
            </a:r>
            <a:r>
              <a:rPr lang="ru-RU" sz="20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-фа-</a:t>
            </a:r>
            <a:r>
              <a:rPr lang="ru-RU" sz="2000" i="1"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ва</a:t>
            </a:r>
            <a:r>
              <a:rPr lang="ru-RU" sz="20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2000" i="1"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жа-жа-ша</a:t>
            </a:r>
            <a:r>
              <a:rPr lang="ru-RU" sz="20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ка-га-га, </a:t>
            </a:r>
            <a:r>
              <a:rPr lang="ru-RU" sz="2000" i="1"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ма</a:t>
            </a:r>
            <a:r>
              <a:rPr lang="ru-RU" sz="20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-на-</a:t>
            </a:r>
            <a:r>
              <a:rPr lang="ru-RU" sz="2000" i="1"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ма</a:t>
            </a:r>
            <a:r>
              <a:rPr lang="ru-RU" sz="20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endParaRPr lang="ru-RU"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495300">
              <a:lnSpc>
                <a:spcPct val="107000"/>
              </a:lnSpc>
            </a:pPr>
            <a:r>
              <a:rPr lang="ru-RU" sz="20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Повтори пары слов: </a:t>
            </a:r>
            <a:r>
              <a:rPr lang="ru-RU" sz="20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мышка-мишка, кошка-кашка, кот-год, бабка-папка, шить-жить, суп-зуб, трава-дрова, дом-том, репка-редька, и посложнее: том-дом-ком… </a:t>
            </a:r>
            <a:endParaRPr lang="ru-RU"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ru-RU" sz="20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Сколько человек тянет репку? Сколько всего тянет репку? Назови их через одного.</a:t>
            </a:r>
            <a:endParaRPr lang="ru-RU"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ru-RU" sz="20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Как назвать одним словом остальных персонажей?</a:t>
            </a:r>
            <a:endParaRPr lang="ru-RU"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ru-RU" sz="20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Что значит слово «домашние» животные? Каких еще знаешь домашних животных?</a:t>
            </a:r>
            <a:endParaRPr lang="ru-RU"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Назови детенышей кошки, собаки, мышки?</a:t>
            </a:r>
            <a:endParaRPr lang="ru-RU"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 xmlns:p14="http://schemas.microsoft.com/office/powerpoint/2010/main" val="21057288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F0A02F0-56A9-F57E-8EF0-8C21A9454609}"/>
              </a:ext>
            </a:extLst>
          </p:cNvPr>
          <p:cNvSpPr>
            <a:spLocks noGrp="1"/>
          </p:cNvSpPr>
          <p:nvPr>
            <p:ph type="title"/>
          </p:nvPr>
        </p:nvSpPr>
        <p:spPr>
          <a:xfrm>
            <a:off x="838200" y="365125"/>
            <a:ext cx="10515600" cy="675399"/>
          </a:xfrm>
        </p:spPr>
        <p:txBody>
          <a:bodyPr>
            <a:normAutofit fontScale="90000"/>
          </a:bodyPr>
          <a:lstStyle/>
          <a:p>
            <a:pPr algn="ctr"/>
            <a:r>
              <a:rPr lang="ru-RU" sz="44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Репка. Экспресс-диагностика первоклассника</a:t>
            </a:r>
            <a:endParaRPr lang="ru-RU" dirty="0">
              <a:solidFill>
                <a:srgbClr val="00B050"/>
              </a:solidFill>
            </a:endParaRPr>
          </a:p>
        </p:txBody>
      </p:sp>
      <p:sp>
        <p:nvSpPr>
          <p:cNvPr id="3" name="Объект 2">
            <a:extLst>
              <a:ext uri="{FF2B5EF4-FFF2-40B4-BE49-F238E27FC236}">
                <a16:creationId xmlns:a16="http://schemas.microsoft.com/office/drawing/2014/main" xmlns="" id="{BF356A2E-3BBD-DB46-BBF4-692E38338C71}"/>
              </a:ext>
            </a:extLst>
          </p:cNvPr>
          <p:cNvSpPr>
            <a:spLocks noGrp="1"/>
          </p:cNvSpPr>
          <p:nvPr>
            <p:ph idx="1"/>
          </p:nvPr>
        </p:nvSpPr>
        <p:spPr/>
        <p:txBody>
          <a:bodyPr>
            <a:normAutofit/>
          </a:bodyPr>
          <a:lstStyle/>
          <a:p>
            <a:pPr>
              <a:lnSpc>
                <a:spcPct val="107000"/>
              </a:lnSpc>
            </a:pPr>
            <a:r>
              <a:rPr lang="ru-RU" dirty="0">
                <a:effectLst/>
                <a:latin typeface="Times New Roman" panose="02020603050405020304" pitchFamily="18" charset="0"/>
                <a:ea typeface="Calibri" panose="020F0502020204030204" pitchFamily="34" charset="0"/>
                <a:cs typeface="Times New Roman" panose="02020603050405020304" pitchFamily="18" charset="0"/>
              </a:rPr>
              <a:t>Так кто же вытащил репку?</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ru-RU" dirty="0">
                <a:effectLst/>
                <a:latin typeface="Times New Roman" panose="02020603050405020304" pitchFamily="18" charset="0"/>
                <a:ea typeface="Calibri" panose="020F0502020204030204" pitchFamily="34" charset="0"/>
                <a:cs typeface="Times New Roman" panose="02020603050405020304" pitchFamily="18" charset="0"/>
              </a:rPr>
              <a:t>Чему учит репка? Как надо делать большие дела? </a:t>
            </a:r>
            <a:r>
              <a:rPr lang="ru-RU" i="1" dirty="0">
                <a:effectLst/>
                <a:latin typeface="Times New Roman" panose="02020603050405020304" pitchFamily="18" charset="0"/>
                <a:ea typeface="Calibri" panose="020F0502020204030204" pitchFamily="34" charset="0"/>
                <a:cs typeface="Times New Roman" panose="02020603050405020304" pitchFamily="18" charset="0"/>
              </a:rPr>
              <a:t>(вместе, помогая друг другу)</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ru-RU" dirty="0">
                <a:effectLst/>
                <a:latin typeface="Times New Roman" panose="02020603050405020304" pitchFamily="18" charset="0"/>
                <a:ea typeface="Calibri" panose="020F0502020204030204" pitchFamily="34" charset="0"/>
                <a:cs typeface="Times New Roman" panose="02020603050405020304" pitchFamily="18" charset="0"/>
              </a:rPr>
              <a:t>Какие большие дела ты делаешь дома?</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ru-RU" dirty="0">
                <a:effectLst/>
                <a:latin typeface="Times New Roman" panose="02020603050405020304" pitchFamily="18" charset="0"/>
                <a:ea typeface="Calibri" panose="020F0502020204030204" pitchFamily="34" charset="0"/>
                <a:cs typeface="Times New Roman" panose="02020603050405020304" pitchFamily="18" charset="0"/>
              </a:rPr>
              <a:t>Как зовут членов твоей семьи?</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ru-RU" dirty="0">
                <a:effectLst/>
                <a:latin typeface="Times New Roman" panose="02020603050405020304" pitchFamily="18" charset="0"/>
                <a:ea typeface="Calibri" panose="020F0502020204030204" pitchFamily="34" charset="0"/>
                <a:cs typeface="Times New Roman" panose="02020603050405020304" pitchFamily="18" charset="0"/>
              </a:rPr>
              <a:t>Когда у тебя день\дата рождения?</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ru-RU" dirty="0">
                <a:effectLst/>
                <a:latin typeface="Times New Roman" panose="02020603050405020304" pitchFamily="18" charset="0"/>
                <a:ea typeface="Calibri" panose="020F0502020204030204" pitchFamily="34" charset="0"/>
                <a:cs typeface="Times New Roman" panose="02020603050405020304" pitchFamily="18" charset="0"/>
              </a:rPr>
              <a:t>Сколько лет тебе было в том году? Будет на следующий год?</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dirty="0">
                <a:effectLst/>
                <a:latin typeface="Times New Roman" panose="02020603050405020304" pitchFamily="18" charset="0"/>
                <a:ea typeface="Calibri" panose="020F0502020204030204" pitchFamily="34" charset="0"/>
                <a:cs typeface="Times New Roman" panose="02020603050405020304" pitchFamily="18" charset="0"/>
              </a:rPr>
              <a:t>По какому адресу живешь?</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 xmlns:p14="http://schemas.microsoft.com/office/powerpoint/2010/main" val="30364638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311986D3-9228-DFB6-E4B4-0C3F81CCB48D}"/>
              </a:ext>
            </a:extLst>
          </p:cNvPr>
          <p:cNvSpPr>
            <a:spLocks noGrp="1"/>
          </p:cNvSpPr>
          <p:nvPr>
            <p:ph idx="1"/>
          </p:nvPr>
        </p:nvSpPr>
        <p:spPr>
          <a:xfrm>
            <a:off x="474453" y="337322"/>
            <a:ext cx="11507638" cy="5977649"/>
          </a:xfrm>
          <a:solidFill>
            <a:schemeClr val="bg2"/>
          </a:solidFill>
        </p:spPr>
        <p:txBody>
          <a:bodyPr>
            <a:normAutofit/>
          </a:bodyPr>
          <a:lstStyle/>
          <a:p>
            <a:pPr>
              <a:lnSpc>
                <a:spcPct val="107000"/>
              </a:lnSpc>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На листе бумаги, раздели его на 2 части. В верхней части слева напиши слово КОТ.</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Измени одну букву так, чтобы получилось новое слово (КИТ, РОТ, КОН)</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Нарисуй столько кружков-точек, сколько частей в слове ДЕД, БАБКА.</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Игра «Звуки разбежались». Послушай их и соедини в слово (Д+Е+Д, К+О+Ш+К+А, В+Н+У+Ч+К+А)</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Назови ласково всех персонажей и запиши точками количество частей\звуков в (ДЕДУШКА 000, бабушка 000, внученька 000, собачка 000, кошечка 000,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мышечка</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000) что у них одинаково получилось?</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Придумай, как можно соединить точки, чтобы получились геометрические фигурки. Дорисуй недостающие части.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Как называются твои геометрические фигуры?</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В центре нижней части нарисуй себя, а слева кактус.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Подпиши своё имя рядом с человечком. Как бы ты назвал кактус? Почему?</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Сколько звуков в слове КАКТУС? Напиши точками\цифрой</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Вспомни из сказки все слова, которые мы называли сегодня, в которых слышится звук «Ш» (бабушка, кошка, мышка, дедушка). Придумай еще слова с этим звуком.</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 xmlns:p14="http://schemas.microsoft.com/office/powerpoint/2010/main" val="7450005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C2C6AD9-FC9C-083F-EA2C-A3108D8A3008}"/>
              </a:ext>
            </a:extLst>
          </p:cNvPr>
          <p:cNvSpPr>
            <a:spLocks noGrp="1"/>
          </p:cNvSpPr>
          <p:nvPr>
            <p:ph type="title"/>
          </p:nvPr>
        </p:nvSpPr>
        <p:spPr>
          <a:xfrm>
            <a:off x="419101" y="190501"/>
            <a:ext cx="10635754" cy="761999"/>
          </a:xfrm>
        </p:spPr>
        <p:txBody>
          <a:bodyPr>
            <a:normAutofit fontScale="90000"/>
          </a:bodyPr>
          <a:lstStyle/>
          <a:p>
            <a:r>
              <a:rPr lang="en-US" dirty="0">
                <a:hlinkClick r:id="rId2"/>
              </a:rPr>
              <a:t>https://</a:t>
            </a:r>
            <a:r>
              <a:rPr lang="ru-RU" dirty="0" err="1">
                <a:hlinkClick r:id="rId2"/>
              </a:rPr>
              <a:t>детиздесь.рф</a:t>
            </a:r>
            <a:r>
              <a:rPr lang="ru-RU" dirty="0">
                <a:hlinkClick r:id="rId2"/>
              </a:rPr>
              <a:t>/</a:t>
            </a:r>
            <a:r>
              <a:rPr lang="ru-RU" dirty="0"/>
              <a:t> </a:t>
            </a:r>
            <a:br>
              <a:rPr lang="ru-RU" dirty="0"/>
            </a:br>
            <a:endParaRPr lang="ru-RU" dirty="0"/>
          </a:p>
        </p:txBody>
      </p:sp>
      <p:sp>
        <p:nvSpPr>
          <p:cNvPr id="4" name="Объект 3">
            <a:extLst>
              <a:ext uri="{FF2B5EF4-FFF2-40B4-BE49-F238E27FC236}">
                <a16:creationId xmlns:a16="http://schemas.microsoft.com/office/drawing/2014/main" xmlns="" id="{EB9D4C04-CAF4-4F8A-EA51-BDCD54D951D9}"/>
              </a:ext>
            </a:extLst>
          </p:cNvPr>
          <p:cNvSpPr>
            <a:spLocks noGrp="1"/>
          </p:cNvSpPr>
          <p:nvPr>
            <p:ph idx="1"/>
          </p:nvPr>
        </p:nvSpPr>
        <p:spPr>
          <a:xfrm>
            <a:off x="647701" y="609601"/>
            <a:ext cx="10407154" cy="5113612"/>
          </a:xfrm>
          <a:solidFill>
            <a:schemeClr val="bg2"/>
          </a:solidFill>
        </p:spPr>
        <p:txBody>
          <a:bodyPr>
            <a:normAutofit/>
          </a:bodyPr>
          <a:lstStyle/>
          <a:p>
            <a:r>
              <a:rPr lang="ru-RU" sz="2800" b="1" dirty="0"/>
              <a:t>Разговорный клуб (50 вебинаров)</a:t>
            </a:r>
          </a:p>
          <a:p>
            <a:r>
              <a:rPr lang="ru-RU" sz="2800" b="1" dirty="0"/>
              <a:t>Курсы </a:t>
            </a:r>
          </a:p>
          <a:p>
            <a:r>
              <a:rPr lang="ru-RU" sz="2800" b="1" dirty="0"/>
              <a:t>Библиотека (61 </a:t>
            </a:r>
            <a:r>
              <a:rPr lang="ru-RU" sz="2800" b="1" dirty="0" err="1"/>
              <a:t>мультсказка</a:t>
            </a:r>
            <a:r>
              <a:rPr lang="ru-RU" sz="2800" b="1" dirty="0"/>
              <a:t>) </a:t>
            </a:r>
          </a:p>
          <a:p>
            <a:r>
              <a:rPr lang="ru-RU" sz="2800" b="1" dirty="0"/>
              <a:t>Конкурсы </a:t>
            </a:r>
          </a:p>
        </p:txBody>
      </p:sp>
      <p:pic>
        <p:nvPicPr>
          <p:cNvPr id="6" name="Рисунок 5">
            <a:extLst>
              <a:ext uri="{FF2B5EF4-FFF2-40B4-BE49-F238E27FC236}">
                <a16:creationId xmlns:a16="http://schemas.microsoft.com/office/drawing/2014/main" xmlns="" id="{D4D792C0-2D6C-25C2-5065-5F4B94FB41F9}"/>
              </a:ext>
            </a:extLst>
          </p:cNvPr>
          <p:cNvPicPr>
            <a:picLocks noChangeAspect="1"/>
          </p:cNvPicPr>
          <p:nvPr/>
        </p:nvPicPr>
        <p:blipFill>
          <a:blip r:embed="rId3"/>
          <a:stretch>
            <a:fillRect/>
          </a:stretch>
        </p:blipFill>
        <p:spPr>
          <a:xfrm>
            <a:off x="8053346" y="0"/>
            <a:ext cx="4138654" cy="6858000"/>
          </a:xfrm>
          <a:prstGeom prst="rect">
            <a:avLst/>
          </a:prstGeom>
        </p:spPr>
      </p:pic>
      <p:pic>
        <p:nvPicPr>
          <p:cNvPr id="8" name="Рисунок 7">
            <a:extLst>
              <a:ext uri="{FF2B5EF4-FFF2-40B4-BE49-F238E27FC236}">
                <a16:creationId xmlns:a16="http://schemas.microsoft.com/office/drawing/2014/main" xmlns="" id="{3C1FC0BA-55B4-C370-C514-0BD2D9E03E17}"/>
              </a:ext>
            </a:extLst>
          </p:cNvPr>
          <p:cNvPicPr>
            <a:picLocks noChangeAspect="1"/>
          </p:cNvPicPr>
          <p:nvPr/>
        </p:nvPicPr>
        <p:blipFill>
          <a:blip r:embed="rId4"/>
          <a:stretch>
            <a:fillRect/>
          </a:stretch>
        </p:blipFill>
        <p:spPr>
          <a:xfrm>
            <a:off x="790038" y="3166407"/>
            <a:ext cx="6663185" cy="3691593"/>
          </a:xfrm>
          <a:prstGeom prst="rect">
            <a:avLst/>
          </a:prstGeom>
        </p:spPr>
      </p:pic>
    </p:spTree>
    <p:extLst>
      <p:ext uri="{BB962C8B-B14F-4D97-AF65-F5344CB8AC3E}">
        <p14:creationId xmlns="" xmlns:p14="http://schemas.microsoft.com/office/powerpoint/2010/main" val="34564149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878F1BB-90CA-D003-6384-7D89D393C16C}"/>
              </a:ext>
            </a:extLst>
          </p:cNvPr>
          <p:cNvSpPr>
            <a:spLocks noGrp="1"/>
          </p:cNvSpPr>
          <p:nvPr>
            <p:ph type="title"/>
          </p:nvPr>
        </p:nvSpPr>
        <p:spPr>
          <a:xfrm>
            <a:off x="829573" y="227102"/>
            <a:ext cx="10515600" cy="612337"/>
          </a:xfrm>
        </p:spPr>
        <p:txBody>
          <a:bodyPr>
            <a:normAutofit/>
          </a:bodyPr>
          <a:lstStyle/>
          <a:p>
            <a:r>
              <a:rPr lang="ru-RU" b="1" dirty="0">
                <a:solidFill>
                  <a:srgbClr val="C00000"/>
                </a:solidFill>
              </a:rPr>
              <a:t>Полезные ссылки</a:t>
            </a:r>
          </a:p>
        </p:txBody>
      </p:sp>
      <p:sp>
        <p:nvSpPr>
          <p:cNvPr id="3" name="Объект 2">
            <a:extLst>
              <a:ext uri="{FF2B5EF4-FFF2-40B4-BE49-F238E27FC236}">
                <a16:creationId xmlns:a16="http://schemas.microsoft.com/office/drawing/2014/main" xmlns="" id="{A7963BBD-48DC-EFD1-0BB4-3079A0B0E916}"/>
              </a:ext>
            </a:extLst>
          </p:cNvPr>
          <p:cNvSpPr>
            <a:spLocks noGrp="1"/>
          </p:cNvSpPr>
          <p:nvPr>
            <p:ph idx="1"/>
          </p:nvPr>
        </p:nvSpPr>
        <p:spPr>
          <a:xfrm>
            <a:off x="0" y="805826"/>
            <a:ext cx="12192000" cy="6052174"/>
          </a:xfrm>
          <a:solidFill>
            <a:schemeClr val="bg2"/>
          </a:solidFill>
        </p:spPr>
        <p:txBody>
          <a:bodyPr>
            <a:normAutofit fontScale="92500" lnSpcReduction="10000"/>
          </a:bodyPr>
          <a:lstStyle/>
          <a:p>
            <a:pPr marL="0" indent="0">
              <a:buNone/>
            </a:pPr>
            <a:r>
              <a:rPr lang="en-US" sz="1500" dirty="0">
                <a:hlinkClick r:id="rId2"/>
              </a:rPr>
              <a:t>https://kimc.ms/pedagogam/organizatsionno-metodicheskoe-soprovozhdenie-meropriyatiy-po-obespecheniyu-prav-detey-dlya-kotorykh-/normativnye-dokumenty/</a:t>
            </a:r>
            <a:r>
              <a:rPr lang="ru-RU" sz="1500" dirty="0"/>
              <a:t> - ссылка на статьи</a:t>
            </a:r>
          </a:p>
          <a:p>
            <a:pPr marL="0" indent="0">
              <a:buNone/>
            </a:pPr>
            <a:r>
              <a:rPr lang="en-US" sz="1500" dirty="0">
                <a:hlinkClick r:id="rId3"/>
              </a:rPr>
              <a:t>https://kimc.ms/pedagogam/organizatsionno-metodicheskoe-soprovozhdenie-meropriyatiy-po-obespecheniyu-prav-detey-dlya-kotorykh-/dokumenty/</a:t>
            </a:r>
            <a:r>
              <a:rPr lang="ru-RU" sz="1500" dirty="0"/>
              <a:t> -методическая копилка КИМЦ</a:t>
            </a:r>
          </a:p>
          <a:p>
            <a:pPr marL="0" indent="0">
              <a:buNone/>
            </a:pPr>
            <a:r>
              <a:rPr lang="en-US" sz="1500" dirty="0">
                <a:hlinkClick r:id="rId4"/>
              </a:rPr>
              <a:t>vodopyanova.l@kimc.ms</a:t>
            </a:r>
            <a:r>
              <a:rPr lang="ru-RU" sz="1500" dirty="0"/>
              <a:t>  - Методист КИМЦ по базовым площадкам КИМЦ Водопьянова Л.С.</a:t>
            </a:r>
          </a:p>
          <a:p>
            <a:pPr marL="0" indent="0">
              <a:buNone/>
            </a:pPr>
            <a:r>
              <a:rPr lang="en-US" sz="1500" dirty="0">
                <a:hlinkClick r:id="rId5"/>
              </a:rPr>
              <a:t>https://kimc.ms/obrazovanie/inklyuzivnoe-obrazovanie/?clear_cache=Y</a:t>
            </a:r>
            <a:r>
              <a:rPr lang="ru-RU" sz="1500" dirty="0"/>
              <a:t> Дорожная карта ГУО </a:t>
            </a:r>
          </a:p>
          <a:p>
            <a:pPr algn="just">
              <a:lnSpc>
                <a:spcPct val="107000"/>
              </a:lnSpc>
              <a:spcAft>
                <a:spcPts val="800"/>
              </a:spcAft>
              <a:buNone/>
            </a:pPr>
            <a:r>
              <a:rPr lang="ru-RU" sz="1800" b="1" dirty="0">
                <a:effectLst/>
                <a:latin typeface="Times New Roman" panose="02020603050405020304" pitchFamily="18" charset="0"/>
                <a:ea typeface="Calibri" panose="020F0502020204030204" pitchFamily="34" charset="0"/>
                <a:cs typeface="Times New Roman" panose="02020603050405020304" pitchFamily="18" charset="0"/>
              </a:rPr>
              <a:t>Следы инклюзивной практики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МБОУ СШ №79 можно отследить в сети интернет</a:t>
            </a:r>
            <a:r>
              <a:rPr lang="ru-RU" sz="18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Публикация в СМИ, Издательство и Образовательный центр «Лучшее решение»,</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статья на тему: «Коррекционная логопедическая работа с детьми-</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инофонами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Номер публикации 9-0565 </a:t>
            </a:r>
            <a:r>
              <a:rPr lang="ru-RU" sz="18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6"/>
              </a:rPr>
              <a:t>https://лучшеерешение.рф/</a:t>
            </a:r>
            <a:r>
              <a:rPr lang="en-US" sz="1800" u="sng"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6"/>
              </a:rPr>
              <a:t>publ</a:t>
            </a:r>
            <a:r>
              <a:rPr lang="ru-RU" sz="18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6"/>
              </a:rPr>
              <a:t>-</a:t>
            </a:r>
            <a:r>
              <a:rPr lang="en-US" sz="1800" u="sng"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6"/>
              </a:rPr>
              <a:t>isbn</a:t>
            </a:r>
            <a:r>
              <a:rPr lang="ru-RU" sz="18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6"/>
              </a:rPr>
              <a:t>-9</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600"/>
              </a:spcBef>
              <a:spcAft>
                <a:spcPts val="800"/>
              </a:spcAft>
            </a:pP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Вопросы билингвизма, теория двуязычия, рекомендации и консультации для родителей обучающихся на личном сайте логопеда Журавлевой С.А., с</a:t>
            </a:r>
            <a:r>
              <a:rPr lang="ru-RU" sz="18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сылка на мини-сайт</a:t>
            </a:r>
            <a:r>
              <a:rPr lang="ru-RU" sz="1800" b="1"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600"/>
              </a:spcBef>
              <a:spcAft>
                <a:spcPts val="800"/>
              </a:spcAft>
            </a:pPr>
            <a:r>
              <a:rPr lang="ru-RU" sz="1800" b="1"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https://nsportal.ru/zhuravleva-svetlana-aleksandrovna</a:t>
            </a:r>
            <a:r>
              <a:rPr lang="ru-RU" sz="18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600"/>
              </a:spcBef>
              <a:spcAft>
                <a:spcPts val="800"/>
              </a:spcAft>
            </a:pP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Страничка соавтора по муниципальной базовой площадке, учителя-логопеда Волчек О.В. </a:t>
            </a:r>
            <a:r>
              <a:rPr lang="ru-RU" sz="18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8"/>
              </a:rPr>
              <a:t>http://школа53.рф/school_life/logoped-rekomenduet/index.php</a:t>
            </a: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ru-RU" sz="18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9"/>
              </a:rPr>
              <a:t>https://zen.yandex.ru/media/id/60a85195288764247fe3a744/kollegam-uchiteliam-logopedam-dlia-raboty-s-uchascimisia-dlia-kotoryh-russkii-iazyk-628c8b023d45746024f48d24</a:t>
            </a: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размещены речевые карты, протоколы и прочий материал для ознакомления.</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sz="1200" dirty="0"/>
          </a:p>
        </p:txBody>
      </p:sp>
    </p:spTree>
    <p:extLst>
      <p:ext uri="{BB962C8B-B14F-4D97-AF65-F5344CB8AC3E}">
        <p14:creationId xmlns="" xmlns:p14="http://schemas.microsoft.com/office/powerpoint/2010/main" val="2004444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 1">
            <a:extLst>
              <a:ext uri="{FF2B5EF4-FFF2-40B4-BE49-F238E27FC236}">
                <a16:creationId xmlns:a16="http://schemas.microsoft.com/office/drawing/2014/main" xmlns="" id="{451A04B0-5584-4EFC-A530-E75D117BBB1A}"/>
              </a:ext>
            </a:extLst>
          </p:cNvPr>
          <p:cNvGraphicFramePr>
            <a:graphicFrameLocks noGrp="1"/>
          </p:cNvGraphicFramePr>
          <p:nvPr>
            <p:ph type="tbl" idx="4294967295"/>
          </p:nvPr>
        </p:nvGraphicFramePr>
        <p:xfrm>
          <a:off x="0" y="127000"/>
          <a:ext cx="12084148" cy="6731393"/>
        </p:xfrm>
        <a:graphic>
          <a:graphicData uri="http://schemas.openxmlformats.org/drawingml/2006/table">
            <a:tbl>
              <a:tblPr firstRow="1" bandRow="1">
                <a:effectLst/>
              </a:tblPr>
              <a:tblGrid>
                <a:gridCol w="2046631">
                  <a:extLst>
                    <a:ext uri="{9D8B030D-6E8A-4147-A177-3AD203B41FA5}">
                      <a16:colId xmlns:a16="http://schemas.microsoft.com/office/drawing/2014/main" xmlns="" val="3925808356"/>
                    </a:ext>
                  </a:extLst>
                </a:gridCol>
                <a:gridCol w="1979629">
                  <a:extLst>
                    <a:ext uri="{9D8B030D-6E8A-4147-A177-3AD203B41FA5}">
                      <a16:colId xmlns:a16="http://schemas.microsoft.com/office/drawing/2014/main" xmlns="" val="1413839394"/>
                    </a:ext>
                  </a:extLst>
                </a:gridCol>
                <a:gridCol w="1842754">
                  <a:extLst>
                    <a:ext uri="{9D8B030D-6E8A-4147-A177-3AD203B41FA5}">
                      <a16:colId xmlns:a16="http://schemas.microsoft.com/office/drawing/2014/main" xmlns="" val="1165952618"/>
                    </a:ext>
                  </a:extLst>
                </a:gridCol>
                <a:gridCol w="2197118">
                  <a:extLst>
                    <a:ext uri="{9D8B030D-6E8A-4147-A177-3AD203B41FA5}">
                      <a16:colId xmlns:a16="http://schemas.microsoft.com/office/drawing/2014/main" xmlns="" val="96127341"/>
                    </a:ext>
                  </a:extLst>
                </a:gridCol>
                <a:gridCol w="1730606">
                  <a:extLst>
                    <a:ext uri="{9D8B030D-6E8A-4147-A177-3AD203B41FA5}">
                      <a16:colId xmlns:a16="http://schemas.microsoft.com/office/drawing/2014/main" xmlns="" val="2404624262"/>
                    </a:ext>
                  </a:extLst>
                </a:gridCol>
                <a:gridCol w="2287410">
                  <a:extLst>
                    <a:ext uri="{9D8B030D-6E8A-4147-A177-3AD203B41FA5}">
                      <a16:colId xmlns:a16="http://schemas.microsoft.com/office/drawing/2014/main" xmlns="" val="3558595761"/>
                    </a:ext>
                  </a:extLst>
                </a:gridCol>
              </a:tblGrid>
              <a:tr h="911698">
                <a:tc>
                  <a:txBody>
                    <a:bodyPr/>
                    <a:lstStyle/>
                    <a:p>
                      <a:pPr marL="0" marR="0" lvl="0" indent="0" algn="ctr" rtl="0" hangingPunct="0">
                        <a:lnSpc>
                          <a:spcPct val="100000"/>
                        </a:lnSpc>
                        <a:spcBef>
                          <a:spcPts val="0"/>
                        </a:spcBef>
                        <a:spcAft>
                          <a:spcPts val="0"/>
                        </a:spcAft>
                        <a:buNone/>
                        <a:tabLst/>
                      </a:pPr>
                      <a:r>
                        <a:rPr lang="de-DE" sz="1600" b="1" i="0" u="none" strike="noStrike" kern="1200" dirty="0" err="1">
                          <a:solidFill>
                            <a:srgbClr val="FF0000"/>
                          </a:solidFill>
                          <a:latin typeface="Arial" pitchFamily="18"/>
                          <a:ea typeface="Andale Sans UI" pitchFamily="2"/>
                          <a:cs typeface="Tahoma" pitchFamily="2"/>
                        </a:rPr>
                        <a:t>Проявления</a:t>
                      </a:r>
                      <a:r>
                        <a:rPr lang="de-DE" sz="1600" b="1" i="0" u="none" strike="noStrike" kern="1200" dirty="0">
                          <a:solidFill>
                            <a:srgbClr val="FF0000"/>
                          </a:solidFill>
                          <a:latin typeface="Arial" pitchFamily="18"/>
                          <a:ea typeface="Andale Sans UI" pitchFamily="2"/>
                          <a:cs typeface="Tahoma" pitchFamily="2"/>
                        </a:rPr>
                        <a:t> </a:t>
                      </a:r>
                      <a:r>
                        <a:rPr lang="de-DE" sz="1600" b="1" i="0" u="none" strike="noStrike" kern="1200" dirty="0" err="1">
                          <a:solidFill>
                            <a:srgbClr val="FF0000"/>
                          </a:solidFill>
                          <a:latin typeface="Arial" pitchFamily="18"/>
                          <a:ea typeface="Andale Sans UI" pitchFamily="2"/>
                          <a:cs typeface="Tahoma" pitchFamily="2"/>
                        </a:rPr>
                        <a:t>интерференции</a:t>
                      </a:r>
                      <a:endParaRPr lang="de-DE" sz="1600" b="1" i="0" u="none" strike="noStrike" kern="1200" dirty="0">
                        <a:solidFill>
                          <a:srgbClr val="FF0000"/>
                        </a:solidFill>
                        <a:latin typeface="Arial" pitchFamily="18"/>
                        <a:ea typeface="Andale Sans UI" pitchFamily="2"/>
                        <a:cs typeface="Tahoma" pitchFamily="2"/>
                      </a:endParaRPr>
                    </a:p>
                  </a:txBody>
                  <a:tcPr marL="82944" marR="82944" marT="41472" marB="41472">
                    <a:solidFill>
                      <a:schemeClr val="bg2">
                        <a:lumMod val="90000"/>
                      </a:schemeClr>
                    </a:solidFill>
                  </a:tcPr>
                </a:tc>
                <a:tc>
                  <a:txBody>
                    <a:bodyPr/>
                    <a:lstStyle/>
                    <a:p>
                      <a:pPr marL="0" marR="0" lvl="0" indent="0" algn="ctr" rtl="0" hangingPunct="0">
                        <a:lnSpc>
                          <a:spcPct val="100000"/>
                        </a:lnSpc>
                        <a:spcBef>
                          <a:spcPts val="0"/>
                        </a:spcBef>
                        <a:spcAft>
                          <a:spcPts val="0"/>
                        </a:spcAft>
                        <a:buNone/>
                        <a:tabLst/>
                      </a:pPr>
                      <a:r>
                        <a:rPr lang="de-DE" sz="1600" b="1" i="0" u="none" strike="noStrike" kern="1200" dirty="0" err="1">
                          <a:solidFill>
                            <a:srgbClr val="FF0000"/>
                          </a:solidFill>
                          <a:latin typeface="Arial" pitchFamily="18"/>
                          <a:ea typeface="Andale Sans UI" pitchFamily="2"/>
                          <a:cs typeface="Tahoma" pitchFamily="2"/>
                        </a:rPr>
                        <a:t>Узбекский</a:t>
                      </a:r>
                      <a:endParaRPr lang="de-DE" sz="1600" b="1" i="0" u="none" strike="noStrike" kern="1200" dirty="0">
                        <a:solidFill>
                          <a:srgbClr val="FF0000"/>
                        </a:solidFill>
                        <a:latin typeface="Arial" pitchFamily="18"/>
                        <a:ea typeface="Andale Sans UI" pitchFamily="2"/>
                        <a:cs typeface="Tahoma" pitchFamily="2"/>
                      </a:endParaRPr>
                    </a:p>
                  </a:txBody>
                  <a:tcPr marL="82944" marR="82944" marT="41472" marB="41472">
                    <a:solidFill>
                      <a:schemeClr val="bg2">
                        <a:lumMod val="90000"/>
                      </a:schemeClr>
                    </a:solidFill>
                  </a:tcPr>
                </a:tc>
                <a:tc>
                  <a:txBody>
                    <a:bodyPr/>
                    <a:lstStyle/>
                    <a:p>
                      <a:pPr marL="0" marR="0" lvl="0" indent="0" algn="ctr" rtl="0" hangingPunct="0">
                        <a:lnSpc>
                          <a:spcPct val="100000"/>
                        </a:lnSpc>
                        <a:spcBef>
                          <a:spcPts val="0"/>
                        </a:spcBef>
                        <a:spcAft>
                          <a:spcPts val="0"/>
                        </a:spcAft>
                        <a:buNone/>
                        <a:tabLst/>
                      </a:pPr>
                      <a:r>
                        <a:rPr lang="de-DE" sz="1600" b="1" i="0" u="none" strike="noStrike" kern="1200">
                          <a:solidFill>
                            <a:srgbClr val="FF0000"/>
                          </a:solidFill>
                          <a:latin typeface="Arial" pitchFamily="18"/>
                          <a:ea typeface="Andale Sans UI" pitchFamily="2"/>
                          <a:cs typeface="Tahoma" pitchFamily="2"/>
                        </a:rPr>
                        <a:t>Таджикский</a:t>
                      </a:r>
                    </a:p>
                  </a:txBody>
                  <a:tcPr marL="82944" marR="82944" marT="41472" marB="41472">
                    <a:solidFill>
                      <a:schemeClr val="bg2">
                        <a:lumMod val="90000"/>
                      </a:schemeClr>
                    </a:solidFill>
                  </a:tcPr>
                </a:tc>
                <a:tc>
                  <a:txBody>
                    <a:bodyPr/>
                    <a:lstStyle/>
                    <a:p>
                      <a:pPr marL="0" marR="0" lvl="0" indent="0" algn="ctr" rtl="0" hangingPunct="0">
                        <a:lnSpc>
                          <a:spcPct val="100000"/>
                        </a:lnSpc>
                        <a:spcBef>
                          <a:spcPts val="0"/>
                        </a:spcBef>
                        <a:spcAft>
                          <a:spcPts val="0"/>
                        </a:spcAft>
                        <a:buNone/>
                        <a:tabLst/>
                      </a:pPr>
                      <a:r>
                        <a:rPr lang="de-DE" sz="1600" b="1" i="0" u="none" strike="noStrike" kern="1200" dirty="0" err="1">
                          <a:solidFill>
                            <a:srgbClr val="FF0000"/>
                          </a:solidFill>
                          <a:latin typeface="Arial" pitchFamily="18"/>
                          <a:ea typeface="Andale Sans UI" pitchFamily="2"/>
                          <a:cs typeface="Tahoma" pitchFamily="2"/>
                        </a:rPr>
                        <a:t>Азербайджанский</a:t>
                      </a:r>
                      <a:endParaRPr lang="de-DE" sz="1600" b="1" i="0" u="none" strike="noStrike" kern="1200" dirty="0">
                        <a:solidFill>
                          <a:srgbClr val="FF0000"/>
                        </a:solidFill>
                        <a:latin typeface="Arial" pitchFamily="18"/>
                        <a:ea typeface="Andale Sans UI" pitchFamily="2"/>
                        <a:cs typeface="Tahoma" pitchFamily="2"/>
                      </a:endParaRPr>
                    </a:p>
                  </a:txBody>
                  <a:tcPr marL="82944" marR="82944" marT="41472" marB="41472">
                    <a:solidFill>
                      <a:schemeClr val="bg2">
                        <a:lumMod val="90000"/>
                      </a:schemeClr>
                    </a:solidFill>
                  </a:tcPr>
                </a:tc>
                <a:tc>
                  <a:txBody>
                    <a:bodyPr/>
                    <a:lstStyle/>
                    <a:p>
                      <a:pPr marL="0" marR="0" lvl="0" indent="0" algn="ctr" rtl="0" hangingPunct="0">
                        <a:lnSpc>
                          <a:spcPct val="100000"/>
                        </a:lnSpc>
                        <a:spcBef>
                          <a:spcPts val="0"/>
                        </a:spcBef>
                        <a:spcAft>
                          <a:spcPts val="0"/>
                        </a:spcAft>
                        <a:buNone/>
                        <a:tabLst/>
                      </a:pPr>
                      <a:r>
                        <a:rPr lang="de-DE" sz="1600" b="1" i="0" u="none" strike="noStrike" kern="1200">
                          <a:solidFill>
                            <a:srgbClr val="FF0000"/>
                          </a:solidFill>
                          <a:latin typeface="Arial" pitchFamily="18"/>
                          <a:ea typeface="Andale Sans UI" pitchFamily="2"/>
                          <a:cs typeface="Tahoma" pitchFamily="2"/>
                        </a:rPr>
                        <a:t>Армянский</a:t>
                      </a:r>
                    </a:p>
                  </a:txBody>
                  <a:tcPr marL="82944" marR="82944" marT="41472" marB="41472">
                    <a:solidFill>
                      <a:schemeClr val="bg2">
                        <a:lumMod val="90000"/>
                      </a:schemeClr>
                    </a:solidFill>
                  </a:tcPr>
                </a:tc>
                <a:tc>
                  <a:txBody>
                    <a:bodyPr/>
                    <a:lstStyle/>
                    <a:p>
                      <a:pPr marL="0" marR="0" lvl="0" indent="0" algn="ctr" rtl="0" hangingPunct="0">
                        <a:lnSpc>
                          <a:spcPct val="100000"/>
                        </a:lnSpc>
                        <a:spcBef>
                          <a:spcPts val="0"/>
                        </a:spcBef>
                        <a:spcAft>
                          <a:spcPts val="0"/>
                        </a:spcAft>
                        <a:buNone/>
                        <a:tabLst/>
                      </a:pPr>
                      <a:r>
                        <a:rPr lang="de-DE" sz="1600" b="1" i="0" u="none" strike="noStrike" kern="1200" dirty="0" err="1">
                          <a:solidFill>
                            <a:srgbClr val="FF0000"/>
                          </a:solidFill>
                          <a:latin typeface="Arial" pitchFamily="18"/>
                          <a:ea typeface="Andale Sans UI" pitchFamily="2"/>
                          <a:cs typeface="Tahoma" pitchFamily="2"/>
                        </a:rPr>
                        <a:t>Киргизский</a:t>
                      </a:r>
                      <a:endParaRPr lang="de-DE" sz="1600" b="1" i="0" u="none" strike="noStrike" kern="1200" dirty="0">
                        <a:solidFill>
                          <a:srgbClr val="FF0000"/>
                        </a:solidFill>
                        <a:latin typeface="Arial" pitchFamily="18"/>
                        <a:ea typeface="Andale Sans UI" pitchFamily="2"/>
                        <a:cs typeface="Tahoma" pitchFamily="2"/>
                      </a:endParaRPr>
                    </a:p>
                  </a:txBody>
                  <a:tcPr marL="82944" marR="82944" marT="41472" marB="41472">
                    <a:solidFill>
                      <a:schemeClr val="bg2">
                        <a:lumMod val="90000"/>
                      </a:schemeClr>
                    </a:solidFill>
                  </a:tcPr>
                </a:tc>
                <a:extLst>
                  <a:ext uri="{0D108BD9-81ED-4DB2-BD59-A6C34878D82A}">
                    <a16:rowId xmlns:a16="http://schemas.microsoft.com/office/drawing/2014/main" xmlns="" val="218159249"/>
                  </a:ext>
                </a:extLst>
              </a:tr>
              <a:tr h="943573">
                <a:tc>
                  <a:txBody>
                    <a:bodyPr/>
                    <a:lstStyle/>
                    <a:p>
                      <a:pPr marL="0" marR="0" lvl="0" indent="0" rtl="0" hangingPunct="0">
                        <a:lnSpc>
                          <a:spcPct val="100000"/>
                        </a:lnSpc>
                        <a:spcBef>
                          <a:spcPts val="0"/>
                        </a:spcBef>
                        <a:spcAft>
                          <a:spcPts val="0"/>
                        </a:spcAft>
                        <a:buNone/>
                        <a:tabLst/>
                      </a:pPr>
                      <a:r>
                        <a:rPr lang="de-DE" sz="1500" b="1" i="0" u="none" strike="noStrike" kern="1200" dirty="0" err="1">
                          <a:latin typeface="Arial" pitchFamily="18"/>
                          <a:ea typeface="Andale Sans UI" pitchFamily="2"/>
                          <a:cs typeface="Tahoma" pitchFamily="2"/>
                        </a:rPr>
                        <a:t>Акцентологические</a:t>
                      </a:r>
                      <a:r>
                        <a:rPr lang="de-DE" sz="1500" b="1" i="0" u="none" strike="noStrike" kern="1200" dirty="0">
                          <a:latin typeface="Arial" pitchFamily="18"/>
                          <a:ea typeface="Andale Sans UI" pitchFamily="2"/>
                          <a:cs typeface="Tahoma" pitchFamily="2"/>
                        </a:rPr>
                        <a:t> </a:t>
                      </a:r>
                      <a:r>
                        <a:rPr lang="de-DE" sz="1500" b="1" i="0" u="none" strike="noStrike" kern="1200" dirty="0" err="1">
                          <a:latin typeface="Arial" pitchFamily="18"/>
                          <a:ea typeface="Andale Sans UI" pitchFamily="2"/>
                          <a:cs typeface="Tahoma" pitchFamily="2"/>
                        </a:rPr>
                        <a:t>трудности</a:t>
                      </a:r>
                      <a:endParaRPr lang="de-DE" sz="1500" b="1" i="0" u="none" strike="noStrike" kern="1200" dirty="0">
                        <a:latin typeface="Arial" pitchFamily="18"/>
                        <a:ea typeface="Andale Sans UI" pitchFamily="2"/>
                        <a:cs typeface="Tahoma" pitchFamily="2"/>
                      </a:endParaRPr>
                    </a:p>
                  </a:txBody>
                  <a:tcPr marL="82944" marR="82944" marT="41472" marB="41472">
                    <a:solidFill>
                      <a:schemeClr val="bg2">
                        <a:lumMod val="90000"/>
                      </a:schemeClr>
                    </a:solidFill>
                  </a:tcPr>
                </a:tc>
                <a:tc>
                  <a:txBody>
                    <a:bodyPr/>
                    <a:lstStyle/>
                    <a:p>
                      <a:pPr marL="0" marR="0" lvl="0" indent="0" rtl="0" hangingPunct="0">
                        <a:lnSpc>
                          <a:spcPct val="100000"/>
                        </a:lnSpc>
                        <a:spcBef>
                          <a:spcPts val="0"/>
                        </a:spcBef>
                        <a:spcAft>
                          <a:spcPts val="0"/>
                        </a:spcAft>
                        <a:buNone/>
                        <a:tabLst/>
                      </a:pPr>
                      <a:r>
                        <a:rPr lang="de-DE" sz="1300" b="0" i="0" u="none" strike="noStrike" kern="1200">
                          <a:latin typeface="Arial" pitchFamily="34"/>
                          <a:ea typeface="Andale Sans UI" pitchFamily="2"/>
                          <a:cs typeface="Tahoma" pitchFamily="2"/>
                        </a:rPr>
                        <a:t>Ударение на последний слог, повышение тона</a:t>
                      </a:r>
                    </a:p>
                  </a:txBody>
                  <a:tcPr marL="82944" marR="82944" marT="41472" marB="41472">
                    <a:solidFill>
                      <a:schemeClr val="bg2">
                        <a:lumMod val="90000"/>
                      </a:schemeClr>
                    </a:solidFill>
                  </a:tcPr>
                </a:tc>
                <a:tc>
                  <a:txBody>
                    <a:bodyPr/>
                    <a:lstStyle/>
                    <a:p>
                      <a:pPr marL="0" marR="0" lvl="0" indent="0" rtl="0" hangingPunct="0">
                        <a:lnSpc>
                          <a:spcPct val="100000"/>
                        </a:lnSpc>
                        <a:spcBef>
                          <a:spcPts val="0"/>
                        </a:spcBef>
                        <a:spcAft>
                          <a:spcPts val="0"/>
                        </a:spcAft>
                        <a:buNone/>
                        <a:tabLst/>
                      </a:pPr>
                      <a:r>
                        <a:rPr lang="de-DE" sz="1300" b="0" i="0" u="none" strike="noStrike" kern="1200">
                          <a:latin typeface="Arial" pitchFamily="34"/>
                          <a:ea typeface="Andale Sans UI" pitchFamily="2"/>
                          <a:cs typeface="Tahoma" pitchFamily="2"/>
                        </a:rPr>
                        <a:t>Ударение на последний слог</a:t>
                      </a:r>
                    </a:p>
                  </a:txBody>
                  <a:tcPr marL="82944" marR="82944" marT="41472" marB="41472">
                    <a:solidFill>
                      <a:schemeClr val="bg2">
                        <a:lumMod val="90000"/>
                      </a:schemeClr>
                    </a:solidFill>
                  </a:tcPr>
                </a:tc>
                <a:tc>
                  <a:txBody>
                    <a:bodyPr/>
                    <a:lstStyle/>
                    <a:p>
                      <a:pPr marL="0" marR="0" lvl="0" indent="0" rtl="0" hangingPunct="0">
                        <a:lnSpc>
                          <a:spcPct val="100000"/>
                        </a:lnSpc>
                        <a:spcBef>
                          <a:spcPts val="0"/>
                        </a:spcBef>
                        <a:spcAft>
                          <a:spcPts val="0"/>
                        </a:spcAft>
                        <a:buNone/>
                        <a:tabLst/>
                      </a:pPr>
                      <a:r>
                        <a:rPr lang="de-DE" sz="1300" b="0" i="0" u="none" strike="noStrike" kern="1200">
                          <a:latin typeface="Arial" pitchFamily="34"/>
                          <a:ea typeface="Andale Sans UI" pitchFamily="2"/>
                          <a:cs typeface="Tahoma" pitchFamily="2"/>
                        </a:rPr>
                        <a:t>Ударение на последний слог</a:t>
                      </a:r>
                    </a:p>
                  </a:txBody>
                  <a:tcPr marL="82944" marR="82944" marT="41472" marB="41472">
                    <a:solidFill>
                      <a:schemeClr val="bg2">
                        <a:lumMod val="90000"/>
                      </a:schemeClr>
                    </a:solidFill>
                  </a:tcPr>
                </a:tc>
                <a:tc>
                  <a:txBody>
                    <a:bodyPr/>
                    <a:lstStyle/>
                    <a:p>
                      <a:pPr marL="0" marR="0" lvl="0" indent="0" rtl="0" hangingPunct="0">
                        <a:lnSpc>
                          <a:spcPct val="100000"/>
                        </a:lnSpc>
                        <a:spcBef>
                          <a:spcPts val="0"/>
                        </a:spcBef>
                        <a:spcAft>
                          <a:spcPts val="0"/>
                        </a:spcAft>
                        <a:buNone/>
                        <a:tabLst/>
                      </a:pPr>
                      <a:r>
                        <a:rPr lang="de-DE" sz="1300" b="0" i="0" u="none" strike="noStrike" kern="1200">
                          <a:latin typeface="Arial" pitchFamily="34"/>
                          <a:ea typeface="Andale Sans UI" pitchFamily="2"/>
                          <a:cs typeface="Tahoma" pitchFamily="2"/>
                        </a:rPr>
                        <a:t>Ударение на последний слог</a:t>
                      </a:r>
                    </a:p>
                  </a:txBody>
                  <a:tcPr marL="82944" marR="82944" marT="41472" marB="41472">
                    <a:solidFill>
                      <a:schemeClr val="bg2">
                        <a:lumMod val="90000"/>
                      </a:schemeClr>
                    </a:solidFill>
                  </a:tcPr>
                </a:tc>
                <a:tc>
                  <a:txBody>
                    <a:bodyPr/>
                    <a:lstStyle/>
                    <a:p>
                      <a:pPr marL="0" marR="0" lvl="0" indent="0" rtl="0" hangingPunct="0">
                        <a:lnSpc>
                          <a:spcPct val="100000"/>
                        </a:lnSpc>
                        <a:spcBef>
                          <a:spcPts val="0"/>
                        </a:spcBef>
                        <a:spcAft>
                          <a:spcPts val="0"/>
                        </a:spcAft>
                        <a:buNone/>
                        <a:tabLst/>
                      </a:pPr>
                      <a:r>
                        <a:rPr lang="de-DE" sz="1300" b="0" i="0" u="none" strike="noStrike" kern="1200">
                          <a:latin typeface="Arial" pitchFamily="34"/>
                          <a:ea typeface="Andale Sans UI" pitchFamily="2"/>
                          <a:cs typeface="Tahoma" pitchFamily="2"/>
                        </a:rPr>
                        <a:t>Ударение на последний слог</a:t>
                      </a:r>
                    </a:p>
                  </a:txBody>
                  <a:tcPr marL="82944" marR="82944" marT="41472" marB="41472">
                    <a:solidFill>
                      <a:schemeClr val="bg2">
                        <a:lumMod val="90000"/>
                      </a:schemeClr>
                    </a:solidFill>
                  </a:tcPr>
                </a:tc>
                <a:extLst>
                  <a:ext uri="{0D108BD9-81ED-4DB2-BD59-A6C34878D82A}">
                    <a16:rowId xmlns:a16="http://schemas.microsoft.com/office/drawing/2014/main" xmlns="" val="3843888837"/>
                  </a:ext>
                </a:extLst>
              </a:tr>
              <a:tr h="911698">
                <a:tc>
                  <a:txBody>
                    <a:bodyPr/>
                    <a:lstStyle/>
                    <a:p>
                      <a:pPr marL="0" marR="0" lvl="0" indent="0" rtl="0" hangingPunct="0">
                        <a:lnSpc>
                          <a:spcPct val="100000"/>
                        </a:lnSpc>
                        <a:spcBef>
                          <a:spcPts val="0"/>
                        </a:spcBef>
                        <a:spcAft>
                          <a:spcPts val="0"/>
                        </a:spcAft>
                        <a:buNone/>
                        <a:tabLst/>
                      </a:pPr>
                      <a:r>
                        <a:rPr lang="de-DE" sz="1500" b="1" i="0" u="none" strike="noStrike" kern="1200" dirty="0" err="1">
                          <a:latin typeface="Arial" pitchFamily="18"/>
                          <a:ea typeface="Andale Sans UI" pitchFamily="2"/>
                          <a:cs typeface="Tahoma" pitchFamily="2"/>
                        </a:rPr>
                        <a:t>Грамматика</a:t>
                      </a:r>
                      <a:endParaRPr lang="de-DE" sz="1500" b="1" i="0" u="none" strike="noStrike" kern="1200" dirty="0">
                        <a:latin typeface="Arial" pitchFamily="18"/>
                        <a:ea typeface="Andale Sans UI" pitchFamily="2"/>
                        <a:cs typeface="Tahoma" pitchFamily="2"/>
                      </a:endParaRPr>
                    </a:p>
                  </a:txBody>
                  <a:tcPr marL="82944" marR="82944" marT="41472" marB="41472">
                    <a:solidFill>
                      <a:schemeClr val="bg2">
                        <a:lumMod val="90000"/>
                      </a:schemeClr>
                    </a:solidFill>
                  </a:tcPr>
                </a:tc>
                <a:tc>
                  <a:txBody>
                    <a:bodyPr/>
                    <a:lstStyle/>
                    <a:p>
                      <a:pPr marL="0" marR="0" lvl="0" indent="0" rtl="0" hangingPunct="0">
                        <a:lnSpc>
                          <a:spcPct val="100000"/>
                        </a:lnSpc>
                        <a:spcBef>
                          <a:spcPts val="0"/>
                        </a:spcBef>
                        <a:spcAft>
                          <a:spcPts val="0"/>
                        </a:spcAft>
                        <a:buNone/>
                        <a:tabLst/>
                      </a:pPr>
                      <a:r>
                        <a:rPr lang="de-DE" sz="1500" b="0" i="0" u="none" strike="noStrike" kern="1200">
                          <a:latin typeface="Arial" pitchFamily="34"/>
                          <a:ea typeface="Andale Sans UI" pitchFamily="2"/>
                          <a:cs typeface="Tahoma" pitchFamily="2"/>
                        </a:rPr>
                        <a:t>Вместо предлогов постфиксы</a:t>
                      </a:r>
                    </a:p>
                  </a:txBody>
                  <a:tcPr marL="82944" marR="82944" marT="41472" marB="41472">
                    <a:solidFill>
                      <a:schemeClr val="bg2">
                        <a:lumMod val="90000"/>
                      </a:schemeClr>
                    </a:solidFill>
                  </a:tcPr>
                </a:tc>
                <a:tc>
                  <a:txBody>
                    <a:bodyPr/>
                    <a:lstStyle/>
                    <a:p>
                      <a:pPr marL="0" marR="0" lvl="0" indent="0" rtl="0" hangingPunct="0">
                        <a:lnSpc>
                          <a:spcPct val="100000"/>
                        </a:lnSpc>
                        <a:spcBef>
                          <a:spcPts val="0"/>
                        </a:spcBef>
                        <a:spcAft>
                          <a:spcPts val="0"/>
                        </a:spcAft>
                        <a:buNone/>
                        <a:tabLst/>
                      </a:pPr>
                      <a:r>
                        <a:rPr lang="de-DE" sz="1500" b="0" i="0" u="none" strike="noStrike" kern="1200" dirty="0" err="1">
                          <a:latin typeface="Arial" pitchFamily="34"/>
                          <a:ea typeface="Andale Sans UI" pitchFamily="2"/>
                          <a:cs typeface="Tahoma" pitchFamily="2"/>
                        </a:rPr>
                        <a:t>послелоги</a:t>
                      </a:r>
                      <a:endParaRPr lang="de-DE" sz="1500" b="0" i="0" u="none" strike="noStrike" kern="1200" dirty="0">
                        <a:latin typeface="Arial" pitchFamily="34"/>
                        <a:ea typeface="Andale Sans UI" pitchFamily="2"/>
                        <a:cs typeface="Tahoma" pitchFamily="2"/>
                      </a:endParaRPr>
                    </a:p>
                  </a:txBody>
                  <a:tcPr marL="82944" marR="82944" marT="41472" marB="41472">
                    <a:solidFill>
                      <a:schemeClr val="bg2">
                        <a:lumMod val="90000"/>
                      </a:schemeClr>
                    </a:solidFill>
                  </a:tcPr>
                </a:tc>
                <a:tc>
                  <a:txBody>
                    <a:bodyPr/>
                    <a:lstStyle/>
                    <a:p>
                      <a:pPr marL="0" marR="0" lvl="0" indent="0" rtl="0" hangingPunct="0">
                        <a:lnSpc>
                          <a:spcPct val="100000"/>
                        </a:lnSpc>
                        <a:spcBef>
                          <a:spcPts val="0"/>
                        </a:spcBef>
                        <a:spcAft>
                          <a:spcPts val="0"/>
                        </a:spcAft>
                        <a:buNone/>
                        <a:tabLst/>
                      </a:pPr>
                      <a:r>
                        <a:rPr lang="de-DE" sz="1500" b="0" i="0" u="none" strike="noStrike" kern="1200" dirty="0" err="1">
                          <a:latin typeface="Arial" pitchFamily="34"/>
                          <a:ea typeface="Andale Sans UI" pitchFamily="2"/>
                          <a:cs typeface="Tahoma" pitchFamily="2"/>
                        </a:rPr>
                        <a:t>послелоги</a:t>
                      </a:r>
                      <a:endParaRPr lang="de-DE" sz="1500" b="0" i="0" u="none" strike="noStrike" kern="1200" dirty="0">
                        <a:latin typeface="Arial" pitchFamily="34"/>
                        <a:ea typeface="Andale Sans UI" pitchFamily="2"/>
                        <a:cs typeface="Tahoma" pitchFamily="2"/>
                      </a:endParaRPr>
                    </a:p>
                  </a:txBody>
                  <a:tcPr marL="82944" marR="82944" marT="41472" marB="41472">
                    <a:solidFill>
                      <a:schemeClr val="bg2">
                        <a:lumMod val="90000"/>
                      </a:schemeClr>
                    </a:solidFill>
                  </a:tcPr>
                </a:tc>
                <a:tc>
                  <a:txBody>
                    <a:bodyPr/>
                    <a:lstStyle/>
                    <a:p>
                      <a:pPr marL="0" marR="0" lvl="0" indent="0" rtl="0" hangingPunct="0">
                        <a:lnSpc>
                          <a:spcPct val="100000"/>
                        </a:lnSpc>
                        <a:spcBef>
                          <a:spcPts val="0"/>
                        </a:spcBef>
                        <a:spcAft>
                          <a:spcPts val="0"/>
                        </a:spcAft>
                        <a:buNone/>
                        <a:tabLst/>
                      </a:pPr>
                      <a:r>
                        <a:rPr lang="de-DE" sz="1500" b="0" i="0" u="none" strike="noStrike" kern="1200">
                          <a:latin typeface="Arial" pitchFamily="34"/>
                          <a:ea typeface="Andale Sans UI" pitchFamily="2"/>
                          <a:cs typeface="Tahoma" pitchFamily="2"/>
                        </a:rPr>
                        <a:t>Постпозитивный артикль</a:t>
                      </a:r>
                    </a:p>
                  </a:txBody>
                  <a:tcPr marL="82944" marR="82944" marT="41472" marB="41472">
                    <a:solidFill>
                      <a:schemeClr val="bg2">
                        <a:lumMod val="90000"/>
                      </a:schemeClr>
                    </a:solidFill>
                  </a:tcPr>
                </a:tc>
                <a:tc>
                  <a:txBody>
                    <a:bodyPr/>
                    <a:lstStyle/>
                    <a:p>
                      <a:pPr marL="0" marR="0" lvl="0" indent="0" rtl="0" hangingPunct="0">
                        <a:lnSpc>
                          <a:spcPct val="100000"/>
                        </a:lnSpc>
                        <a:spcBef>
                          <a:spcPts val="0"/>
                        </a:spcBef>
                        <a:spcAft>
                          <a:spcPts val="0"/>
                        </a:spcAft>
                        <a:buNone/>
                        <a:tabLst/>
                      </a:pPr>
                      <a:r>
                        <a:rPr lang="de-DE" sz="1500" b="0" i="0" u="none" strike="noStrike" kern="1200">
                          <a:latin typeface="Arial" pitchFamily="34"/>
                          <a:ea typeface="Andale Sans UI" pitchFamily="2"/>
                          <a:cs typeface="Tahoma" pitchFamily="2"/>
                        </a:rPr>
                        <a:t>Притяжательный аффикс</a:t>
                      </a:r>
                    </a:p>
                  </a:txBody>
                  <a:tcPr marL="82944" marR="82944" marT="41472" marB="41472">
                    <a:solidFill>
                      <a:schemeClr val="bg2">
                        <a:lumMod val="90000"/>
                      </a:schemeClr>
                    </a:solidFill>
                  </a:tcPr>
                </a:tc>
                <a:extLst>
                  <a:ext uri="{0D108BD9-81ED-4DB2-BD59-A6C34878D82A}">
                    <a16:rowId xmlns:a16="http://schemas.microsoft.com/office/drawing/2014/main" xmlns="" val="1451449957"/>
                  </a:ext>
                </a:extLst>
              </a:tr>
              <a:tr h="732481">
                <a:tc>
                  <a:txBody>
                    <a:bodyPr/>
                    <a:lstStyle/>
                    <a:p>
                      <a:pPr marL="0" marR="0" lvl="0" indent="0" rtl="0" hangingPunct="0">
                        <a:lnSpc>
                          <a:spcPct val="100000"/>
                        </a:lnSpc>
                        <a:spcBef>
                          <a:spcPts val="0"/>
                        </a:spcBef>
                        <a:spcAft>
                          <a:spcPts val="0"/>
                        </a:spcAft>
                        <a:buNone/>
                        <a:tabLst/>
                      </a:pPr>
                      <a:r>
                        <a:rPr lang="de-DE" sz="1500" b="1" i="0" u="none" strike="noStrike" kern="1200" dirty="0" err="1">
                          <a:latin typeface="Arial" pitchFamily="18"/>
                          <a:ea typeface="Andale Sans UI" pitchFamily="2"/>
                          <a:cs typeface="Tahoma" pitchFamily="2"/>
                        </a:rPr>
                        <a:t>Фонетика</a:t>
                      </a:r>
                      <a:endParaRPr lang="de-DE" sz="1500" b="1" i="0" u="none" strike="noStrike" kern="1200" dirty="0">
                        <a:latin typeface="Arial" pitchFamily="18"/>
                        <a:ea typeface="Andale Sans UI" pitchFamily="2"/>
                        <a:cs typeface="Tahoma" pitchFamily="2"/>
                      </a:endParaRPr>
                    </a:p>
                  </a:txBody>
                  <a:tcPr marL="82944" marR="82944" marT="41472" marB="41472">
                    <a:solidFill>
                      <a:schemeClr val="bg2">
                        <a:lumMod val="90000"/>
                      </a:schemeClr>
                    </a:solidFill>
                  </a:tcPr>
                </a:tc>
                <a:tc>
                  <a:txBody>
                    <a:bodyPr/>
                    <a:lstStyle/>
                    <a:p>
                      <a:pPr marL="0" marR="0" lvl="0" indent="0" rtl="0" hangingPunct="0">
                        <a:lnSpc>
                          <a:spcPct val="100000"/>
                        </a:lnSpc>
                        <a:spcBef>
                          <a:spcPts val="0"/>
                        </a:spcBef>
                        <a:spcAft>
                          <a:spcPts val="0"/>
                        </a:spcAft>
                        <a:buNone/>
                        <a:tabLst/>
                      </a:pPr>
                      <a:r>
                        <a:rPr lang="de-DE" sz="1050" b="0" i="0" u="none" strike="noStrike" kern="1200" dirty="0" err="1">
                          <a:latin typeface="Arial" pitchFamily="34"/>
                          <a:ea typeface="Andale Sans UI" pitchFamily="2"/>
                          <a:cs typeface="Tahoma" pitchFamily="2"/>
                        </a:rPr>
                        <a:t>Звучание</a:t>
                      </a:r>
                      <a:r>
                        <a:rPr lang="de-DE" sz="1050" b="0" i="0" u="none" strike="noStrike" kern="1200" dirty="0">
                          <a:latin typeface="Arial" pitchFamily="34"/>
                          <a:ea typeface="Andale Sans UI" pitchFamily="2"/>
                          <a:cs typeface="Tahoma" pitchFamily="2"/>
                        </a:rPr>
                        <a:t> </a:t>
                      </a:r>
                      <a:r>
                        <a:rPr lang="de-DE" sz="1050" b="0" i="0" u="none" strike="noStrike" kern="1200" dirty="0" err="1">
                          <a:latin typeface="Arial" pitchFamily="34"/>
                          <a:ea typeface="Andale Sans UI" pitchFamily="2"/>
                          <a:cs typeface="Tahoma" pitchFamily="2"/>
                        </a:rPr>
                        <a:t>гласных</a:t>
                      </a:r>
                      <a:r>
                        <a:rPr lang="de-DE" sz="1050" b="0" i="0" u="none" strike="noStrike" kern="1200" dirty="0">
                          <a:latin typeface="Arial" pitchFamily="34"/>
                          <a:ea typeface="Andale Sans UI" pitchFamily="2"/>
                          <a:cs typeface="Tahoma" pitchFamily="2"/>
                        </a:rPr>
                        <a:t> и </a:t>
                      </a:r>
                      <a:r>
                        <a:rPr lang="de-DE" sz="1050" b="0" i="0" u="none" strike="noStrike" kern="1200" dirty="0" err="1">
                          <a:latin typeface="Arial" pitchFamily="34"/>
                          <a:ea typeface="Andale Sans UI" pitchFamily="2"/>
                          <a:cs typeface="Tahoma" pitchFamily="2"/>
                        </a:rPr>
                        <a:t>согласного</a:t>
                      </a:r>
                      <a:r>
                        <a:rPr lang="de-DE" sz="1050" b="0" i="0" u="none" strike="noStrike" kern="1200" dirty="0">
                          <a:latin typeface="Arial" pitchFamily="34"/>
                          <a:ea typeface="Andale Sans UI" pitchFamily="2"/>
                          <a:cs typeface="Tahoma" pitchFamily="2"/>
                        </a:rPr>
                        <a:t> Х </a:t>
                      </a:r>
                      <a:r>
                        <a:rPr lang="de-DE" sz="1050" b="0" i="0" u="none" strike="noStrike" kern="1200" dirty="0" err="1">
                          <a:latin typeface="Arial" pitchFamily="34"/>
                          <a:ea typeface="Andale Sans UI" pitchFamily="2"/>
                          <a:cs typeface="Tahoma" pitchFamily="2"/>
                        </a:rPr>
                        <a:t>требует</a:t>
                      </a:r>
                      <a:r>
                        <a:rPr lang="de-DE" sz="1050" b="0" i="0" u="none" strike="noStrike" kern="1200" dirty="0">
                          <a:latin typeface="Arial" pitchFamily="34"/>
                          <a:ea typeface="Andale Sans UI" pitchFamily="2"/>
                          <a:cs typeface="Tahoma" pitchFamily="2"/>
                        </a:rPr>
                        <a:t> </a:t>
                      </a:r>
                      <a:r>
                        <a:rPr lang="de-DE" sz="1050" b="0" i="0" u="none" strike="noStrike" kern="1200" dirty="0" err="1">
                          <a:latin typeface="Arial" pitchFamily="34"/>
                          <a:ea typeface="Andale Sans UI" pitchFamily="2"/>
                          <a:cs typeface="Tahoma" pitchFamily="2"/>
                        </a:rPr>
                        <a:t>уточнения</a:t>
                      </a:r>
                      <a:r>
                        <a:rPr lang="de-DE" sz="1050" b="0" i="0" u="none" strike="noStrike" kern="1200" dirty="0">
                          <a:latin typeface="Arial" pitchFamily="34"/>
                          <a:ea typeface="Andale Sans UI" pitchFamily="2"/>
                          <a:cs typeface="Tahoma" pitchFamily="2"/>
                        </a:rPr>
                        <a:t>, </a:t>
                      </a:r>
                      <a:r>
                        <a:rPr lang="de-DE" sz="1050" b="0" i="0" u="none" strike="noStrike" kern="1200" dirty="0" err="1">
                          <a:latin typeface="Arial" pitchFamily="34"/>
                          <a:ea typeface="Andale Sans UI" pitchFamily="2"/>
                          <a:cs typeface="Tahoma" pitchFamily="2"/>
                        </a:rPr>
                        <a:t>мягкость</a:t>
                      </a:r>
                      <a:r>
                        <a:rPr lang="de-DE" sz="1050" b="0" i="0" u="none" strike="noStrike" kern="1200" dirty="0">
                          <a:latin typeface="Arial" pitchFamily="34"/>
                          <a:ea typeface="Andale Sans UI" pitchFamily="2"/>
                          <a:cs typeface="Tahoma" pitchFamily="2"/>
                        </a:rPr>
                        <a:t> </a:t>
                      </a:r>
                      <a:r>
                        <a:rPr lang="de-DE" sz="1050" b="0" i="0" u="none" strike="noStrike" kern="1200" dirty="0" err="1">
                          <a:latin typeface="Arial" pitchFamily="34"/>
                          <a:ea typeface="Andale Sans UI" pitchFamily="2"/>
                          <a:cs typeface="Tahoma" pitchFamily="2"/>
                        </a:rPr>
                        <a:t>согласных</a:t>
                      </a:r>
                      <a:r>
                        <a:rPr lang="de-DE" sz="1050" b="0" i="0" u="none" strike="noStrike" kern="1200" dirty="0">
                          <a:latin typeface="Arial" pitchFamily="34"/>
                          <a:ea typeface="Andale Sans UI" pitchFamily="2"/>
                          <a:cs typeface="Tahoma" pitchFamily="2"/>
                        </a:rPr>
                        <a:t> </a:t>
                      </a:r>
                      <a:r>
                        <a:rPr lang="de-DE" sz="1050" b="0" i="0" u="none" strike="noStrike" kern="1200" dirty="0" err="1">
                          <a:latin typeface="Arial" pitchFamily="34"/>
                          <a:ea typeface="Andale Sans UI" pitchFamily="2"/>
                          <a:cs typeface="Tahoma" pitchFamily="2"/>
                        </a:rPr>
                        <a:t>отсутствует</a:t>
                      </a:r>
                      <a:endParaRPr lang="de-DE" sz="1050" b="0" i="0" u="none" strike="noStrike" kern="1200" dirty="0">
                        <a:latin typeface="Arial" pitchFamily="34"/>
                        <a:ea typeface="Andale Sans UI" pitchFamily="2"/>
                        <a:cs typeface="Tahoma" pitchFamily="2"/>
                      </a:endParaRPr>
                    </a:p>
                  </a:txBody>
                  <a:tcPr marL="82944" marR="82944" marT="41472" marB="41472">
                    <a:solidFill>
                      <a:schemeClr val="bg2">
                        <a:lumMod val="90000"/>
                      </a:schemeClr>
                    </a:solidFill>
                  </a:tcPr>
                </a:tc>
                <a:tc>
                  <a:txBody>
                    <a:bodyPr/>
                    <a:lstStyle/>
                    <a:p>
                      <a:pPr marL="0" marR="0" lvl="0" indent="0" rtl="0" hangingPunct="0">
                        <a:lnSpc>
                          <a:spcPct val="100000"/>
                        </a:lnSpc>
                        <a:spcBef>
                          <a:spcPts val="0"/>
                        </a:spcBef>
                        <a:spcAft>
                          <a:spcPts val="0"/>
                        </a:spcAft>
                        <a:buNone/>
                        <a:tabLst/>
                      </a:pPr>
                      <a:r>
                        <a:rPr lang="de-DE" sz="1300" b="0" i="0" u="none" strike="noStrike" kern="1200">
                          <a:latin typeface="Arial" pitchFamily="34"/>
                          <a:ea typeface="Andale Sans UI" pitchFamily="2"/>
                          <a:cs typeface="Tahoma" pitchFamily="2"/>
                        </a:rPr>
                        <a:t>Отсутствует Ы, Ц, требует уточнения Ш</a:t>
                      </a:r>
                    </a:p>
                  </a:txBody>
                  <a:tcPr marL="82944" marR="82944" marT="41472" marB="41472">
                    <a:solidFill>
                      <a:schemeClr val="bg2">
                        <a:lumMod val="90000"/>
                      </a:schemeClr>
                    </a:solidFill>
                  </a:tcPr>
                </a:tc>
                <a:tc>
                  <a:txBody>
                    <a:bodyPr/>
                    <a:lstStyle/>
                    <a:p>
                      <a:pPr marL="0" marR="0" lvl="0" indent="0" rtl="0" hangingPunct="0">
                        <a:lnSpc>
                          <a:spcPct val="100000"/>
                        </a:lnSpc>
                        <a:spcBef>
                          <a:spcPts val="0"/>
                        </a:spcBef>
                        <a:spcAft>
                          <a:spcPts val="0"/>
                        </a:spcAft>
                        <a:buNone/>
                        <a:tabLst/>
                      </a:pPr>
                      <a:r>
                        <a:rPr lang="de-DE" sz="1300" b="0" i="0" u="none" strike="noStrike" kern="1200">
                          <a:latin typeface="Arial" pitchFamily="34"/>
                          <a:ea typeface="Andale Sans UI" pitchFamily="2"/>
                          <a:cs typeface="Tahoma" pitchFamily="2"/>
                        </a:rPr>
                        <a:t>мягкость согласных отсутствует</a:t>
                      </a:r>
                    </a:p>
                  </a:txBody>
                  <a:tcPr marL="82944" marR="82944" marT="41472" marB="41472">
                    <a:solidFill>
                      <a:schemeClr val="bg2">
                        <a:lumMod val="90000"/>
                      </a:schemeClr>
                    </a:solidFill>
                  </a:tcPr>
                </a:tc>
                <a:tc>
                  <a:txBody>
                    <a:bodyPr/>
                    <a:lstStyle/>
                    <a:p>
                      <a:pPr marL="0" marR="0" lvl="0" indent="0" rtl="0" hangingPunct="0">
                        <a:lnSpc>
                          <a:spcPct val="100000"/>
                        </a:lnSpc>
                        <a:spcBef>
                          <a:spcPts val="0"/>
                        </a:spcBef>
                        <a:spcAft>
                          <a:spcPts val="0"/>
                        </a:spcAft>
                        <a:buNone/>
                        <a:tabLst/>
                      </a:pPr>
                      <a:r>
                        <a:rPr lang="de-DE" sz="1300" b="0" i="0" u="none" strike="noStrike" kern="1200">
                          <a:latin typeface="Arial" pitchFamily="34"/>
                          <a:ea typeface="Andale Sans UI" pitchFamily="2"/>
                          <a:cs typeface="Tahoma" pitchFamily="2"/>
                        </a:rPr>
                        <a:t>мягкость согласных отсутствует</a:t>
                      </a:r>
                    </a:p>
                  </a:txBody>
                  <a:tcPr marL="82944" marR="82944" marT="41472" marB="41472">
                    <a:solidFill>
                      <a:schemeClr val="bg2">
                        <a:lumMod val="90000"/>
                      </a:schemeClr>
                    </a:solidFill>
                  </a:tcPr>
                </a:tc>
                <a:tc>
                  <a:txBody>
                    <a:bodyPr/>
                    <a:lstStyle/>
                    <a:p>
                      <a:pPr marL="0" marR="0" lvl="0" indent="0" rtl="0" hangingPunct="0">
                        <a:lnSpc>
                          <a:spcPct val="100000"/>
                        </a:lnSpc>
                        <a:spcBef>
                          <a:spcPts val="0"/>
                        </a:spcBef>
                        <a:spcAft>
                          <a:spcPts val="0"/>
                        </a:spcAft>
                        <a:buNone/>
                        <a:tabLst/>
                      </a:pPr>
                      <a:r>
                        <a:rPr lang="de-DE" sz="1300" b="0" i="0" u="none" strike="noStrike" kern="1200">
                          <a:latin typeface="Arial" pitchFamily="34"/>
                          <a:ea typeface="Andale Sans UI" pitchFamily="2"/>
                          <a:cs typeface="Tahoma" pitchFamily="2"/>
                        </a:rPr>
                        <a:t>14 гласных – краткие и долгие. Дж</a:t>
                      </a:r>
                    </a:p>
                  </a:txBody>
                  <a:tcPr marL="82944" marR="82944" marT="41472" marB="41472">
                    <a:solidFill>
                      <a:schemeClr val="bg2">
                        <a:lumMod val="90000"/>
                      </a:schemeClr>
                    </a:solidFill>
                  </a:tcPr>
                </a:tc>
                <a:extLst>
                  <a:ext uri="{0D108BD9-81ED-4DB2-BD59-A6C34878D82A}">
                    <a16:rowId xmlns:a16="http://schemas.microsoft.com/office/drawing/2014/main" xmlns="" val="4074790545"/>
                  </a:ext>
                </a:extLst>
              </a:tr>
              <a:tr h="732481">
                <a:tc>
                  <a:txBody>
                    <a:bodyPr/>
                    <a:lstStyle/>
                    <a:p>
                      <a:pPr marL="0" marR="0" lvl="0" indent="0" rtl="0" hangingPunct="0">
                        <a:lnSpc>
                          <a:spcPct val="100000"/>
                        </a:lnSpc>
                        <a:spcBef>
                          <a:spcPts val="0"/>
                        </a:spcBef>
                        <a:spcAft>
                          <a:spcPts val="0"/>
                        </a:spcAft>
                        <a:buNone/>
                        <a:tabLst/>
                      </a:pPr>
                      <a:r>
                        <a:rPr lang="de-DE" sz="1500" b="1" i="0" u="none" strike="noStrike" kern="1200" dirty="0" err="1">
                          <a:latin typeface="Arial" pitchFamily="18"/>
                          <a:ea typeface="Andale Sans UI" pitchFamily="2"/>
                          <a:cs typeface="Tahoma" pitchFamily="2"/>
                        </a:rPr>
                        <a:t>Синтаксис</a:t>
                      </a:r>
                      <a:endParaRPr lang="de-DE" sz="1500" b="1" i="0" u="none" strike="noStrike" kern="1200" dirty="0">
                        <a:latin typeface="Arial" pitchFamily="18"/>
                        <a:ea typeface="Andale Sans UI" pitchFamily="2"/>
                        <a:cs typeface="Tahoma" pitchFamily="2"/>
                      </a:endParaRPr>
                    </a:p>
                  </a:txBody>
                  <a:tcPr marL="82944" marR="82944" marT="41472" marB="41472">
                    <a:solidFill>
                      <a:schemeClr val="bg2">
                        <a:lumMod val="90000"/>
                      </a:schemeClr>
                    </a:solidFill>
                  </a:tcPr>
                </a:tc>
                <a:tc>
                  <a:txBody>
                    <a:bodyPr/>
                    <a:lstStyle/>
                    <a:p>
                      <a:pPr marL="0" marR="0" lvl="0" indent="0" rtl="0" hangingPunct="0">
                        <a:lnSpc>
                          <a:spcPct val="100000"/>
                        </a:lnSpc>
                        <a:spcBef>
                          <a:spcPts val="0"/>
                        </a:spcBef>
                        <a:spcAft>
                          <a:spcPts val="0"/>
                        </a:spcAft>
                        <a:buNone/>
                        <a:tabLst/>
                      </a:pPr>
                      <a:r>
                        <a:rPr lang="de-DE" sz="1300" b="0" i="0" u="none" strike="noStrike" kern="1200" dirty="0" err="1">
                          <a:latin typeface="Arial" pitchFamily="34"/>
                          <a:ea typeface="Andale Sans UI" pitchFamily="2"/>
                          <a:cs typeface="Tahoma" pitchFamily="2"/>
                        </a:rPr>
                        <a:t>Глагол</a:t>
                      </a:r>
                      <a:r>
                        <a:rPr lang="de-DE" sz="1300" b="0" i="0" u="none" strike="noStrike" kern="1200" dirty="0">
                          <a:latin typeface="Arial" pitchFamily="34"/>
                          <a:ea typeface="Andale Sans UI" pitchFamily="2"/>
                          <a:cs typeface="Tahoma" pitchFamily="2"/>
                        </a:rPr>
                        <a:t> в </a:t>
                      </a:r>
                      <a:r>
                        <a:rPr lang="de-DE" sz="1300" b="0" i="0" u="none" strike="noStrike" kern="1200" dirty="0" err="1">
                          <a:latin typeface="Arial" pitchFamily="34"/>
                          <a:ea typeface="Andale Sans UI" pitchFamily="2"/>
                          <a:cs typeface="Tahoma" pitchFamily="2"/>
                        </a:rPr>
                        <a:t>конце</a:t>
                      </a:r>
                      <a:endParaRPr lang="de-DE" sz="1300" b="0" i="0" u="none" strike="noStrike" kern="1200" dirty="0">
                        <a:latin typeface="Arial" pitchFamily="34"/>
                        <a:ea typeface="Andale Sans UI" pitchFamily="2"/>
                        <a:cs typeface="Tahoma" pitchFamily="2"/>
                      </a:endParaRPr>
                    </a:p>
                  </a:txBody>
                  <a:tcPr marL="82944" marR="82944" marT="41472" marB="41472">
                    <a:solidFill>
                      <a:schemeClr val="bg2">
                        <a:lumMod val="90000"/>
                      </a:schemeClr>
                    </a:solidFill>
                  </a:tcPr>
                </a:tc>
                <a:tc>
                  <a:txBody>
                    <a:bodyPr/>
                    <a:lstStyle/>
                    <a:p>
                      <a:pPr marL="0" marR="0" lvl="0" indent="0" rtl="0" hangingPunct="0">
                        <a:lnSpc>
                          <a:spcPct val="100000"/>
                        </a:lnSpc>
                        <a:spcBef>
                          <a:spcPts val="0"/>
                        </a:spcBef>
                        <a:spcAft>
                          <a:spcPts val="0"/>
                        </a:spcAft>
                        <a:buNone/>
                        <a:tabLst/>
                      </a:pPr>
                      <a:r>
                        <a:rPr lang="de-DE" sz="1300" b="0" i="0" u="none" strike="noStrike" kern="1200">
                          <a:latin typeface="Arial" pitchFamily="34"/>
                          <a:ea typeface="Andale Sans UI" pitchFamily="2"/>
                          <a:cs typeface="Tahoma" pitchFamily="2"/>
                        </a:rPr>
                        <a:t>Подлежащее – дополнение - сказуемое</a:t>
                      </a:r>
                    </a:p>
                  </a:txBody>
                  <a:tcPr marL="82944" marR="82944" marT="41472" marB="41472">
                    <a:solidFill>
                      <a:schemeClr val="bg2">
                        <a:lumMod val="90000"/>
                      </a:schemeClr>
                    </a:solidFill>
                  </a:tcPr>
                </a:tc>
                <a:tc>
                  <a:txBody>
                    <a:bodyPr/>
                    <a:lstStyle/>
                    <a:p>
                      <a:pPr marL="0" marR="0" lvl="0" indent="0" rtl="0" hangingPunct="0">
                        <a:lnSpc>
                          <a:spcPct val="100000"/>
                        </a:lnSpc>
                        <a:spcBef>
                          <a:spcPts val="0"/>
                        </a:spcBef>
                        <a:spcAft>
                          <a:spcPts val="0"/>
                        </a:spcAft>
                        <a:buNone/>
                        <a:tabLst/>
                      </a:pPr>
                      <a:r>
                        <a:rPr lang="de-DE" sz="1300" b="0" i="0" u="none" strike="noStrike" kern="1200">
                          <a:latin typeface="Arial" pitchFamily="34"/>
                          <a:ea typeface="Andale Sans UI" pitchFamily="2"/>
                          <a:cs typeface="Tahoma" pitchFamily="2"/>
                        </a:rPr>
                        <a:t>Подлежащее - … - сказуемое</a:t>
                      </a:r>
                    </a:p>
                  </a:txBody>
                  <a:tcPr marL="82944" marR="82944" marT="41472" marB="41472">
                    <a:solidFill>
                      <a:schemeClr val="bg2">
                        <a:lumMod val="90000"/>
                      </a:schemeClr>
                    </a:solidFill>
                  </a:tcPr>
                </a:tc>
                <a:tc>
                  <a:txBody>
                    <a:bodyPr/>
                    <a:lstStyle/>
                    <a:p>
                      <a:pPr marL="0" marR="0" lvl="0" indent="0" rtl="0" hangingPunct="0">
                        <a:lnSpc>
                          <a:spcPct val="100000"/>
                        </a:lnSpc>
                        <a:spcBef>
                          <a:spcPts val="0"/>
                        </a:spcBef>
                        <a:spcAft>
                          <a:spcPts val="0"/>
                        </a:spcAft>
                        <a:buNone/>
                        <a:tabLst/>
                      </a:pPr>
                      <a:r>
                        <a:rPr lang="de-DE" sz="1300" b="0" i="0" u="none" strike="noStrike" kern="1200">
                          <a:latin typeface="Arial" pitchFamily="34"/>
                          <a:ea typeface="Andale Sans UI" pitchFamily="2"/>
                          <a:cs typeface="Tahoma" pitchFamily="2"/>
                        </a:rPr>
                        <a:t>Порядок слов свободный</a:t>
                      </a:r>
                    </a:p>
                  </a:txBody>
                  <a:tcPr marL="82944" marR="82944" marT="41472" marB="41472">
                    <a:solidFill>
                      <a:schemeClr val="bg2">
                        <a:lumMod val="90000"/>
                      </a:schemeClr>
                    </a:solidFill>
                  </a:tcPr>
                </a:tc>
                <a:tc>
                  <a:txBody>
                    <a:bodyPr/>
                    <a:lstStyle/>
                    <a:p>
                      <a:pPr marL="0" marR="0" lvl="0" indent="0" rtl="0" hangingPunct="0">
                        <a:lnSpc>
                          <a:spcPct val="100000"/>
                        </a:lnSpc>
                        <a:spcBef>
                          <a:spcPts val="0"/>
                        </a:spcBef>
                        <a:spcAft>
                          <a:spcPts val="0"/>
                        </a:spcAft>
                        <a:buNone/>
                        <a:tabLst/>
                      </a:pPr>
                      <a:r>
                        <a:rPr lang="de-DE" sz="1300" b="0" i="0" u="none" strike="noStrike" kern="1200">
                          <a:latin typeface="Arial" pitchFamily="34"/>
                          <a:ea typeface="Andale Sans UI" pitchFamily="2"/>
                          <a:cs typeface="Tahoma" pitchFamily="2"/>
                        </a:rPr>
                        <a:t>Подлежащее - … - сказуемое</a:t>
                      </a:r>
                    </a:p>
                  </a:txBody>
                  <a:tcPr marL="82944" marR="82944" marT="41472" marB="41472">
                    <a:solidFill>
                      <a:schemeClr val="bg2">
                        <a:lumMod val="90000"/>
                      </a:schemeClr>
                    </a:solidFill>
                  </a:tcPr>
                </a:tc>
                <a:extLst>
                  <a:ext uri="{0D108BD9-81ED-4DB2-BD59-A6C34878D82A}">
                    <a16:rowId xmlns:a16="http://schemas.microsoft.com/office/drawing/2014/main" xmlns="" val="170582291"/>
                  </a:ext>
                </a:extLst>
              </a:tr>
              <a:tr h="943573">
                <a:tc>
                  <a:txBody>
                    <a:bodyPr/>
                    <a:lstStyle/>
                    <a:p>
                      <a:pPr marL="0" marR="0" lvl="0" indent="0" rtl="0" hangingPunct="0">
                        <a:lnSpc>
                          <a:spcPct val="100000"/>
                        </a:lnSpc>
                        <a:spcBef>
                          <a:spcPts val="0"/>
                        </a:spcBef>
                        <a:spcAft>
                          <a:spcPts val="0"/>
                        </a:spcAft>
                        <a:buNone/>
                        <a:tabLst/>
                      </a:pPr>
                      <a:r>
                        <a:rPr lang="de-DE" sz="1500" b="1" i="0" u="none" strike="noStrike" kern="1200" dirty="0" err="1">
                          <a:latin typeface="Arial" pitchFamily="34"/>
                          <a:ea typeface="Andale Sans UI" pitchFamily="2"/>
                          <a:cs typeface="Tahoma" pitchFamily="2"/>
                        </a:rPr>
                        <a:t>Словоизменение</a:t>
                      </a:r>
                      <a:endParaRPr lang="de-DE" sz="1500" b="1" i="0" u="none" strike="noStrike" kern="1200" dirty="0">
                        <a:latin typeface="Arial" pitchFamily="34"/>
                        <a:ea typeface="Andale Sans UI" pitchFamily="2"/>
                        <a:cs typeface="Tahoma" pitchFamily="2"/>
                      </a:endParaRPr>
                    </a:p>
                  </a:txBody>
                  <a:tcPr marL="82944" marR="82944" marT="41472" marB="41472">
                    <a:solidFill>
                      <a:schemeClr val="bg2">
                        <a:lumMod val="90000"/>
                      </a:schemeClr>
                    </a:solidFill>
                  </a:tcPr>
                </a:tc>
                <a:tc>
                  <a:txBody>
                    <a:bodyPr/>
                    <a:lstStyle/>
                    <a:p>
                      <a:pPr marL="0" marR="0" lvl="0" indent="0" rtl="0" hangingPunct="0">
                        <a:lnSpc>
                          <a:spcPct val="100000"/>
                        </a:lnSpc>
                        <a:spcBef>
                          <a:spcPts val="0"/>
                        </a:spcBef>
                        <a:spcAft>
                          <a:spcPts val="0"/>
                        </a:spcAft>
                        <a:buNone/>
                        <a:tabLst/>
                      </a:pPr>
                      <a:r>
                        <a:rPr lang="de-DE" sz="1300" b="0" i="0" u="none" strike="noStrike" kern="1200">
                          <a:latin typeface="Arial" pitchFamily="34"/>
                          <a:ea typeface="Andale Sans UI" pitchFamily="2"/>
                          <a:cs typeface="Tahoma" pitchFamily="2"/>
                        </a:rPr>
                        <a:t>Нет категории рода, изменяемости по падежам</a:t>
                      </a:r>
                    </a:p>
                  </a:txBody>
                  <a:tcPr marL="82944" marR="82944" marT="41472" marB="41472">
                    <a:solidFill>
                      <a:schemeClr val="bg2">
                        <a:lumMod val="90000"/>
                      </a:schemeClr>
                    </a:solidFill>
                  </a:tcPr>
                </a:tc>
                <a:tc>
                  <a:txBody>
                    <a:bodyPr/>
                    <a:lstStyle/>
                    <a:p>
                      <a:pPr marL="0" marR="0" lvl="0" indent="0" rtl="0" hangingPunct="0">
                        <a:lnSpc>
                          <a:spcPct val="100000"/>
                        </a:lnSpc>
                        <a:spcBef>
                          <a:spcPts val="0"/>
                        </a:spcBef>
                        <a:spcAft>
                          <a:spcPts val="0"/>
                        </a:spcAft>
                        <a:buNone/>
                        <a:tabLst/>
                      </a:pPr>
                      <a:r>
                        <a:rPr lang="de-DE" sz="1300" b="0" i="0" u="none" strike="noStrike" kern="1200">
                          <a:latin typeface="Arial" pitchFamily="34"/>
                          <a:ea typeface="Andale Sans UI" pitchFamily="2"/>
                          <a:cs typeface="Tahoma" pitchFamily="2"/>
                        </a:rPr>
                        <a:t>2 падежа, отсутствует категория рода</a:t>
                      </a:r>
                    </a:p>
                  </a:txBody>
                  <a:tcPr marL="82944" marR="82944" marT="41472" marB="41472">
                    <a:solidFill>
                      <a:schemeClr val="bg2">
                        <a:lumMod val="90000"/>
                      </a:schemeClr>
                    </a:solidFill>
                  </a:tcPr>
                </a:tc>
                <a:tc>
                  <a:txBody>
                    <a:bodyPr/>
                    <a:lstStyle/>
                    <a:p>
                      <a:pPr marL="0" marR="0" lvl="0" indent="0" rtl="0" hangingPunct="0">
                        <a:lnSpc>
                          <a:spcPct val="100000"/>
                        </a:lnSpc>
                        <a:spcBef>
                          <a:spcPts val="0"/>
                        </a:spcBef>
                        <a:spcAft>
                          <a:spcPts val="0"/>
                        </a:spcAft>
                        <a:buNone/>
                        <a:tabLst/>
                      </a:pPr>
                      <a:r>
                        <a:rPr lang="de-DE" sz="1300" b="0" i="0" u="none" strike="noStrike" kern="1200">
                          <a:latin typeface="Arial" pitchFamily="34"/>
                          <a:ea typeface="Andale Sans UI" pitchFamily="2"/>
                          <a:cs typeface="Tahoma" pitchFamily="2"/>
                        </a:rPr>
                        <a:t>отсутствует категория рода, одушевленности</a:t>
                      </a:r>
                    </a:p>
                  </a:txBody>
                  <a:tcPr marL="82944" marR="82944" marT="41472" marB="41472">
                    <a:solidFill>
                      <a:schemeClr val="bg2">
                        <a:lumMod val="90000"/>
                      </a:schemeClr>
                    </a:solidFill>
                  </a:tcPr>
                </a:tc>
                <a:tc>
                  <a:txBody>
                    <a:bodyPr/>
                    <a:lstStyle/>
                    <a:p>
                      <a:pPr marL="0" marR="0" lvl="0" indent="0" rtl="0" hangingPunct="0">
                        <a:lnSpc>
                          <a:spcPct val="100000"/>
                        </a:lnSpc>
                        <a:spcBef>
                          <a:spcPts val="0"/>
                        </a:spcBef>
                        <a:spcAft>
                          <a:spcPts val="0"/>
                        </a:spcAft>
                        <a:buNone/>
                        <a:tabLst/>
                      </a:pPr>
                      <a:r>
                        <a:rPr lang="de-DE" sz="1300" b="0" i="0" u="none" strike="noStrike" kern="1200">
                          <a:latin typeface="Arial" pitchFamily="34"/>
                          <a:ea typeface="Andale Sans UI" pitchFamily="2"/>
                          <a:cs typeface="Tahoma" pitchFamily="2"/>
                        </a:rPr>
                        <a:t>7 падежей, отсутствует категория рода</a:t>
                      </a:r>
                    </a:p>
                  </a:txBody>
                  <a:tcPr marL="82944" marR="82944" marT="41472" marB="41472">
                    <a:solidFill>
                      <a:schemeClr val="bg2">
                        <a:lumMod val="90000"/>
                      </a:schemeClr>
                    </a:solidFill>
                  </a:tcPr>
                </a:tc>
                <a:tc>
                  <a:txBody>
                    <a:bodyPr/>
                    <a:lstStyle/>
                    <a:p>
                      <a:pPr marL="0" marR="0" lvl="0" indent="0" rtl="0" hangingPunct="0">
                        <a:lnSpc>
                          <a:spcPct val="100000"/>
                        </a:lnSpc>
                        <a:spcBef>
                          <a:spcPts val="0"/>
                        </a:spcBef>
                        <a:spcAft>
                          <a:spcPts val="0"/>
                        </a:spcAft>
                        <a:buNone/>
                        <a:tabLst/>
                      </a:pPr>
                      <a:r>
                        <a:rPr lang="de-DE" sz="1100" b="0" i="0" u="none" strike="noStrike" kern="1200">
                          <a:latin typeface="Arial" pitchFamily="18"/>
                          <a:ea typeface="Andale Sans UI" pitchFamily="2"/>
                          <a:cs typeface="Tahoma" pitchFamily="2"/>
                        </a:rPr>
                        <a:t>Категории принадлежности и сказуемости, у существительного нет категории рода</a:t>
                      </a:r>
                    </a:p>
                  </a:txBody>
                  <a:tcPr marL="82944" marR="82944" marT="41472" marB="41472">
                    <a:solidFill>
                      <a:schemeClr val="bg2">
                        <a:lumMod val="90000"/>
                      </a:schemeClr>
                    </a:solidFill>
                  </a:tcPr>
                </a:tc>
                <a:extLst>
                  <a:ext uri="{0D108BD9-81ED-4DB2-BD59-A6C34878D82A}">
                    <a16:rowId xmlns:a16="http://schemas.microsoft.com/office/drawing/2014/main" xmlns="" val="1163238251"/>
                  </a:ext>
                </a:extLst>
              </a:tr>
              <a:tr h="1069298">
                <a:tc>
                  <a:txBody>
                    <a:bodyPr/>
                    <a:lstStyle/>
                    <a:p>
                      <a:pPr marL="0" marR="0" lvl="0" indent="0" rtl="0" hangingPunct="0">
                        <a:lnSpc>
                          <a:spcPct val="100000"/>
                        </a:lnSpc>
                        <a:spcBef>
                          <a:spcPts val="0"/>
                        </a:spcBef>
                        <a:spcAft>
                          <a:spcPts val="0"/>
                        </a:spcAft>
                        <a:buNone/>
                        <a:tabLst/>
                      </a:pPr>
                      <a:r>
                        <a:rPr lang="de-DE" sz="1500" b="1" i="0" u="none" strike="noStrike" kern="1200" dirty="0" err="1">
                          <a:latin typeface="Arial" pitchFamily="18"/>
                          <a:ea typeface="Andale Sans UI" pitchFamily="2"/>
                          <a:cs typeface="Tahoma" pitchFamily="2"/>
                        </a:rPr>
                        <a:t>Словообразование</a:t>
                      </a:r>
                      <a:endParaRPr lang="de-DE" sz="1500" b="1" i="0" u="none" strike="noStrike" kern="1200" dirty="0">
                        <a:latin typeface="Arial" pitchFamily="18"/>
                        <a:ea typeface="Andale Sans UI" pitchFamily="2"/>
                        <a:cs typeface="Tahoma" pitchFamily="2"/>
                      </a:endParaRPr>
                    </a:p>
                  </a:txBody>
                  <a:tcPr marL="82944" marR="82944" marT="41472" marB="41472">
                    <a:solidFill>
                      <a:schemeClr val="bg2">
                        <a:lumMod val="90000"/>
                      </a:schemeClr>
                    </a:solidFill>
                  </a:tcPr>
                </a:tc>
                <a:tc>
                  <a:txBody>
                    <a:bodyPr/>
                    <a:lstStyle/>
                    <a:p>
                      <a:pPr marL="0" marR="0" lvl="0" indent="0" rtl="0" hangingPunct="0">
                        <a:lnSpc>
                          <a:spcPct val="100000"/>
                        </a:lnSpc>
                        <a:spcBef>
                          <a:spcPts val="0"/>
                        </a:spcBef>
                        <a:spcAft>
                          <a:spcPts val="0"/>
                        </a:spcAft>
                        <a:buNone/>
                        <a:tabLst/>
                      </a:pPr>
                      <a:r>
                        <a:rPr lang="de-DE" sz="1300" b="0" i="0" u="none" strike="noStrike" kern="1200">
                          <a:latin typeface="Arial" pitchFamily="18"/>
                          <a:ea typeface="Andale Sans UI" pitchFamily="2"/>
                          <a:cs typeface="Tahoma" pitchFamily="2"/>
                        </a:rPr>
                        <a:t>Аффиксы и постфиксы имеют другие функции</a:t>
                      </a:r>
                    </a:p>
                  </a:txBody>
                  <a:tcPr marL="82944" marR="82944" marT="41472" marB="41472">
                    <a:solidFill>
                      <a:schemeClr val="bg2">
                        <a:lumMod val="90000"/>
                      </a:schemeClr>
                    </a:solidFill>
                  </a:tcPr>
                </a:tc>
                <a:tc>
                  <a:txBody>
                    <a:bodyPr/>
                    <a:lstStyle/>
                    <a:p>
                      <a:pPr marL="0" marR="0" lvl="0" indent="0" rtl="0" hangingPunct="0">
                        <a:lnSpc>
                          <a:spcPct val="100000"/>
                        </a:lnSpc>
                        <a:spcBef>
                          <a:spcPts val="0"/>
                        </a:spcBef>
                        <a:spcAft>
                          <a:spcPts val="0"/>
                        </a:spcAft>
                        <a:buNone/>
                        <a:tabLst/>
                      </a:pPr>
                      <a:r>
                        <a:rPr lang="de-DE" sz="1300" b="0" i="0" u="none" strike="noStrike" kern="1200">
                          <a:latin typeface="Arial" pitchFamily="18"/>
                          <a:ea typeface="Andale Sans UI" pitchFamily="2"/>
                          <a:cs typeface="Tahoma" pitchFamily="2"/>
                        </a:rPr>
                        <a:t>У некоторых слов две формы множественного числа</a:t>
                      </a:r>
                    </a:p>
                  </a:txBody>
                  <a:tcPr marL="82944" marR="82944" marT="41472" marB="41472">
                    <a:solidFill>
                      <a:schemeClr val="bg2">
                        <a:lumMod val="90000"/>
                      </a:schemeClr>
                    </a:solidFill>
                  </a:tcPr>
                </a:tc>
                <a:tc>
                  <a:txBody>
                    <a:bodyPr/>
                    <a:lstStyle/>
                    <a:p>
                      <a:pPr marL="0" marR="0" lvl="0" indent="0" rtl="0" hangingPunct="0">
                        <a:lnSpc>
                          <a:spcPct val="100000"/>
                        </a:lnSpc>
                        <a:spcBef>
                          <a:spcPts val="0"/>
                        </a:spcBef>
                        <a:spcAft>
                          <a:spcPts val="0"/>
                        </a:spcAft>
                        <a:buNone/>
                        <a:tabLst/>
                      </a:pPr>
                      <a:r>
                        <a:rPr lang="de-DE" sz="1300" b="0" i="0" u="none" strike="noStrike" kern="1200">
                          <a:latin typeface="Arial" pitchFamily="18"/>
                          <a:ea typeface="Andale Sans UI" pitchFamily="2"/>
                          <a:cs typeface="Tahoma" pitchFamily="2"/>
                        </a:rPr>
                        <a:t>Отсутствуют предлоги и приставки</a:t>
                      </a:r>
                    </a:p>
                  </a:txBody>
                  <a:tcPr marL="82944" marR="82944" marT="41472" marB="41472">
                    <a:solidFill>
                      <a:schemeClr val="bg2">
                        <a:lumMod val="90000"/>
                      </a:schemeClr>
                    </a:solidFill>
                  </a:tcPr>
                </a:tc>
                <a:tc>
                  <a:txBody>
                    <a:bodyPr/>
                    <a:lstStyle/>
                    <a:p>
                      <a:pPr marL="0" marR="0" lvl="0" indent="0" rtl="0" hangingPunct="0">
                        <a:lnSpc>
                          <a:spcPct val="100000"/>
                        </a:lnSpc>
                        <a:spcBef>
                          <a:spcPts val="0"/>
                        </a:spcBef>
                        <a:spcAft>
                          <a:spcPts val="0"/>
                        </a:spcAft>
                        <a:tabLst/>
                      </a:pPr>
                      <a:endParaRPr lang="de-DE" sz="1600" b="0" i="0" u="none" strike="noStrike" kern="1200">
                        <a:latin typeface="Arial" pitchFamily="18"/>
                        <a:cs typeface="Tahoma" pitchFamily="2"/>
                      </a:endParaRPr>
                    </a:p>
                  </a:txBody>
                  <a:tcPr marL="82944" marR="82944" marT="41472" marB="41472">
                    <a:solidFill>
                      <a:schemeClr val="bg2">
                        <a:lumMod val="90000"/>
                      </a:schemeClr>
                    </a:solidFill>
                  </a:tcPr>
                </a:tc>
                <a:tc>
                  <a:txBody>
                    <a:bodyPr/>
                    <a:lstStyle/>
                    <a:p>
                      <a:pPr marL="0" marR="0" lvl="0" indent="0" rtl="0" hangingPunct="0">
                        <a:lnSpc>
                          <a:spcPct val="100000"/>
                        </a:lnSpc>
                        <a:spcBef>
                          <a:spcPts val="0"/>
                        </a:spcBef>
                        <a:spcAft>
                          <a:spcPts val="0"/>
                        </a:spcAft>
                        <a:buNone/>
                        <a:tabLst/>
                      </a:pPr>
                      <a:r>
                        <a:rPr lang="de-DE" sz="1300" b="0" i="0" u="none" strike="noStrike" kern="1200">
                          <a:latin typeface="Arial" pitchFamily="18"/>
                          <a:ea typeface="Andale Sans UI" pitchFamily="2"/>
                          <a:cs typeface="Tahoma" pitchFamily="2"/>
                        </a:rPr>
                        <a:t>Множественное число образуется при помощи суффикса</a:t>
                      </a:r>
                    </a:p>
                  </a:txBody>
                  <a:tcPr marL="82944" marR="82944" marT="41472" marB="41472">
                    <a:solidFill>
                      <a:schemeClr val="bg2">
                        <a:lumMod val="90000"/>
                      </a:schemeClr>
                    </a:solidFill>
                  </a:tcPr>
                </a:tc>
                <a:extLst>
                  <a:ext uri="{0D108BD9-81ED-4DB2-BD59-A6C34878D82A}">
                    <a16:rowId xmlns:a16="http://schemas.microsoft.com/office/drawing/2014/main" xmlns="" val="339001108"/>
                  </a:ext>
                </a:extLst>
              </a:tr>
              <a:tr h="486591">
                <a:tc>
                  <a:txBody>
                    <a:bodyPr/>
                    <a:lstStyle/>
                    <a:p>
                      <a:pPr marL="0" marR="0" lvl="0" indent="0" rtl="0" hangingPunct="0">
                        <a:lnSpc>
                          <a:spcPct val="100000"/>
                        </a:lnSpc>
                        <a:spcBef>
                          <a:spcPts val="0"/>
                        </a:spcBef>
                        <a:spcAft>
                          <a:spcPts val="0"/>
                        </a:spcAft>
                        <a:buNone/>
                        <a:tabLst/>
                      </a:pPr>
                      <a:r>
                        <a:rPr lang="de-DE" sz="1500" b="1" i="0" u="none" strike="noStrike" kern="1200" dirty="0" err="1">
                          <a:latin typeface="Arial" pitchFamily="18"/>
                          <a:ea typeface="Andale Sans UI" pitchFamily="2"/>
                          <a:cs typeface="Tahoma" pitchFamily="2"/>
                        </a:rPr>
                        <a:t>Письмо</a:t>
                      </a:r>
                      <a:endParaRPr lang="de-DE" sz="1500" b="1" i="0" u="none" strike="noStrike" kern="1200" dirty="0">
                        <a:latin typeface="Arial" pitchFamily="18"/>
                        <a:ea typeface="Andale Sans UI" pitchFamily="2"/>
                        <a:cs typeface="Tahoma" pitchFamily="2"/>
                      </a:endParaRPr>
                    </a:p>
                  </a:txBody>
                  <a:tcPr marL="82944" marR="82944" marT="41472" marB="41472">
                    <a:solidFill>
                      <a:schemeClr val="bg2">
                        <a:lumMod val="90000"/>
                      </a:schemeClr>
                    </a:solidFill>
                  </a:tcPr>
                </a:tc>
                <a:tc>
                  <a:txBody>
                    <a:bodyPr/>
                    <a:lstStyle/>
                    <a:p>
                      <a:pPr marL="0" marR="0" lvl="0" indent="0" rtl="0" hangingPunct="0">
                        <a:lnSpc>
                          <a:spcPct val="100000"/>
                        </a:lnSpc>
                        <a:spcBef>
                          <a:spcPts val="0"/>
                        </a:spcBef>
                        <a:spcAft>
                          <a:spcPts val="0"/>
                        </a:spcAft>
                        <a:buNone/>
                        <a:tabLst/>
                      </a:pPr>
                      <a:r>
                        <a:rPr lang="de-DE" sz="1300" b="0" i="0" u="none" strike="noStrike" kern="1200">
                          <a:latin typeface="Arial" pitchFamily="18"/>
                          <a:ea typeface="Andale Sans UI" pitchFamily="2"/>
                          <a:cs typeface="Tahoma" pitchFamily="2"/>
                        </a:rPr>
                        <a:t>латиница</a:t>
                      </a:r>
                    </a:p>
                  </a:txBody>
                  <a:tcPr marL="82944" marR="82944" marT="41472" marB="41472">
                    <a:solidFill>
                      <a:schemeClr val="bg2">
                        <a:lumMod val="90000"/>
                      </a:schemeClr>
                    </a:solidFill>
                  </a:tcPr>
                </a:tc>
                <a:tc>
                  <a:txBody>
                    <a:bodyPr/>
                    <a:lstStyle/>
                    <a:p>
                      <a:pPr marL="0" marR="0" lvl="0" indent="0" rtl="0" hangingPunct="0">
                        <a:lnSpc>
                          <a:spcPct val="100000"/>
                        </a:lnSpc>
                        <a:spcBef>
                          <a:spcPts val="0"/>
                        </a:spcBef>
                        <a:spcAft>
                          <a:spcPts val="0"/>
                        </a:spcAft>
                        <a:buNone/>
                        <a:tabLst/>
                      </a:pPr>
                      <a:r>
                        <a:rPr lang="de-DE" sz="1300" b="0" i="0" u="none" strike="noStrike" kern="1200">
                          <a:latin typeface="Arial" pitchFamily="18"/>
                          <a:ea typeface="Andale Sans UI" pitchFamily="2"/>
                          <a:cs typeface="Tahoma" pitchFamily="2"/>
                        </a:rPr>
                        <a:t>кириллица</a:t>
                      </a:r>
                    </a:p>
                  </a:txBody>
                  <a:tcPr marL="82944" marR="82944" marT="41472" marB="41472">
                    <a:solidFill>
                      <a:schemeClr val="bg2">
                        <a:lumMod val="90000"/>
                      </a:schemeClr>
                    </a:solidFill>
                  </a:tcPr>
                </a:tc>
                <a:tc>
                  <a:txBody>
                    <a:bodyPr/>
                    <a:lstStyle/>
                    <a:p>
                      <a:pPr marL="0" marR="0" lvl="0" indent="0" rtl="0" hangingPunct="0">
                        <a:lnSpc>
                          <a:spcPct val="100000"/>
                        </a:lnSpc>
                        <a:spcBef>
                          <a:spcPts val="0"/>
                        </a:spcBef>
                        <a:spcAft>
                          <a:spcPts val="0"/>
                        </a:spcAft>
                        <a:buNone/>
                        <a:tabLst/>
                      </a:pPr>
                      <a:r>
                        <a:rPr lang="de-DE" sz="1300" b="0" i="0" u="none" strike="noStrike" kern="1200">
                          <a:latin typeface="Arial" pitchFamily="18"/>
                          <a:ea typeface="Andale Sans UI" pitchFamily="2"/>
                          <a:cs typeface="Tahoma" pitchFamily="2"/>
                        </a:rPr>
                        <a:t>латиница\кириллица</a:t>
                      </a:r>
                    </a:p>
                  </a:txBody>
                  <a:tcPr marL="82944" marR="82944" marT="41472" marB="41472">
                    <a:solidFill>
                      <a:schemeClr val="bg2">
                        <a:lumMod val="90000"/>
                      </a:schemeClr>
                    </a:solidFill>
                  </a:tcPr>
                </a:tc>
                <a:tc>
                  <a:txBody>
                    <a:bodyPr/>
                    <a:lstStyle/>
                    <a:p>
                      <a:pPr marL="0" marR="0" lvl="0" indent="0" rtl="0" hangingPunct="0">
                        <a:lnSpc>
                          <a:spcPct val="100000"/>
                        </a:lnSpc>
                        <a:spcBef>
                          <a:spcPts val="0"/>
                        </a:spcBef>
                        <a:spcAft>
                          <a:spcPts val="0"/>
                        </a:spcAft>
                        <a:buNone/>
                        <a:tabLst/>
                      </a:pPr>
                      <a:r>
                        <a:rPr lang="de-DE" sz="1300" b="0" i="0" u="none" strike="noStrike" kern="1200">
                          <a:latin typeface="Arial" pitchFamily="18"/>
                          <a:ea typeface="Andale Sans UI" pitchFamily="2"/>
                          <a:cs typeface="Tahoma" pitchFamily="2"/>
                        </a:rPr>
                        <a:t>Оригинальный алфавит</a:t>
                      </a:r>
                    </a:p>
                  </a:txBody>
                  <a:tcPr marL="82944" marR="82944" marT="41472" marB="41472">
                    <a:solidFill>
                      <a:schemeClr val="bg2">
                        <a:lumMod val="90000"/>
                      </a:schemeClr>
                    </a:solidFill>
                  </a:tcPr>
                </a:tc>
                <a:tc>
                  <a:txBody>
                    <a:bodyPr/>
                    <a:lstStyle/>
                    <a:p>
                      <a:pPr marL="0" marR="0" lvl="0" indent="0" rtl="0" hangingPunct="0">
                        <a:lnSpc>
                          <a:spcPct val="100000"/>
                        </a:lnSpc>
                        <a:spcBef>
                          <a:spcPts val="0"/>
                        </a:spcBef>
                        <a:spcAft>
                          <a:spcPts val="0"/>
                        </a:spcAft>
                        <a:buNone/>
                        <a:tabLst/>
                      </a:pPr>
                      <a:r>
                        <a:rPr lang="de-DE" sz="1300" b="0" i="0" u="none" strike="noStrike" kern="1200" dirty="0" err="1">
                          <a:latin typeface="Arial" pitchFamily="18"/>
                          <a:ea typeface="Andale Sans UI" pitchFamily="2"/>
                          <a:cs typeface="Tahoma" pitchFamily="2"/>
                        </a:rPr>
                        <a:t>Кириллица</a:t>
                      </a:r>
                      <a:endParaRPr lang="de-DE" sz="1300" b="0" i="0" u="none" strike="noStrike" kern="1200" dirty="0">
                        <a:latin typeface="Arial" pitchFamily="18"/>
                        <a:ea typeface="Andale Sans UI" pitchFamily="2"/>
                        <a:cs typeface="Tahoma" pitchFamily="2"/>
                      </a:endParaRPr>
                    </a:p>
                  </a:txBody>
                  <a:tcPr marL="82944" marR="82944" marT="41472" marB="41472">
                    <a:solidFill>
                      <a:schemeClr val="bg2">
                        <a:lumMod val="90000"/>
                      </a:schemeClr>
                    </a:solidFill>
                  </a:tcPr>
                </a:tc>
                <a:extLst>
                  <a:ext uri="{0D108BD9-81ED-4DB2-BD59-A6C34878D82A}">
                    <a16:rowId xmlns:a16="http://schemas.microsoft.com/office/drawing/2014/main" xmlns="" val="856236065"/>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9618BBC-2432-987F-A3C0-6CAE578EF638}"/>
              </a:ext>
            </a:extLst>
          </p:cNvPr>
          <p:cNvSpPr>
            <a:spLocks noGrp="1"/>
          </p:cNvSpPr>
          <p:nvPr>
            <p:ph type="title"/>
          </p:nvPr>
        </p:nvSpPr>
        <p:spPr>
          <a:xfrm>
            <a:off x="838200" y="993228"/>
            <a:ext cx="10515600" cy="697460"/>
          </a:xfrm>
        </p:spPr>
        <p:txBody>
          <a:bodyPr>
            <a:normAutofit fontScale="90000"/>
          </a:bodyPr>
          <a:lstStyle/>
          <a:p>
            <a:pPr marL="0" indent="0" algn="ctr"/>
            <a:r>
              <a:rPr lang="de-DE" sz="2700" b="1" kern="150" dirty="0">
                <a:effectLst/>
                <a:latin typeface="Times New Roman" panose="02020603050405020304" pitchFamily="18" charset="0"/>
                <a:ea typeface="Andale Sans UI"/>
                <a:cs typeface="Tahoma" panose="020B0604030504040204" pitchFamily="34" charset="0"/>
              </a:rPr>
              <a:t>Р Е Ч Е В А Я      К А Р Т А</a:t>
            </a:r>
            <a:r>
              <a:rPr lang="ru-RU" sz="2700" kern="150" dirty="0">
                <a:effectLst/>
                <a:latin typeface="Times New Roman" panose="02020603050405020304" pitchFamily="18" charset="0"/>
                <a:ea typeface="Andale Sans UI"/>
                <a:cs typeface="Tahoma" panose="020B0604030504040204" pitchFamily="34" charset="0"/>
              </a:rPr>
              <a:t/>
            </a:r>
            <a:br>
              <a:rPr lang="ru-RU" sz="2700" kern="150" dirty="0">
                <a:effectLst/>
                <a:latin typeface="Times New Roman" panose="02020603050405020304" pitchFamily="18" charset="0"/>
                <a:ea typeface="Andale Sans UI"/>
                <a:cs typeface="Tahoma" panose="020B0604030504040204" pitchFamily="34" charset="0"/>
              </a:rPr>
            </a:br>
            <a:r>
              <a:rPr lang="ru-RU" sz="2700" b="1" kern="150" dirty="0">
                <a:effectLst/>
                <a:latin typeface="Times New Roman" panose="02020603050405020304" pitchFamily="18" charset="0"/>
                <a:ea typeface="Andale Sans UI"/>
                <a:cs typeface="Tahoma" panose="020B0604030504040204" pitchFamily="34" charset="0"/>
              </a:rPr>
              <a:t>(</a:t>
            </a:r>
            <a:r>
              <a:rPr lang="ru-RU" sz="2700" b="1" kern="150" dirty="0" err="1">
                <a:effectLst/>
                <a:latin typeface="Times New Roman" panose="02020603050405020304" pitchFamily="18" charset="0"/>
                <a:ea typeface="Andale Sans UI"/>
                <a:cs typeface="Tahoma" panose="020B0604030504040204" pitchFamily="34" charset="0"/>
              </a:rPr>
              <a:t>инофон</a:t>
            </a:r>
            <a:r>
              <a:rPr lang="ru-RU" sz="2700" b="1" kern="150" dirty="0">
                <a:effectLst/>
                <a:latin typeface="Times New Roman" panose="02020603050405020304" pitchFamily="18" charset="0"/>
                <a:ea typeface="Andale Sans UI"/>
                <a:cs typeface="Tahoma" panose="020B0604030504040204" pitchFamily="34" charset="0"/>
              </a:rPr>
              <a:t>)</a:t>
            </a:r>
            <a:r>
              <a:rPr lang="ru-RU" sz="2700" kern="150" dirty="0">
                <a:effectLst/>
                <a:latin typeface="Times New Roman" panose="02020603050405020304" pitchFamily="18" charset="0"/>
                <a:ea typeface="Andale Sans UI"/>
                <a:cs typeface="Tahoma" panose="020B0604030504040204" pitchFamily="34" charset="0"/>
              </a:rPr>
              <a:t/>
            </a:r>
            <a:br>
              <a:rPr lang="ru-RU" sz="2700" kern="150" dirty="0">
                <a:effectLst/>
                <a:latin typeface="Times New Roman" panose="02020603050405020304" pitchFamily="18" charset="0"/>
                <a:ea typeface="Andale Sans UI"/>
                <a:cs typeface="Tahoma" panose="020B0604030504040204" pitchFamily="34" charset="0"/>
              </a:rPr>
            </a:br>
            <a:r>
              <a:rPr lang="de-DE" sz="2700" kern="150" dirty="0">
                <a:effectLst/>
                <a:latin typeface="Times New Roman" panose="02020603050405020304" pitchFamily="18" charset="0"/>
                <a:ea typeface="Andale Sans UI"/>
                <a:cs typeface="Tahoma" panose="020B0604030504040204" pitchFamily="34" charset="0"/>
              </a:rPr>
              <a:t> </a:t>
            </a:r>
            <a:r>
              <a:rPr lang="ru-RU" sz="2700" kern="150" dirty="0">
                <a:effectLst/>
                <a:latin typeface="Times New Roman" panose="02020603050405020304" pitchFamily="18" charset="0"/>
                <a:ea typeface="Andale Sans UI"/>
                <a:cs typeface="Tahoma" panose="020B0604030504040204" pitchFamily="34" charset="0"/>
              </a:rPr>
              <a:t/>
            </a:r>
            <a:br>
              <a:rPr lang="ru-RU" sz="2700" kern="150" dirty="0">
                <a:effectLst/>
                <a:latin typeface="Times New Roman" panose="02020603050405020304" pitchFamily="18" charset="0"/>
                <a:ea typeface="Andale Sans UI"/>
                <a:cs typeface="Tahoma" panose="020B0604030504040204" pitchFamily="34" charset="0"/>
              </a:rPr>
            </a:br>
            <a:r>
              <a:rPr lang="de-DE" sz="2700" b="1" kern="150" dirty="0">
                <a:effectLst/>
                <a:latin typeface="Times New Roman" panose="02020603050405020304" pitchFamily="18" charset="0"/>
                <a:cs typeface="Tahoma" panose="020B0604030504040204" pitchFamily="34" charset="0"/>
              </a:rPr>
              <a:t>УЧАЩЕГОСЯ  </a:t>
            </a:r>
            <a:r>
              <a:rPr lang="ru-RU" sz="2700" b="1" kern="150" dirty="0">
                <a:effectLst/>
                <a:latin typeface="Times New Roman" panose="02020603050405020304" pitchFamily="18" charset="0"/>
                <a:cs typeface="Tahoma" panose="020B0604030504040204" pitchFamily="34" charset="0"/>
              </a:rPr>
              <a:t/>
            </a:r>
            <a:br>
              <a:rPr lang="ru-RU" sz="2700" b="1" kern="150" dirty="0">
                <a:effectLst/>
                <a:latin typeface="Times New Roman" panose="02020603050405020304" pitchFamily="18" charset="0"/>
                <a:cs typeface="Tahoma" panose="020B0604030504040204" pitchFamily="34" charset="0"/>
              </a:rPr>
            </a:br>
            <a:r>
              <a:rPr lang="de-DE" sz="2700" b="1" kern="150" dirty="0">
                <a:effectLst/>
                <a:latin typeface="Times New Roman" panose="02020603050405020304" pitchFamily="18" charset="0"/>
                <a:cs typeface="Tahoma" panose="020B0604030504040204" pitchFamily="34" charset="0"/>
              </a:rPr>
              <a:t>СРЕДНЕЙ ШКОЛЫ  № </a:t>
            </a:r>
            <a:r>
              <a:rPr lang="ru-RU" sz="2700" b="1" kern="150" dirty="0">
                <a:effectLst/>
                <a:latin typeface="Times New Roman" panose="02020603050405020304" pitchFamily="18" charset="0"/>
                <a:cs typeface="Tahoma" panose="020B0604030504040204" pitchFamily="34" charset="0"/>
              </a:rPr>
              <a:t>___</a:t>
            </a:r>
            <a:r>
              <a:rPr lang="ru-RU" sz="4400" b="1" kern="150" dirty="0">
                <a:effectLst/>
                <a:latin typeface="Times New Roman" panose="02020603050405020304" pitchFamily="18" charset="0"/>
                <a:cs typeface="Tahoma" panose="020B0604030504040204" pitchFamily="34" charset="0"/>
              </a:rPr>
              <a:t/>
            </a:r>
            <a:br>
              <a:rPr lang="ru-RU" sz="4400" b="1" kern="150" dirty="0">
                <a:effectLst/>
                <a:latin typeface="Times New Roman" panose="02020603050405020304" pitchFamily="18" charset="0"/>
                <a:cs typeface="Tahoma" panose="020B0604030504040204" pitchFamily="34" charset="0"/>
              </a:rPr>
            </a:br>
            <a:endParaRPr lang="ru-RU" dirty="0"/>
          </a:p>
        </p:txBody>
      </p:sp>
      <p:sp>
        <p:nvSpPr>
          <p:cNvPr id="3" name="Объект 2">
            <a:extLst>
              <a:ext uri="{FF2B5EF4-FFF2-40B4-BE49-F238E27FC236}">
                <a16:creationId xmlns:a16="http://schemas.microsoft.com/office/drawing/2014/main" xmlns="" id="{FD5DD012-6F70-06AA-228B-2A82605B4245}"/>
              </a:ext>
            </a:extLst>
          </p:cNvPr>
          <p:cNvSpPr>
            <a:spLocks noGrp="1"/>
          </p:cNvSpPr>
          <p:nvPr>
            <p:ph idx="1"/>
          </p:nvPr>
        </p:nvSpPr>
        <p:spPr>
          <a:xfrm>
            <a:off x="1371600" y="2554013"/>
            <a:ext cx="9601200" cy="3938861"/>
          </a:xfrm>
        </p:spPr>
        <p:txBody>
          <a:bodyPr>
            <a:normAutofit fontScale="25000" lnSpcReduction="20000"/>
          </a:bodyPr>
          <a:lstStyle/>
          <a:p>
            <a:r>
              <a:rPr lang="de-DE" sz="1800" b="1" kern="150" dirty="0">
                <a:effectLst/>
                <a:latin typeface="Times New Roman" panose="02020603050405020304" pitchFamily="18" charset="0"/>
                <a:ea typeface="Andale Sans UI"/>
                <a:cs typeface="Tahoma" panose="020B0604030504040204" pitchFamily="34" charset="0"/>
              </a:rPr>
              <a:t> </a:t>
            </a:r>
            <a:endParaRPr lang="ru-RU" sz="1800" kern="150" dirty="0">
              <a:effectLst/>
              <a:latin typeface="Times New Roman" panose="02020603050405020304" pitchFamily="18" charset="0"/>
              <a:ea typeface="Andale Sans UI"/>
              <a:cs typeface="Tahoma" panose="020B0604030504040204" pitchFamily="34" charset="0"/>
            </a:endParaRPr>
          </a:p>
          <a:p>
            <a:r>
              <a:rPr lang="de-DE" sz="1800" kern="150" dirty="0">
                <a:effectLst/>
                <a:latin typeface="Times New Roman" panose="02020603050405020304" pitchFamily="18" charset="0"/>
                <a:ea typeface="Andale Sans UI"/>
                <a:cs typeface="Tahoma" panose="020B0604030504040204" pitchFamily="34" charset="0"/>
              </a:rPr>
              <a:t> </a:t>
            </a:r>
            <a:endParaRPr lang="ru-RU" sz="1800" kern="150" dirty="0">
              <a:effectLst/>
              <a:latin typeface="Times New Roman" panose="02020603050405020304" pitchFamily="18" charset="0"/>
              <a:ea typeface="Andale Sans UI"/>
              <a:cs typeface="Tahoma" panose="020B0604030504040204" pitchFamily="34" charset="0"/>
            </a:endParaRPr>
          </a:p>
          <a:p>
            <a:pPr marL="0" indent="0">
              <a:buNone/>
            </a:pPr>
            <a:r>
              <a:rPr lang="de-DE" sz="7200" b="1" kern="150" dirty="0">
                <a:effectLst/>
                <a:latin typeface="Times New Roman" panose="02020603050405020304" pitchFamily="18" charset="0"/>
                <a:cs typeface="Tahoma" panose="020B0604030504040204" pitchFamily="34" charset="0"/>
              </a:rPr>
              <a:t>Ф.И.ученика__________________________________________________________________</a:t>
            </a:r>
            <a:endParaRPr lang="ru-RU" sz="7200" b="1" kern="150" dirty="0">
              <a:effectLst/>
              <a:latin typeface="Times New Roman" panose="02020603050405020304" pitchFamily="18" charset="0"/>
              <a:cs typeface="Tahoma" panose="020B0604030504040204" pitchFamily="34" charset="0"/>
            </a:endParaRPr>
          </a:p>
          <a:p>
            <a:pPr marL="0" indent="0">
              <a:buNone/>
            </a:pPr>
            <a:r>
              <a:rPr lang="de-DE" sz="7200" kern="150" dirty="0">
                <a:effectLst/>
                <a:latin typeface="Times New Roman" panose="02020603050405020304" pitchFamily="18" charset="0"/>
                <a:ea typeface="Andale Sans UI"/>
                <a:cs typeface="Tahoma" panose="020B0604030504040204" pitchFamily="34" charset="0"/>
              </a:rPr>
              <a:t>      </a:t>
            </a:r>
            <a:r>
              <a:rPr lang="de-DE" sz="7200" kern="150" dirty="0" err="1">
                <a:effectLst/>
                <a:latin typeface="Times New Roman" panose="02020603050405020304" pitchFamily="18" charset="0"/>
                <a:ea typeface="Andale Sans UI"/>
                <a:cs typeface="Tahoma" panose="020B0604030504040204" pitchFamily="34" charset="0"/>
              </a:rPr>
              <a:t>Дата</a:t>
            </a:r>
            <a:r>
              <a:rPr lang="de-DE" sz="7200" kern="150" dirty="0">
                <a:effectLst/>
                <a:latin typeface="Times New Roman" panose="02020603050405020304" pitchFamily="18" charset="0"/>
                <a:ea typeface="Andale Sans UI"/>
                <a:cs typeface="Tahoma" panose="020B0604030504040204" pitchFamily="34" charset="0"/>
              </a:rPr>
              <a:t> </a:t>
            </a:r>
            <a:r>
              <a:rPr lang="de-DE" sz="7200" kern="150" dirty="0" err="1">
                <a:effectLst/>
                <a:latin typeface="Times New Roman" panose="02020603050405020304" pitchFamily="18" charset="0"/>
                <a:ea typeface="Andale Sans UI"/>
                <a:cs typeface="Tahoma" panose="020B0604030504040204" pitchFamily="34" charset="0"/>
              </a:rPr>
              <a:t>рождения</a:t>
            </a:r>
            <a:r>
              <a:rPr lang="de-DE" sz="7200" kern="150" dirty="0">
                <a:effectLst/>
                <a:latin typeface="Times New Roman" panose="02020603050405020304" pitchFamily="18" charset="0"/>
                <a:ea typeface="Andale Sans UI"/>
                <a:cs typeface="Tahoma" panose="020B0604030504040204" pitchFamily="34" charset="0"/>
              </a:rPr>
              <a:t>_____________________  </a:t>
            </a:r>
            <a:r>
              <a:rPr lang="de-DE" sz="7200" kern="150" dirty="0" err="1">
                <a:effectLst/>
                <a:latin typeface="Times New Roman" panose="02020603050405020304" pitchFamily="18" charset="0"/>
                <a:ea typeface="Andale Sans UI"/>
                <a:cs typeface="Tahoma" panose="020B0604030504040204" pitchFamily="34" charset="0"/>
              </a:rPr>
              <a:t>Домашний</a:t>
            </a:r>
            <a:r>
              <a:rPr lang="de-DE" sz="7200" kern="150" dirty="0">
                <a:effectLst/>
                <a:latin typeface="Times New Roman" panose="02020603050405020304" pitchFamily="18" charset="0"/>
                <a:ea typeface="Andale Sans UI"/>
                <a:cs typeface="Tahoma" panose="020B0604030504040204" pitchFamily="34" charset="0"/>
              </a:rPr>
              <a:t> </a:t>
            </a:r>
            <a:r>
              <a:rPr lang="de-DE" sz="7200" kern="150" dirty="0" err="1">
                <a:effectLst/>
                <a:latin typeface="Times New Roman" panose="02020603050405020304" pitchFamily="18" charset="0"/>
                <a:ea typeface="Andale Sans UI"/>
                <a:cs typeface="Tahoma" panose="020B0604030504040204" pitchFamily="34" charset="0"/>
              </a:rPr>
              <a:t>адрес</a:t>
            </a:r>
            <a:r>
              <a:rPr lang="de-DE" sz="7200" kern="150" dirty="0">
                <a:effectLst/>
                <a:latin typeface="Times New Roman" panose="02020603050405020304" pitchFamily="18" charset="0"/>
                <a:ea typeface="Andale Sans UI"/>
                <a:cs typeface="Tahoma" panose="020B0604030504040204" pitchFamily="34" charset="0"/>
              </a:rPr>
              <a:t>___________________________</a:t>
            </a:r>
            <a:endParaRPr lang="ru-RU" sz="7200" kern="150" dirty="0">
              <a:effectLst/>
              <a:latin typeface="Times New Roman" panose="02020603050405020304" pitchFamily="18" charset="0"/>
              <a:ea typeface="Andale Sans UI"/>
              <a:cs typeface="Tahoma" panose="020B0604030504040204" pitchFamily="34" charset="0"/>
            </a:endParaRPr>
          </a:p>
          <a:p>
            <a:pPr marL="0" indent="0">
              <a:buNone/>
            </a:pPr>
            <a:r>
              <a:rPr lang="de-DE" sz="7200" kern="150" dirty="0">
                <a:effectLst/>
                <a:latin typeface="Times New Roman" panose="02020603050405020304" pitchFamily="18" charset="0"/>
                <a:ea typeface="Andale Sans UI"/>
                <a:cs typeface="Tahoma" panose="020B0604030504040204" pitchFamily="34" charset="0"/>
              </a:rPr>
              <a:t>      </a:t>
            </a:r>
            <a:r>
              <a:rPr lang="de-DE" sz="7200" kern="150" dirty="0" err="1">
                <a:effectLst/>
                <a:latin typeface="Times New Roman" panose="02020603050405020304" pitchFamily="18" charset="0"/>
                <a:ea typeface="Andale Sans UI"/>
                <a:cs typeface="Tahoma" panose="020B0604030504040204" pitchFamily="34" charset="0"/>
              </a:rPr>
              <a:t>Откуда</a:t>
            </a:r>
            <a:r>
              <a:rPr lang="de-DE" sz="7200" kern="150" dirty="0">
                <a:effectLst/>
                <a:latin typeface="Times New Roman" panose="02020603050405020304" pitchFamily="18" charset="0"/>
                <a:ea typeface="Andale Sans UI"/>
                <a:cs typeface="Tahoma" panose="020B0604030504040204" pitchFamily="34" charset="0"/>
              </a:rPr>
              <a:t> </a:t>
            </a:r>
            <a:r>
              <a:rPr lang="de-DE" sz="7200" kern="150" dirty="0" err="1">
                <a:effectLst/>
                <a:latin typeface="Times New Roman" panose="02020603050405020304" pitchFamily="18" charset="0"/>
                <a:ea typeface="Andale Sans UI"/>
                <a:cs typeface="Tahoma" panose="020B0604030504040204" pitchFamily="34" charset="0"/>
              </a:rPr>
              <a:t>поступил</a:t>
            </a:r>
            <a:r>
              <a:rPr lang="de-DE" sz="7200" kern="150" dirty="0">
                <a:effectLst/>
                <a:latin typeface="Times New Roman" panose="02020603050405020304" pitchFamily="18" charset="0"/>
                <a:ea typeface="Andale Sans UI"/>
                <a:cs typeface="Tahoma" panose="020B0604030504040204" pitchFamily="34" charset="0"/>
              </a:rPr>
              <a:t> (</a:t>
            </a:r>
            <a:r>
              <a:rPr lang="de-DE" sz="7200" kern="150" dirty="0" err="1">
                <a:effectLst/>
                <a:latin typeface="Times New Roman" panose="02020603050405020304" pitchFamily="18" charset="0"/>
                <a:ea typeface="Andale Sans UI"/>
                <a:cs typeface="Tahoma" panose="020B0604030504040204" pitchFamily="34" charset="0"/>
              </a:rPr>
              <a:t>первично</a:t>
            </a:r>
            <a:r>
              <a:rPr lang="de-DE" sz="7200" kern="150" dirty="0">
                <a:effectLst/>
                <a:latin typeface="Times New Roman" panose="02020603050405020304" pitchFamily="18" charset="0"/>
                <a:ea typeface="Andale Sans UI"/>
                <a:cs typeface="Tahoma" panose="020B0604030504040204" pitchFamily="34" charset="0"/>
              </a:rPr>
              <a:t>)____________________________________________________  </a:t>
            </a:r>
            <a:endParaRPr lang="ru-RU" sz="7200" kern="150" dirty="0">
              <a:effectLst/>
              <a:latin typeface="Times New Roman" panose="02020603050405020304" pitchFamily="18" charset="0"/>
              <a:ea typeface="Andale Sans UI"/>
              <a:cs typeface="Tahoma" panose="020B0604030504040204" pitchFamily="34" charset="0"/>
            </a:endParaRPr>
          </a:p>
          <a:p>
            <a:pPr marL="0" indent="0">
              <a:buNone/>
            </a:pPr>
            <a:r>
              <a:rPr lang="de-DE" sz="7200" kern="150" dirty="0">
                <a:effectLst/>
                <a:latin typeface="Times New Roman" panose="02020603050405020304" pitchFamily="18" charset="0"/>
                <a:ea typeface="Andale Sans UI"/>
                <a:cs typeface="Tahoma" panose="020B0604030504040204" pitchFamily="34" charset="0"/>
              </a:rPr>
              <a:t>      </a:t>
            </a:r>
            <a:r>
              <a:rPr lang="de-DE" sz="7200" kern="150" dirty="0" err="1">
                <a:effectLst/>
                <a:latin typeface="Times New Roman" panose="02020603050405020304" pitchFamily="18" charset="0"/>
                <a:ea typeface="Andale Sans UI"/>
                <a:cs typeface="Tahoma" panose="020B0604030504040204" pitchFamily="34" charset="0"/>
              </a:rPr>
              <a:t>Класс</a:t>
            </a:r>
            <a:r>
              <a:rPr lang="de-DE" sz="7200" kern="150" dirty="0">
                <a:effectLst/>
                <a:latin typeface="Times New Roman" panose="02020603050405020304" pitchFamily="18" charset="0"/>
                <a:ea typeface="Andale Sans UI"/>
                <a:cs typeface="Tahoma" panose="020B0604030504040204" pitchFamily="34" charset="0"/>
              </a:rPr>
              <a:t> ____________________     </a:t>
            </a:r>
            <a:endParaRPr lang="ru-RU" sz="7200" kern="150" dirty="0">
              <a:effectLst/>
              <a:latin typeface="Times New Roman" panose="02020603050405020304" pitchFamily="18" charset="0"/>
              <a:ea typeface="Andale Sans UI"/>
              <a:cs typeface="Tahoma" panose="020B0604030504040204" pitchFamily="34" charset="0"/>
            </a:endParaRPr>
          </a:p>
          <a:p>
            <a:pPr marL="0" indent="0">
              <a:buNone/>
            </a:pPr>
            <a:r>
              <a:rPr lang="de-DE" sz="7200" kern="150" dirty="0">
                <a:effectLst/>
                <a:latin typeface="Times New Roman" panose="02020603050405020304" pitchFamily="18" charset="0"/>
                <a:ea typeface="Andale Sans UI"/>
                <a:cs typeface="Tahoma" panose="020B0604030504040204" pitchFamily="34" charset="0"/>
              </a:rPr>
              <a:t> </a:t>
            </a:r>
            <a:endParaRPr lang="ru-RU" sz="7200" kern="150" dirty="0">
              <a:effectLst/>
              <a:latin typeface="Times New Roman" panose="02020603050405020304" pitchFamily="18" charset="0"/>
              <a:ea typeface="Andale Sans UI"/>
              <a:cs typeface="Tahoma" panose="020B0604030504040204" pitchFamily="34" charset="0"/>
            </a:endParaRPr>
          </a:p>
          <a:p>
            <a:pPr marL="0" indent="0">
              <a:buNone/>
            </a:pPr>
            <a:r>
              <a:rPr lang="de-DE" sz="7200" kern="150" dirty="0">
                <a:effectLst/>
                <a:latin typeface="Times New Roman" panose="02020603050405020304" pitchFamily="18" charset="0"/>
                <a:ea typeface="Andale Sans UI"/>
                <a:cs typeface="Tahoma" panose="020B0604030504040204" pitchFamily="34" charset="0"/>
              </a:rPr>
              <a:t>     </a:t>
            </a:r>
            <a:r>
              <a:rPr lang="de-DE" sz="7200" kern="150" dirty="0" err="1">
                <a:effectLst/>
                <a:latin typeface="Times New Roman" panose="02020603050405020304" pitchFamily="18" charset="0"/>
                <a:ea typeface="Andale Sans UI"/>
                <a:cs typeface="Tahoma" panose="020B0604030504040204" pitchFamily="34" charset="0"/>
              </a:rPr>
              <a:t>Дата</a:t>
            </a:r>
            <a:r>
              <a:rPr lang="de-DE" sz="7200" kern="150" dirty="0">
                <a:effectLst/>
                <a:latin typeface="Times New Roman" panose="02020603050405020304" pitchFamily="18" charset="0"/>
                <a:ea typeface="Andale Sans UI"/>
                <a:cs typeface="Tahoma" panose="020B0604030504040204" pitchFamily="34" charset="0"/>
              </a:rPr>
              <a:t> </a:t>
            </a:r>
            <a:r>
              <a:rPr lang="de-DE" sz="7200" kern="150" dirty="0" err="1">
                <a:effectLst/>
                <a:latin typeface="Times New Roman" panose="02020603050405020304" pitchFamily="18" charset="0"/>
                <a:ea typeface="Andale Sans UI"/>
                <a:cs typeface="Tahoma" panose="020B0604030504040204" pitchFamily="34" charset="0"/>
              </a:rPr>
              <a:t>поступления</a:t>
            </a:r>
            <a:r>
              <a:rPr lang="de-DE" sz="7200" kern="150" dirty="0">
                <a:effectLst/>
                <a:latin typeface="Times New Roman" panose="02020603050405020304" pitchFamily="18" charset="0"/>
                <a:ea typeface="Andale Sans UI"/>
                <a:cs typeface="Tahoma" panose="020B0604030504040204" pitchFamily="34" charset="0"/>
              </a:rPr>
              <a:t> в </a:t>
            </a:r>
            <a:r>
              <a:rPr lang="de-DE" sz="7200" kern="150" dirty="0" err="1">
                <a:effectLst/>
                <a:latin typeface="Times New Roman" panose="02020603050405020304" pitchFamily="18" charset="0"/>
                <a:ea typeface="Andale Sans UI"/>
                <a:cs typeface="Tahoma" panose="020B0604030504040204" pitchFamily="34" charset="0"/>
              </a:rPr>
              <a:t>логопедический</a:t>
            </a:r>
            <a:r>
              <a:rPr lang="de-DE" sz="7200" kern="150" dirty="0">
                <a:effectLst/>
                <a:latin typeface="Times New Roman" panose="02020603050405020304" pitchFamily="18" charset="0"/>
                <a:ea typeface="Andale Sans UI"/>
                <a:cs typeface="Tahoma" panose="020B0604030504040204" pitchFamily="34" charset="0"/>
              </a:rPr>
              <a:t> </a:t>
            </a:r>
            <a:r>
              <a:rPr lang="de-DE" sz="7200" kern="150" dirty="0" err="1">
                <a:effectLst/>
                <a:latin typeface="Times New Roman" panose="02020603050405020304" pitchFamily="18" charset="0"/>
                <a:ea typeface="Andale Sans UI"/>
                <a:cs typeface="Tahoma" panose="020B0604030504040204" pitchFamily="34" charset="0"/>
              </a:rPr>
              <a:t>пункт</a:t>
            </a:r>
            <a:r>
              <a:rPr lang="de-DE" sz="7200" kern="150" dirty="0">
                <a:effectLst/>
                <a:latin typeface="Times New Roman" panose="02020603050405020304" pitchFamily="18" charset="0"/>
                <a:ea typeface="Andale Sans UI"/>
                <a:cs typeface="Tahoma" panose="020B0604030504040204" pitchFamily="34" charset="0"/>
              </a:rPr>
              <a:t> ____________  </a:t>
            </a:r>
            <a:r>
              <a:rPr lang="de-DE" sz="7200" kern="150" dirty="0" err="1">
                <a:effectLst/>
                <a:latin typeface="Times New Roman" panose="02020603050405020304" pitchFamily="18" charset="0"/>
                <a:ea typeface="Andale Sans UI"/>
                <a:cs typeface="Tahoma" panose="020B0604030504040204" pitchFamily="34" charset="0"/>
              </a:rPr>
              <a:t>Приказ</a:t>
            </a:r>
            <a:r>
              <a:rPr lang="de-DE" sz="7200" kern="150" dirty="0">
                <a:effectLst/>
                <a:latin typeface="Times New Roman" panose="02020603050405020304" pitchFamily="18" charset="0"/>
                <a:ea typeface="Andale Sans UI"/>
                <a:cs typeface="Tahoma" panose="020B0604030504040204" pitchFamily="34" charset="0"/>
              </a:rPr>
              <a:t> №   ______ </a:t>
            </a:r>
            <a:r>
              <a:rPr lang="de-DE" sz="7200" kern="150" dirty="0" err="1">
                <a:effectLst/>
                <a:latin typeface="Times New Roman" panose="02020603050405020304" pitchFamily="18" charset="0"/>
                <a:ea typeface="Andale Sans UI"/>
                <a:cs typeface="Tahoma" panose="020B0604030504040204" pitchFamily="34" charset="0"/>
              </a:rPr>
              <a:t>от</a:t>
            </a:r>
            <a:r>
              <a:rPr lang="de-DE" sz="7200" kern="150" dirty="0">
                <a:effectLst/>
                <a:latin typeface="Times New Roman" panose="02020603050405020304" pitchFamily="18" charset="0"/>
                <a:ea typeface="Andale Sans UI"/>
                <a:cs typeface="Tahoma" panose="020B0604030504040204" pitchFamily="34" charset="0"/>
              </a:rPr>
              <a:t> ________</a:t>
            </a:r>
            <a:endParaRPr lang="ru-RU" sz="7200" kern="150" dirty="0">
              <a:effectLst/>
              <a:latin typeface="Times New Roman" panose="02020603050405020304" pitchFamily="18" charset="0"/>
              <a:ea typeface="Andale Sans UI"/>
              <a:cs typeface="Tahoma" panose="020B0604030504040204" pitchFamily="34" charset="0"/>
            </a:endParaRPr>
          </a:p>
          <a:p>
            <a:pPr marL="0" indent="0">
              <a:buNone/>
            </a:pPr>
            <a:r>
              <a:rPr lang="de-DE" sz="7200" kern="150" dirty="0">
                <a:effectLst/>
                <a:latin typeface="Times New Roman" panose="02020603050405020304" pitchFamily="18" charset="0"/>
                <a:ea typeface="Andale Sans UI"/>
                <a:cs typeface="Tahoma" panose="020B0604030504040204" pitchFamily="34" charset="0"/>
              </a:rPr>
              <a:t>     </a:t>
            </a:r>
            <a:r>
              <a:rPr lang="de-DE" sz="7200" kern="150" dirty="0" err="1">
                <a:effectLst/>
                <a:latin typeface="Times New Roman" panose="02020603050405020304" pitchFamily="18" charset="0"/>
                <a:ea typeface="Andale Sans UI"/>
                <a:cs typeface="Tahoma" panose="020B0604030504040204" pitchFamily="34" charset="0"/>
              </a:rPr>
              <a:t>Дата</a:t>
            </a:r>
            <a:r>
              <a:rPr lang="de-DE" sz="7200" kern="150" dirty="0">
                <a:effectLst/>
                <a:latin typeface="Times New Roman" panose="02020603050405020304" pitchFamily="18" charset="0"/>
                <a:ea typeface="Andale Sans UI"/>
                <a:cs typeface="Tahoma" panose="020B0604030504040204" pitchFamily="34" charset="0"/>
              </a:rPr>
              <a:t> </a:t>
            </a:r>
            <a:r>
              <a:rPr lang="de-DE" sz="7200" kern="150" dirty="0" err="1">
                <a:effectLst/>
                <a:latin typeface="Times New Roman" panose="02020603050405020304" pitchFamily="18" charset="0"/>
                <a:ea typeface="Andale Sans UI"/>
                <a:cs typeface="Tahoma" panose="020B0604030504040204" pitchFamily="34" charset="0"/>
              </a:rPr>
              <a:t>выпуска</a:t>
            </a:r>
            <a:r>
              <a:rPr lang="de-DE" sz="7200" kern="150" dirty="0">
                <a:effectLst/>
                <a:latin typeface="Times New Roman" panose="02020603050405020304" pitchFamily="18" charset="0"/>
                <a:ea typeface="Andale Sans UI"/>
                <a:cs typeface="Tahoma" panose="020B0604030504040204" pitchFamily="34" charset="0"/>
              </a:rPr>
              <a:t> с </a:t>
            </a:r>
            <a:r>
              <a:rPr lang="de-DE" sz="7200" kern="150" dirty="0" err="1">
                <a:effectLst/>
                <a:latin typeface="Times New Roman" panose="02020603050405020304" pitchFamily="18" charset="0"/>
                <a:ea typeface="Andale Sans UI"/>
                <a:cs typeface="Tahoma" panose="020B0604030504040204" pitchFamily="34" charset="0"/>
              </a:rPr>
              <a:t>логопедического</a:t>
            </a:r>
            <a:r>
              <a:rPr lang="de-DE" sz="7200" kern="150" dirty="0">
                <a:effectLst/>
                <a:latin typeface="Times New Roman" panose="02020603050405020304" pitchFamily="18" charset="0"/>
                <a:ea typeface="Andale Sans UI"/>
                <a:cs typeface="Tahoma" panose="020B0604030504040204" pitchFamily="34" charset="0"/>
              </a:rPr>
              <a:t> </a:t>
            </a:r>
            <a:r>
              <a:rPr lang="de-DE" sz="7200" kern="150" dirty="0" err="1">
                <a:effectLst/>
                <a:latin typeface="Times New Roman" panose="02020603050405020304" pitchFamily="18" charset="0"/>
                <a:ea typeface="Andale Sans UI"/>
                <a:cs typeface="Tahoma" panose="020B0604030504040204" pitchFamily="34" charset="0"/>
              </a:rPr>
              <a:t>пункта</a:t>
            </a:r>
            <a:r>
              <a:rPr lang="de-DE" sz="7200" kern="150" dirty="0">
                <a:effectLst/>
                <a:latin typeface="Times New Roman" panose="02020603050405020304" pitchFamily="18" charset="0"/>
                <a:ea typeface="Andale Sans UI"/>
                <a:cs typeface="Tahoma" panose="020B0604030504040204" pitchFamily="34" charset="0"/>
              </a:rPr>
              <a:t>   _____________   </a:t>
            </a:r>
            <a:r>
              <a:rPr lang="de-DE" sz="7200" kern="150" dirty="0" err="1">
                <a:effectLst/>
                <a:latin typeface="Times New Roman" panose="02020603050405020304" pitchFamily="18" charset="0"/>
                <a:ea typeface="Andale Sans UI"/>
                <a:cs typeface="Tahoma" panose="020B0604030504040204" pitchFamily="34" charset="0"/>
              </a:rPr>
              <a:t>Приказ</a:t>
            </a:r>
            <a:r>
              <a:rPr lang="de-DE" sz="7200" kern="150" dirty="0">
                <a:effectLst/>
                <a:latin typeface="Times New Roman" panose="02020603050405020304" pitchFamily="18" charset="0"/>
                <a:ea typeface="Andale Sans UI"/>
                <a:cs typeface="Tahoma" panose="020B0604030504040204" pitchFamily="34" charset="0"/>
              </a:rPr>
              <a:t> №   ______ </a:t>
            </a:r>
            <a:r>
              <a:rPr lang="de-DE" sz="7200" kern="150" dirty="0" err="1">
                <a:effectLst/>
                <a:latin typeface="Times New Roman" panose="02020603050405020304" pitchFamily="18" charset="0"/>
                <a:ea typeface="Andale Sans UI"/>
                <a:cs typeface="Tahoma" panose="020B0604030504040204" pitchFamily="34" charset="0"/>
              </a:rPr>
              <a:t>от</a:t>
            </a:r>
            <a:r>
              <a:rPr lang="de-DE" sz="7200" kern="150" dirty="0">
                <a:effectLst/>
                <a:latin typeface="Times New Roman" panose="02020603050405020304" pitchFamily="18" charset="0"/>
                <a:ea typeface="Andale Sans UI"/>
                <a:cs typeface="Tahoma" panose="020B0604030504040204" pitchFamily="34" charset="0"/>
              </a:rPr>
              <a:t> ________  </a:t>
            </a:r>
            <a:endParaRPr lang="ru-RU" sz="7200" kern="150" dirty="0">
              <a:effectLst/>
              <a:latin typeface="Times New Roman" panose="02020603050405020304" pitchFamily="18" charset="0"/>
              <a:ea typeface="Andale Sans UI"/>
              <a:cs typeface="Tahoma" panose="020B0604030504040204" pitchFamily="34" charset="0"/>
            </a:endParaRPr>
          </a:p>
          <a:p>
            <a:r>
              <a:rPr lang="de-DE" sz="1800" kern="150" dirty="0">
                <a:effectLst/>
                <a:latin typeface="Times New Roman" panose="02020603050405020304" pitchFamily="18" charset="0"/>
                <a:ea typeface="Andale Sans UI"/>
                <a:cs typeface="Tahoma" panose="020B0604030504040204" pitchFamily="34" charset="0"/>
              </a:rPr>
              <a:t> </a:t>
            </a:r>
            <a:endParaRPr lang="ru-RU" sz="1800" kern="150" dirty="0">
              <a:effectLst/>
              <a:latin typeface="Times New Roman" panose="02020603050405020304" pitchFamily="18" charset="0"/>
              <a:ea typeface="Andale Sans UI"/>
              <a:cs typeface="Tahoma" panose="020B0604030504040204" pitchFamily="34" charset="0"/>
            </a:endParaRPr>
          </a:p>
          <a:p>
            <a:r>
              <a:rPr lang="de-DE" sz="1800" kern="150" dirty="0">
                <a:effectLst/>
                <a:latin typeface="Times New Roman" panose="02020603050405020304" pitchFamily="18" charset="0"/>
                <a:ea typeface="Andale Sans UI"/>
                <a:cs typeface="Tahoma" panose="020B0604030504040204" pitchFamily="34" charset="0"/>
              </a:rPr>
              <a:t> </a:t>
            </a:r>
            <a:endParaRPr lang="ru-RU" sz="1800" kern="150" dirty="0">
              <a:effectLst/>
              <a:latin typeface="Times New Roman" panose="02020603050405020304" pitchFamily="18" charset="0"/>
              <a:ea typeface="Andale Sans UI"/>
              <a:cs typeface="Tahoma" panose="020B0604030504040204" pitchFamily="34" charset="0"/>
            </a:endParaRPr>
          </a:p>
          <a:p>
            <a:r>
              <a:rPr lang="de-DE" sz="1800" kern="150" dirty="0">
                <a:effectLst/>
                <a:latin typeface="Times New Roman" panose="02020603050405020304" pitchFamily="18" charset="0"/>
                <a:ea typeface="Andale Sans UI"/>
                <a:cs typeface="Tahoma" panose="020B0604030504040204" pitchFamily="34" charset="0"/>
              </a:rPr>
              <a:t> </a:t>
            </a:r>
            <a:endParaRPr lang="ru-RU" sz="1800" kern="150" dirty="0">
              <a:effectLst/>
              <a:latin typeface="Times New Roman" panose="02020603050405020304" pitchFamily="18" charset="0"/>
              <a:ea typeface="Andale Sans UI"/>
              <a:cs typeface="Tahoma" panose="020B0604030504040204" pitchFamily="34" charset="0"/>
            </a:endParaRPr>
          </a:p>
          <a:p>
            <a:endParaRPr lang="ru-RU" dirty="0"/>
          </a:p>
        </p:txBody>
      </p:sp>
    </p:spTree>
    <p:extLst>
      <p:ext uri="{BB962C8B-B14F-4D97-AF65-F5344CB8AC3E}">
        <p14:creationId xmlns="" xmlns:p14="http://schemas.microsoft.com/office/powerpoint/2010/main" val="107452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ABDC2A7-AE5D-5B49-2274-44EAA7225FAC}"/>
              </a:ext>
            </a:extLst>
          </p:cNvPr>
          <p:cNvSpPr>
            <a:spLocks noGrp="1"/>
          </p:cNvSpPr>
          <p:nvPr>
            <p:ph type="title"/>
          </p:nvPr>
        </p:nvSpPr>
        <p:spPr>
          <a:xfrm>
            <a:off x="838200" y="0"/>
            <a:ext cx="10515600" cy="820155"/>
          </a:xfrm>
        </p:spPr>
        <p:txBody>
          <a:bodyPr>
            <a:noAutofit/>
          </a:bodyPr>
          <a:lstStyle/>
          <a:p>
            <a:pPr marL="0" indent="0" algn="r"/>
            <a:r>
              <a:rPr lang="ru-RU" sz="2800" b="1" dirty="0">
                <a:solidFill>
                  <a:srgbClr val="FF0000"/>
                </a:solidFill>
              </a:rPr>
              <a:t>Письмо Минобразования РФ </a:t>
            </a:r>
            <a:br>
              <a:rPr lang="ru-RU" sz="2800" b="1" dirty="0">
                <a:solidFill>
                  <a:srgbClr val="FF0000"/>
                </a:solidFill>
              </a:rPr>
            </a:br>
            <a:r>
              <a:rPr lang="ru-RU" sz="2800" b="1" dirty="0">
                <a:solidFill>
                  <a:srgbClr val="FF0000"/>
                </a:solidFill>
              </a:rPr>
              <a:t> </a:t>
            </a:r>
            <a:r>
              <a:rPr lang="ru-RU" sz="2800" b="1" dirty="0">
                <a:solidFill>
                  <a:srgbClr val="FF0000"/>
                </a:solidFill>
                <a:highlight>
                  <a:srgbClr val="FFFF00"/>
                </a:highlight>
              </a:rPr>
              <a:t>30 декабря 1994 г. </a:t>
            </a:r>
            <a:r>
              <a:rPr lang="ru-RU" sz="2800" b="1" dirty="0">
                <a:solidFill>
                  <a:srgbClr val="FF0000"/>
                </a:solidFill>
              </a:rPr>
              <a:t>N 1174/11 </a:t>
            </a:r>
            <a:r>
              <a:rPr lang="ru-RU" sz="3600" b="1" dirty="0">
                <a:solidFill>
                  <a:srgbClr val="FF0000"/>
                </a:solidFill>
              </a:rPr>
              <a:t/>
            </a:r>
            <a:br>
              <a:rPr lang="ru-RU" sz="3600" b="1" dirty="0">
                <a:solidFill>
                  <a:srgbClr val="FF0000"/>
                </a:solidFill>
              </a:rPr>
            </a:br>
            <a:endParaRPr lang="ru-RU" sz="2400" dirty="0"/>
          </a:p>
        </p:txBody>
      </p:sp>
      <p:sp>
        <p:nvSpPr>
          <p:cNvPr id="3" name="Объект 2">
            <a:extLst>
              <a:ext uri="{FF2B5EF4-FFF2-40B4-BE49-F238E27FC236}">
                <a16:creationId xmlns:a16="http://schemas.microsoft.com/office/drawing/2014/main" xmlns="" id="{11231F0C-6D78-F621-E94D-E52A4B420250}"/>
              </a:ext>
            </a:extLst>
          </p:cNvPr>
          <p:cNvSpPr>
            <a:spLocks noGrp="1"/>
          </p:cNvSpPr>
          <p:nvPr>
            <p:ph idx="1"/>
          </p:nvPr>
        </p:nvSpPr>
        <p:spPr>
          <a:xfrm>
            <a:off x="103517" y="1138686"/>
            <a:ext cx="12088483" cy="5719313"/>
          </a:xfrm>
          <a:solidFill>
            <a:schemeClr val="bg2">
              <a:lumMod val="90000"/>
            </a:schemeClr>
          </a:solidFill>
        </p:spPr>
        <p:txBody>
          <a:bodyPr>
            <a:normAutofit fontScale="62500" lnSpcReduction="20000"/>
          </a:bodyPr>
          <a:lstStyle/>
          <a:p>
            <a:pPr marL="514350" indent="-514350">
              <a:buFont typeface="+mj-lt"/>
              <a:buAutoNum type="arabicPeriod"/>
            </a:pPr>
            <a:r>
              <a:rPr lang="ru-RU" sz="3400" dirty="0"/>
              <a:t>Апробированы методики и тесты изучения речи иноязычных детей в ходе дифференциальной диагностики, позволяющие разграничить языковые ошибки от ошибок собственно речевых.</a:t>
            </a:r>
          </a:p>
          <a:p>
            <a:pPr marL="514350" indent="-514350">
              <a:buFont typeface="+mj-lt"/>
              <a:buAutoNum type="arabicPeriod"/>
            </a:pPr>
            <a:r>
              <a:rPr lang="ru-RU" sz="3400" dirty="0"/>
              <a:t>Систематизированы основные теоретические знания в области языковой интерференции.</a:t>
            </a:r>
          </a:p>
          <a:p>
            <a:pPr marL="514350" indent="-514350">
              <a:buFont typeface="+mj-lt"/>
              <a:buAutoNum type="arabicPeriod"/>
            </a:pPr>
            <a:r>
              <a:rPr lang="ru-RU" sz="3400" dirty="0"/>
              <a:t>Систематизированы знания о языковых особенностях речи детей тюркской группы.</a:t>
            </a:r>
          </a:p>
          <a:p>
            <a:pPr marL="514350" indent="-514350">
              <a:buFont typeface="+mj-lt"/>
              <a:buAutoNum type="arabicPeriod"/>
            </a:pPr>
            <a:r>
              <a:rPr lang="ru-RU" sz="3400" dirty="0"/>
              <a:t>Разработана речевая карта «</a:t>
            </a:r>
            <a:r>
              <a:rPr lang="ru-RU" sz="3400" dirty="0" err="1"/>
              <a:t>Инофон</a:t>
            </a:r>
            <a:r>
              <a:rPr lang="ru-RU" sz="3400" dirty="0"/>
              <a:t>» для учащихся с ОВЗ.</a:t>
            </a:r>
          </a:p>
          <a:p>
            <a:pPr marL="514350" indent="-514350">
              <a:buFont typeface="+mj-lt"/>
              <a:buAutoNum type="arabicPeriod"/>
            </a:pPr>
            <a:r>
              <a:rPr lang="ru-RU" sz="3400" dirty="0"/>
              <a:t>Разработаны рекомендации для логопедов по составлению индивидуального образовательного маршрута в соответствии с направлениями  работы логопеда, формулированию логопедического заключения для данной категории учащихся.</a:t>
            </a:r>
          </a:p>
          <a:p>
            <a:pPr marL="514350" indent="-514350">
              <a:buFont typeface="+mj-lt"/>
              <a:buAutoNum type="arabicPeriod"/>
            </a:pPr>
            <a:r>
              <a:rPr lang="ru-RU" sz="3400" dirty="0"/>
              <a:t>Применяются на практике тесты для иноязычных обучающихся 2-9 классов, имеющих трудности в  школьной адаптации и усвоении программ.</a:t>
            </a:r>
          </a:p>
          <a:p>
            <a:pPr marL="514350" indent="-514350">
              <a:buFont typeface="+mj-lt"/>
              <a:buAutoNum type="arabicPeriod"/>
            </a:pPr>
            <a:r>
              <a:rPr lang="ru-RU" sz="3400" dirty="0"/>
              <a:t>Адаптированы на уровне специалистов сопровождения тестовые задания для определения уровня владения языком</a:t>
            </a:r>
            <a:r>
              <a:rPr lang="ru-RU" dirty="0"/>
              <a:t>.   </a:t>
            </a:r>
          </a:p>
        </p:txBody>
      </p:sp>
    </p:spTree>
    <p:extLst>
      <p:ext uri="{BB962C8B-B14F-4D97-AF65-F5344CB8AC3E}">
        <p14:creationId xmlns="" xmlns:p14="http://schemas.microsoft.com/office/powerpoint/2010/main" val="3326120544"/>
      </p:ext>
    </p:extLst>
  </p:cSld>
  <p:clrMapOvr>
    <a:masterClrMapping/>
  </p:clrMapOvr>
</p:sld>
</file>

<file path=ppt/theme/theme1.xml><?xml version="1.0" encoding="utf-8"?>
<a:theme xmlns:a="http://schemas.openxmlformats.org/drawingml/2006/main" name="Галерея">
  <a:themeElements>
    <a:clrScheme name="Галерея">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Галерея">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алерея">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xmlns="" name="Gallery" id="{BBFCD31E-59A1-489D-B089-A3EAD7CAE12E}" vid="{F5E91637-A7B6-4E27-B710-77DA7014EE1E}"/>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582</TotalTime>
  <Words>4353</Words>
  <Application>Microsoft Office PowerPoint</Application>
  <PresentationFormat>Произвольный</PresentationFormat>
  <Paragraphs>389</Paragraphs>
  <Slides>64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64</vt:i4>
      </vt:variant>
    </vt:vector>
  </HeadingPairs>
  <TitlesOfParts>
    <vt:vector size="65" baseType="lpstr">
      <vt:lpstr>Галерея</vt:lpstr>
      <vt:lpstr>Исследование речевого развития иноязычных детей в контексте новых требований</vt:lpstr>
      <vt:lpstr>Слайд 2</vt:lpstr>
      <vt:lpstr>Слайд 3</vt:lpstr>
      <vt:lpstr>Слайд 4</vt:lpstr>
      <vt:lpstr>Лингвистическая структура дефекта + форма речевой патологии</vt:lpstr>
      <vt:lpstr>Интерференция </vt:lpstr>
      <vt:lpstr>Слайд 7</vt:lpstr>
      <vt:lpstr>Р Е Ч Е В А Я      К А Р Т А (инофон)   УЧАЩЕГОСЯ   СРЕДНЕЙ ШКОЛЫ  № ___ </vt:lpstr>
      <vt:lpstr>Письмо Минобразования РФ   30 декабря 1994 г. N 1174/11  </vt:lpstr>
      <vt:lpstr>МИНИСТЕРСТВО ПРОСВЕЩЕНИЯ  РОССИЙСКОЙ ФЕДЕРАЦИИ  ПИСЬМО от 6 мая 2022 г. N ДГ-1050/07 </vt:lpstr>
      <vt:lpstr>Настоящие  методические рекомендации включают в себя</vt:lpstr>
      <vt:lpstr>Слайд 12</vt:lpstr>
      <vt:lpstr>Слайд 13</vt:lpstr>
      <vt:lpstr>Понятийный  аппарат </vt:lpstr>
      <vt:lpstr>Общий алгоритм организации первичного обследования ребенка при поступлении в общеобразовательную организацию: </vt:lpstr>
      <vt:lpstr>Слайд 16</vt:lpstr>
      <vt:lpstr>Входная диагностика детей,  поступающих в первый класс ОО </vt:lpstr>
      <vt:lpstr>Раздел I.</vt:lpstr>
      <vt:lpstr>Раздел II.</vt:lpstr>
      <vt:lpstr>Исследование первоначальных представлений о нормах современного русского литературного языка: </vt:lpstr>
      <vt:lpstr>Слайд 21</vt:lpstr>
      <vt:lpstr>Входная диагностика 2-4 класс</vt:lpstr>
      <vt:lpstr>Дополнительный диагностический инструментарий</vt:lpstr>
      <vt:lpstr>"Говорение"</vt:lpstr>
      <vt:lpstr>Монологическая речь (монолог).</vt:lpstr>
      <vt:lpstr>аудирование (слушание):</vt:lpstr>
      <vt:lpstr>Итоговая диагностика</vt:lpstr>
      <vt:lpstr>говорение:</vt:lpstr>
      <vt:lpstr>Субтест ГОВОРЕНИЕ</vt:lpstr>
      <vt:lpstr>чтение:</vt:lpstr>
      <vt:lpstr>Чтение </vt:lpstr>
      <vt:lpstr>письмо:</vt:lpstr>
      <vt:lpstr>Письмо </vt:lpstr>
      <vt:lpstr>!!!!! </vt:lpstr>
      <vt:lpstr>Лексика-грамматика</vt:lpstr>
      <vt:lpstr>Промежуточная диагностика</vt:lpstr>
      <vt:lpstr>Итоговая диагностика</vt:lpstr>
      <vt:lpstr>Слайд 38</vt:lpstr>
      <vt:lpstr>Критерии оценивания итогового тестирования </vt:lpstr>
      <vt:lpstr>Критерии оценивания итогового тестирования </vt:lpstr>
      <vt:lpstr>Критерии оценивания итогового тестирования </vt:lpstr>
      <vt:lpstr>Критерии оценивания итогового тестирования </vt:lpstr>
      <vt:lpstr>Критерии оценивания итогового тестирования </vt:lpstr>
      <vt:lpstr>Критерии оценивания итогового тестирования</vt:lpstr>
      <vt:lpstr>Слайд 45</vt:lpstr>
      <vt:lpstr>Слайд 46</vt:lpstr>
      <vt:lpstr>Слайд 47</vt:lpstr>
      <vt:lpstr>Слайд 48</vt:lpstr>
      <vt:lpstr>Слайд 49</vt:lpstr>
      <vt:lpstr>Слайд 50</vt:lpstr>
      <vt:lpstr>Задание 2. Собеседование в форме диалога по сюжетной картинке "Подготовка к школе". </vt:lpstr>
      <vt:lpstr>Аудирование. Вариант 1   </vt:lpstr>
      <vt:lpstr>Слайд 53</vt:lpstr>
      <vt:lpstr>Слайд 54</vt:lpstr>
      <vt:lpstr>Слайд 55</vt:lpstr>
      <vt:lpstr>Слайд 56</vt:lpstr>
      <vt:lpstr>Слайд 57</vt:lpstr>
      <vt:lpstr>Трудности освоения методики исследования</vt:lpstr>
      <vt:lpstr>Репка. Экспресс-диагностика первоклассника</vt:lpstr>
      <vt:lpstr>Репка. Экспресс-диагностика первоклассника</vt:lpstr>
      <vt:lpstr>Репка. Экспресс-диагностика первоклассника</vt:lpstr>
      <vt:lpstr>Слайд 62</vt:lpstr>
      <vt:lpstr>https://детиздесь.рф/  </vt:lpstr>
      <vt:lpstr>Полезные ссылки</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logoped</dc:creator>
  <cp:lastModifiedBy>Sergovna</cp:lastModifiedBy>
  <cp:revision>14</cp:revision>
  <dcterms:created xsi:type="dcterms:W3CDTF">2023-09-05T02:15:45Z</dcterms:created>
  <dcterms:modified xsi:type="dcterms:W3CDTF">2023-12-12T04:09:53Z</dcterms:modified>
</cp:coreProperties>
</file>