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9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83B4-02D3-42E2-8400-061FF1D7289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8FB4-DBEA-4AB8-9AD7-6C77E04B2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94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83B4-02D3-42E2-8400-061FF1D7289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8FB4-DBEA-4AB8-9AD7-6C77E04B2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82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83B4-02D3-42E2-8400-061FF1D7289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8FB4-DBEA-4AB8-9AD7-6C77E04B2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36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83B4-02D3-42E2-8400-061FF1D7289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8FB4-DBEA-4AB8-9AD7-6C77E04B2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0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83B4-02D3-42E2-8400-061FF1D7289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8FB4-DBEA-4AB8-9AD7-6C77E04B2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78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83B4-02D3-42E2-8400-061FF1D7289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8FB4-DBEA-4AB8-9AD7-6C77E04B2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83B4-02D3-42E2-8400-061FF1D7289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8FB4-DBEA-4AB8-9AD7-6C77E04B2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68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83B4-02D3-42E2-8400-061FF1D7289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8FB4-DBEA-4AB8-9AD7-6C77E04B2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26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83B4-02D3-42E2-8400-061FF1D7289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8FB4-DBEA-4AB8-9AD7-6C77E04B2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07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83B4-02D3-42E2-8400-061FF1D7289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8FB4-DBEA-4AB8-9AD7-6C77E04B2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87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83B4-02D3-42E2-8400-061FF1D7289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8FB4-DBEA-4AB8-9AD7-6C77E04B2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95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183B4-02D3-42E2-8400-061FF1D7289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F8FB4-DBEA-4AB8-9AD7-6C77E04B2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06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gu-russian.com/ru/learn/test-online/36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ПРИМЕРЫ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МАТЕРИАЛОВ ДЛЯ ПРОВЕДЕНИЯ ВХОДНОЙ ДИАГНОСТИКИ УРОВНЯ</a:t>
            </a:r>
            <a:br>
              <a:rPr lang="ru-RU" sz="2000" b="1" dirty="0"/>
            </a:br>
            <a:r>
              <a:rPr lang="ru-RU" sz="2000" b="1" dirty="0"/>
              <a:t>ЯЗЫКОВОЙ АДАПТАЦИИ ДЕТЕЙ-ИНОФОНОВ, ОБУЧАЮЩИХСЯ</a:t>
            </a:r>
            <a:br>
              <a:rPr lang="ru-RU" sz="2000" b="1" dirty="0"/>
            </a:br>
            <a:r>
              <a:rPr lang="ru-RU" sz="2000" b="1" dirty="0"/>
              <a:t>В ОБЩЕОБРАЗОВАТЕЛЬНОЙ </a:t>
            </a:r>
            <a:r>
              <a:rPr lang="ru-RU" sz="2000" b="1" dirty="0" smtClean="0"/>
              <a:t>ОРГАНИЗАЦИИ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Приведены отдельные примеры диагностических материалов</a:t>
            </a:r>
          </a:p>
          <a:p>
            <a:pPr marL="0" indent="0">
              <a:buNone/>
            </a:pPr>
            <a:r>
              <a:rPr lang="ru-RU" dirty="0"/>
              <a:t>по разным видам речевой деятельности на основе издания: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Криворучко Т.В., </a:t>
            </a:r>
            <a:r>
              <a:rPr lang="ru-RU" dirty="0" err="1"/>
              <a:t>Цаларунга</a:t>
            </a:r>
            <a:r>
              <a:rPr lang="ru-RU" dirty="0"/>
              <a:t> С.В. Первый раз в первый класс:</a:t>
            </a:r>
          </a:p>
          <a:p>
            <a:pPr marL="0" indent="0">
              <a:buNone/>
            </a:pPr>
            <a:r>
              <a:rPr lang="ru-RU" dirty="0"/>
              <a:t>Диагностические материалы для проведения входного</a:t>
            </a:r>
          </a:p>
          <a:p>
            <a:pPr marL="0" indent="0">
              <a:buNone/>
            </a:pPr>
            <a:r>
              <a:rPr lang="ru-RU" dirty="0"/>
              <a:t>и итогового тестирования детей 6 - 8 лет, слабо владеющих</a:t>
            </a:r>
          </a:p>
          <a:p>
            <a:pPr marL="0" indent="0">
              <a:buNone/>
            </a:pPr>
            <a:r>
              <a:rPr lang="ru-RU" dirty="0"/>
              <a:t>русским языком. Методическое пособие для учителей начальной</a:t>
            </a:r>
          </a:p>
          <a:p>
            <a:pPr marL="0" indent="0">
              <a:buNone/>
            </a:pPr>
            <a:r>
              <a:rPr lang="ru-RU" dirty="0"/>
              <a:t>школы. - М.: </a:t>
            </a:r>
            <a:r>
              <a:rPr lang="ru-RU" dirty="0" err="1"/>
              <a:t>Этносфера</a:t>
            </a:r>
            <a:r>
              <a:rPr lang="ru-RU" dirty="0"/>
              <a:t>, 2021. 212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76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17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15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09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7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Тесты </a:t>
            </a:r>
            <a:r>
              <a:rPr lang="ru-RU" sz="2800" dirty="0" err="1" smtClean="0"/>
              <a:t>Азовой</a:t>
            </a:r>
            <a:r>
              <a:rPr lang="ru-RU" sz="2800" dirty="0" smtClean="0"/>
              <a:t> О.В. </a:t>
            </a:r>
            <a:r>
              <a:rPr lang="ru-RU" sz="2800" dirty="0"/>
              <a:t>к</a:t>
            </a:r>
            <a:r>
              <a:rPr lang="ru-RU" sz="2800" dirty="0" smtClean="0"/>
              <a:t>ак вариант подробной проверки лексико-грамматического компонента у </a:t>
            </a:r>
            <a:r>
              <a:rPr lang="ru-RU" sz="2800" dirty="0" err="1" smtClean="0"/>
              <a:t>инофонов</a:t>
            </a:r>
            <a:r>
              <a:rPr lang="ru-RU" sz="2800" dirty="0" smtClean="0"/>
              <a:t> с удовлетворительным уровнем знания языка. По ходу презентации вносите предложения.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/>
              <a:t>Тест №1</a:t>
            </a:r>
            <a:endParaRPr lang="ru-RU" dirty="0"/>
          </a:p>
          <a:p>
            <a:pPr marL="0" lvl="0" indent="0">
              <a:buNone/>
            </a:pPr>
            <a:r>
              <a:rPr lang="ru-RU" b="1" i="1" dirty="0" smtClean="0"/>
              <a:t>1. Кто </a:t>
            </a:r>
            <a:r>
              <a:rPr lang="ru-RU" b="1" i="1" dirty="0"/>
              <a:t>художник? </a:t>
            </a:r>
            <a:r>
              <a:rPr lang="ru-RU" i="1" dirty="0"/>
              <a:t>(Написать одним словом.)</a:t>
            </a:r>
            <a:endParaRPr lang="ru-RU" dirty="0"/>
          </a:p>
          <a:p>
            <a:r>
              <a:rPr lang="ru-RU" dirty="0"/>
              <a:t>Сестра нарисовала брата. ____________________________</a:t>
            </a:r>
          </a:p>
          <a:p>
            <a:r>
              <a:rPr lang="ru-RU" dirty="0"/>
              <a:t>Сестру нарисовал брат. _____________________________</a:t>
            </a:r>
          </a:p>
          <a:p>
            <a:r>
              <a:rPr lang="ru-RU" dirty="0"/>
              <a:t>Брат нарисован сестрой. ____________________________</a:t>
            </a:r>
          </a:p>
          <a:p>
            <a:r>
              <a:rPr lang="ru-RU" dirty="0"/>
              <a:t>Брата нарисовала сестра. _____________________________</a:t>
            </a:r>
          </a:p>
          <a:p>
            <a:r>
              <a:rPr lang="ru-RU" dirty="0"/>
              <a:t>Братом нарисована сестра. _______________________________</a:t>
            </a:r>
          </a:p>
          <a:p>
            <a:r>
              <a:rPr lang="ru-RU" dirty="0"/>
              <a:t>Сестрой нарисован брат. __________________________________</a:t>
            </a:r>
          </a:p>
          <a:p>
            <a:pPr marL="0" lvl="0" indent="0">
              <a:buNone/>
            </a:pPr>
            <a:r>
              <a:rPr lang="ru-RU" b="1" i="1" dirty="0" smtClean="0"/>
              <a:t>2. Правильно </a:t>
            </a:r>
            <a:r>
              <a:rPr lang="ru-RU" b="1" i="1" dirty="0"/>
              <a:t>ли данное выражение? </a:t>
            </a:r>
            <a:r>
              <a:rPr lang="ru-RU" i="1" dirty="0"/>
              <a:t>(Отметить значком + или -.)</a:t>
            </a:r>
            <a:endParaRPr lang="ru-RU" dirty="0"/>
          </a:p>
          <a:p>
            <a:r>
              <a:rPr lang="ru-RU" dirty="0"/>
              <a:t>Я вчера буду купаться. ___</a:t>
            </a:r>
          </a:p>
          <a:p>
            <a:r>
              <a:rPr lang="ru-RU" dirty="0"/>
              <a:t>Я завтра буду купаться. ___</a:t>
            </a:r>
          </a:p>
          <a:p>
            <a:r>
              <a:rPr lang="ru-RU" dirty="0"/>
              <a:t>Он завтра будет в кино. ___</a:t>
            </a:r>
          </a:p>
          <a:p>
            <a:r>
              <a:rPr lang="ru-RU" dirty="0"/>
              <a:t>Он завтра был в кино. ___</a:t>
            </a:r>
          </a:p>
          <a:p>
            <a:r>
              <a:rPr lang="ru-RU" dirty="0"/>
              <a:t>Он вчера пойдет в кино. 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577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63325"/>
            <a:ext cx="10515600" cy="5413638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ru-RU" b="1" i="1" dirty="0" smtClean="0"/>
              <a:t>3. Ответь </a:t>
            </a:r>
            <a:r>
              <a:rPr lang="ru-RU" b="1" i="1" dirty="0"/>
              <a:t>на вопрос словом или словосочетанием.</a:t>
            </a:r>
            <a:endParaRPr lang="ru-RU" dirty="0"/>
          </a:p>
          <a:p>
            <a:r>
              <a:rPr lang="ru-RU" dirty="0"/>
              <a:t>Перед тем, как идти гулять, я зашел к другу. Что было раньше? _______________________________________________________</a:t>
            </a:r>
          </a:p>
          <a:p>
            <a:r>
              <a:rPr lang="ru-RU" dirty="0"/>
              <a:t>Вместо того чтобы надеть сапоги, я надел носки. Что надо было надеть? ________________________________________________</a:t>
            </a:r>
          </a:p>
          <a:p>
            <a:r>
              <a:rPr lang="ru-RU" dirty="0"/>
              <a:t>Что длиннее – час или сутки? </a:t>
            </a:r>
            <a:r>
              <a:rPr lang="ru-RU" dirty="0" smtClean="0"/>
              <a:t>________________________</a:t>
            </a:r>
            <a:endParaRPr lang="ru-RU" dirty="0"/>
          </a:p>
          <a:p>
            <a:r>
              <a:rPr lang="ru-RU" dirty="0"/>
              <a:t>Что короче – день или секунда? _________________________</a:t>
            </a:r>
          </a:p>
          <a:p>
            <a:r>
              <a:rPr lang="ru-RU" dirty="0"/>
              <a:t>Какое время года бывает перед осенью? ________________________________</a:t>
            </a:r>
          </a:p>
          <a:p>
            <a:r>
              <a:rPr lang="ru-RU" dirty="0"/>
              <a:t>Какой день недели бывает перед средой? _____________________________</a:t>
            </a:r>
          </a:p>
          <a:p>
            <a:r>
              <a:rPr lang="ru-RU" dirty="0"/>
              <a:t>После какого дня недели наступает пятница? _________________________</a:t>
            </a:r>
          </a:p>
          <a:p>
            <a:r>
              <a:rPr lang="ru-RU" dirty="0"/>
              <a:t>Какой месяц является первым месяцем весны? _________________________</a:t>
            </a:r>
          </a:p>
          <a:p>
            <a:r>
              <a:rPr lang="ru-RU" dirty="0"/>
              <a:t>Какой месяц является последним месяцем осени? ______________________</a:t>
            </a:r>
          </a:p>
          <a:p>
            <a:pPr marL="0" lvl="0" indent="0">
              <a:buNone/>
            </a:pPr>
            <a:r>
              <a:rPr lang="ru-RU" b="1" i="1" dirty="0" smtClean="0"/>
              <a:t>4. Ответь </a:t>
            </a:r>
            <a:r>
              <a:rPr lang="ru-RU" b="1" i="1" dirty="0"/>
              <a:t>на вопрос словом или словосочетанием.</a:t>
            </a:r>
            <a:endParaRPr lang="ru-RU" dirty="0"/>
          </a:p>
          <a:p>
            <a:r>
              <a:rPr lang="ru-RU" dirty="0"/>
              <a:t>Коля ударил Васю. Кто драчун?  _____________</a:t>
            </a:r>
          </a:p>
          <a:p>
            <a:r>
              <a:rPr lang="ru-RU" dirty="0"/>
              <a:t>Лес позади дома. Что впереди? ______________</a:t>
            </a:r>
          </a:p>
          <a:p>
            <a:r>
              <a:rPr lang="ru-RU" dirty="0"/>
              <a:t>Мама зовет дочку домой. Кто дома</a:t>
            </a:r>
            <a:r>
              <a:rPr lang="ru-RU" dirty="0" smtClean="0"/>
              <a:t>?___________</a:t>
            </a:r>
            <a:r>
              <a:rPr lang="ru-RU" dirty="0"/>
              <a:t> </a:t>
            </a:r>
          </a:p>
          <a:p>
            <a:r>
              <a:rPr lang="ru-RU" dirty="0"/>
              <a:t>Маша старше Юли, кто из девочек младше?_________</a:t>
            </a:r>
          </a:p>
          <a:p>
            <a:r>
              <a:rPr lang="ru-RU" dirty="0"/>
              <a:t>Оля светлее Кати, кто из девочек темнее?___________</a:t>
            </a:r>
          </a:p>
          <a:p>
            <a:r>
              <a:rPr lang="ru-RU" dirty="0"/>
              <a:t>Дети стояли по росту в ряду. Последним стоял самый высокий. Кто стоял самый первым?__________________________________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731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№5 упростить или убрать вовсе, заменив конструкции на типичное задание из учебника по русскому, математике и проверить его понимание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ru-RU" b="1" i="1" dirty="0" smtClean="0"/>
              <a:t>5. Ответь </a:t>
            </a:r>
            <a:r>
              <a:rPr lang="ru-RU" b="1" i="1" dirty="0"/>
              <a:t>на вопрос словом или предложением.</a:t>
            </a:r>
            <a:endParaRPr lang="ru-RU" dirty="0"/>
          </a:p>
          <a:p>
            <a:r>
              <a:rPr lang="ru-RU" dirty="0"/>
              <a:t>Коля одолжил деньги Вере. Кто кому должен?___________________________</a:t>
            </a:r>
          </a:p>
          <a:p>
            <a:r>
              <a:rPr lang="ru-RU" dirty="0"/>
              <a:t>Ире брат сломал игрушку. Кто кому доставил огорчение? ________________________________________________________</a:t>
            </a:r>
          </a:p>
          <a:p>
            <a:r>
              <a:rPr lang="ru-RU" dirty="0"/>
              <a:t>Посуда помыта маминой дочкой. Кто помыл посуду? __________</a:t>
            </a:r>
          </a:p>
          <a:p>
            <a:r>
              <a:rPr lang="ru-RU" dirty="0"/>
              <a:t>Я взял книгу у папиной дочки? У кого я взял книгу? ___________</a:t>
            </a:r>
          </a:p>
          <a:p>
            <a:r>
              <a:rPr lang="ru-RU" dirty="0"/>
              <a:t>Мальчик спасен девочкой. Кто кого спас?____________________</a:t>
            </a:r>
          </a:p>
          <a:p>
            <a:pPr marL="0" lvl="0" indent="0">
              <a:buNone/>
            </a:pPr>
            <a:r>
              <a:rPr lang="ru-RU" b="1" i="1" dirty="0" smtClean="0"/>
              <a:t>6. Назови </a:t>
            </a:r>
            <a:r>
              <a:rPr lang="ru-RU" b="1" i="1" dirty="0"/>
              <a:t>части,</a:t>
            </a:r>
            <a:r>
              <a:rPr lang="ru-RU" dirty="0"/>
              <a:t> </a:t>
            </a:r>
            <a:r>
              <a:rPr lang="ru-RU" b="1" i="1" dirty="0"/>
              <a:t>из которых состоит этот предмет.</a:t>
            </a:r>
            <a:endParaRPr lang="ru-RU" dirty="0"/>
          </a:p>
          <a:p>
            <a:r>
              <a:rPr lang="ru-RU" dirty="0"/>
              <a:t>Дерево _________________________________________________</a:t>
            </a:r>
          </a:p>
          <a:p>
            <a:r>
              <a:rPr lang="ru-RU" dirty="0"/>
              <a:t>Книга __________________________________________________</a:t>
            </a:r>
          </a:p>
          <a:p>
            <a:r>
              <a:rPr lang="ru-RU" dirty="0"/>
              <a:t>конь ___________________________________________________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25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11033"/>
            <a:ext cx="10515600" cy="5365930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ru-RU" b="1" i="1" dirty="0" smtClean="0"/>
              <a:t>7. Назови </a:t>
            </a:r>
            <a:r>
              <a:rPr lang="ru-RU" b="1" i="1" dirty="0"/>
              <a:t>одним словом или словосочетанием.</a:t>
            </a:r>
            <a:endParaRPr lang="ru-RU" dirty="0"/>
          </a:p>
          <a:p>
            <a:r>
              <a:rPr lang="ru-RU" dirty="0"/>
              <a:t>Весна, лето, осень, зима - _________________________________</a:t>
            </a:r>
          </a:p>
          <a:p>
            <a:r>
              <a:rPr lang="ru-RU" dirty="0"/>
              <a:t>Автобус, поезд, самолёт - _________________________________</a:t>
            </a:r>
          </a:p>
          <a:p>
            <a:r>
              <a:rPr lang="ru-RU" dirty="0"/>
              <a:t>Пенал, дневник, тетрадь - _________________________________</a:t>
            </a:r>
          </a:p>
          <a:p>
            <a:pPr marL="0" lvl="0" indent="0">
              <a:buNone/>
            </a:pPr>
            <a:r>
              <a:rPr lang="ru-RU" b="1" i="1" dirty="0" smtClean="0"/>
              <a:t>8. Подбери </a:t>
            </a:r>
            <a:r>
              <a:rPr lang="ru-RU" b="1" i="1" dirty="0"/>
              <a:t>как можно больше</a:t>
            </a:r>
            <a:r>
              <a:rPr lang="ru-RU" b="1" dirty="0"/>
              <a:t> </a:t>
            </a:r>
            <a:r>
              <a:rPr lang="ru-RU" b="1" i="1" dirty="0"/>
              <a:t>предметов к действию.</a:t>
            </a:r>
            <a:endParaRPr lang="ru-RU" dirty="0"/>
          </a:p>
          <a:p>
            <a:r>
              <a:rPr lang="ru-RU" dirty="0"/>
              <a:t>Ползет ___________________________________________________________</a:t>
            </a:r>
          </a:p>
          <a:p>
            <a:r>
              <a:rPr lang="ru-RU" dirty="0"/>
              <a:t>Пищит</a:t>
            </a:r>
            <a:r>
              <a:rPr lang="ru-RU" dirty="0" smtClean="0"/>
              <a:t>_______________________________________________________</a:t>
            </a:r>
            <a:endParaRPr lang="ru-RU" dirty="0"/>
          </a:p>
          <a:p>
            <a:r>
              <a:rPr lang="ru-RU" dirty="0"/>
              <a:t>Скрипит</a:t>
            </a:r>
            <a:r>
              <a:rPr lang="ru-RU" dirty="0" smtClean="0"/>
              <a:t>_____________________________________________________</a:t>
            </a:r>
            <a:endParaRPr lang="ru-RU" dirty="0"/>
          </a:p>
          <a:p>
            <a:r>
              <a:rPr lang="ru-RU" dirty="0"/>
              <a:t>Хрустит</a:t>
            </a:r>
            <a:r>
              <a:rPr lang="ru-RU" dirty="0" smtClean="0"/>
              <a:t>_____________________________________________________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725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Тоже считаю уместным убрать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9. Кто как голос подает? (Записать глагол.)</a:t>
            </a:r>
          </a:p>
          <a:p>
            <a:r>
              <a:rPr lang="ru-RU" dirty="0" smtClean="0"/>
              <a:t>Лошадь _________________</a:t>
            </a:r>
          </a:p>
          <a:p>
            <a:r>
              <a:rPr lang="ru-RU" dirty="0" smtClean="0"/>
              <a:t>Лев ____________________</a:t>
            </a:r>
          </a:p>
          <a:p>
            <a:r>
              <a:rPr lang="ru-RU" dirty="0" smtClean="0"/>
              <a:t>Воробей _________________</a:t>
            </a:r>
          </a:p>
          <a:p>
            <a:r>
              <a:rPr lang="ru-RU" dirty="0" smtClean="0"/>
              <a:t>Овца ______________________</a:t>
            </a:r>
          </a:p>
          <a:p>
            <a:pPr marL="0" lvl="0" indent="0">
              <a:buNone/>
            </a:pPr>
            <a:r>
              <a:rPr lang="ru-RU" dirty="0" smtClean="0"/>
              <a:t>10. Кто как ест? (Записать глагол.)</a:t>
            </a:r>
          </a:p>
          <a:p>
            <a:r>
              <a:rPr lang="ru-RU" dirty="0" smtClean="0"/>
              <a:t>Курица ___________________</a:t>
            </a:r>
          </a:p>
          <a:p>
            <a:r>
              <a:rPr lang="ru-RU" dirty="0" smtClean="0"/>
              <a:t>Кошка ____________________</a:t>
            </a:r>
          </a:p>
          <a:p>
            <a:r>
              <a:rPr lang="ru-RU" dirty="0" smtClean="0"/>
              <a:t>Корова ____________________</a:t>
            </a:r>
          </a:p>
          <a:p>
            <a:r>
              <a:rPr lang="ru-RU" dirty="0" smtClean="0"/>
              <a:t>Белка ____________________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95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937064"/>
              </p:ext>
            </p:extLst>
          </p:nvPr>
        </p:nvGraphicFramePr>
        <p:xfrm>
          <a:off x="1272208" y="910430"/>
          <a:ext cx="9334831" cy="5947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4922">
                  <a:extLst>
                    <a:ext uri="{9D8B030D-6E8A-4147-A177-3AD203B41FA5}">
                      <a16:colId xmlns:a16="http://schemas.microsoft.com/office/drawing/2014/main" val="580976639"/>
                    </a:ext>
                  </a:extLst>
                </a:gridCol>
                <a:gridCol w="4538688">
                  <a:extLst>
                    <a:ext uri="{9D8B030D-6E8A-4147-A177-3AD203B41FA5}">
                      <a16:colId xmlns:a16="http://schemas.microsoft.com/office/drawing/2014/main" val="1790581774"/>
                    </a:ext>
                  </a:extLst>
                </a:gridCol>
                <a:gridCol w="1804922">
                  <a:extLst>
                    <a:ext uri="{9D8B030D-6E8A-4147-A177-3AD203B41FA5}">
                      <a16:colId xmlns:a16="http://schemas.microsoft.com/office/drawing/2014/main" val="2919169273"/>
                    </a:ext>
                  </a:extLst>
                </a:gridCol>
                <a:gridCol w="1186299">
                  <a:extLst>
                    <a:ext uri="{9D8B030D-6E8A-4147-A177-3AD203B41FA5}">
                      <a16:colId xmlns:a16="http://schemas.microsoft.com/office/drawing/2014/main" val="3518879043"/>
                    </a:ext>
                  </a:extLst>
                </a:gridCol>
              </a:tblGrid>
              <a:tr h="349857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Диалог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Определение компетенции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724458"/>
                  </a:ext>
                </a:extLst>
              </a:tr>
              <a:tr h="34985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коммуникативная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языковая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extLst>
                  <a:ext uri="{0D108BD9-81ED-4DB2-BD59-A6C34878D82A}">
                    <a16:rowId xmlns:a16="http://schemas.microsoft.com/office/drawing/2014/main" val="465743910"/>
                  </a:ext>
                </a:extLst>
              </a:tr>
              <a:tr h="349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Как тебя зовут? Назови свое имя, фамилию.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extLst>
                  <a:ext uri="{0D108BD9-81ED-4DB2-BD59-A6C34878D82A}">
                    <a16:rowId xmlns:a16="http://schemas.microsoft.com/office/drawing/2014/main" val="3686990724"/>
                  </a:ext>
                </a:extLst>
              </a:tr>
              <a:tr h="349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Сколько тебе лет?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extLst>
                  <a:ext uri="{0D108BD9-81ED-4DB2-BD59-A6C34878D82A}">
                    <a16:rowId xmlns:a16="http://schemas.microsoft.com/office/drawing/2014/main" val="2881239971"/>
                  </a:ext>
                </a:extLst>
              </a:tr>
              <a:tr h="349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Как зовут твою маму?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extLst>
                  <a:ext uri="{0D108BD9-81ED-4DB2-BD59-A6C34878D82A}">
                    <a16:rowId xmlns:a16="http://schemas.microsoft.com/office/drawing/2014/main" val="2755344088"/>
                  </a:ext>
                </a:extLst>
              </a:tr>
              <a:tr h="349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Как зовут твоего папу?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extLst>
                  <a:ext uri="{0D108BD9-81ED-4DB2-BD59-A6C34878D82A}">
                    <a16:rowId xmlns:a16="http://schemas.microsoft.com/office/drawing/2014/main" val="3396817070"/>
                  </a:ext>
                </a:extLst>
              </a:tr>
              <a:tr h="349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 тебя есть брат?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extLst>
                  <a:ext uri="{0D108BD9-81ED-4DB2-BD59-A6C34878D82A}">
                    <a16:rowId xmlns:a16="http://schemas.microsoft.com/office/drawing/2014/main" val="2013441466"/>
                  </a:ext>
                </a:extLst>
              </a:tr>
              <a:tr h="349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Он младше тебя?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extLst>
                  <a:ext uri="{0D108BD9-81ED-4DB2-BD59-A6C34878D82A}">
                    <a16:rowId xmlns:a16="http://schemas.microsoft.com/office/drawing/2014/main" val="3800536979"/>
                  </a:ext>
                </a:extLst>
              </a:tr>
              <a:tr h="349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Сколько ему лет?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extLst>
                  <a:ext uri="{0D108BD9-81ED-4DB2-BD59-A6C34878D82A}">
                    <a16:rowId xmlns:a16="http://schemas.microsoft.com/office/drawing/2014/main" val="1368148580"/>
                  </a:ext>
                </a:extLst>
              </a:tr>
              <a:tr h="349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 тебя есть сестра?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extLst>
                  <a:ext uri="{0D108BD9-81ED-4DB2-BD59-A6C34878D82A}">
                    <a16:rowId xmlns:a16="http://schemas.microsoft.com/office/drawing/2014/main" val="2696766374"/>
                  </a:ext>
                </a:extLst>
              </a:tr>
              <a:tr h="349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Она старше или младше тебя?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extLst>
                  <a:ext uri="{0D108BD9-81ED-4DB2-BD59-A6C34878D82A}">
                    <a16:rowId xmlns:a16="http://schemas.microsoft.com/office/drawing/2014/main" val="1873527439"/>
                  </a:ext>
                </a:extLst>
              </a:tr>
              <a:tr h="349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Откуда ты приехал(а)?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extLst>
                  <a:ext uri="{0D108BD9-81ED-4DB2-BD59-A6C34878D82A}">
                    <a16:rowId xmlns:a16="http://schemas.microsoft.com/office/drawing/2014/main" val="3267161120"/>
                  </a:ext>
                </a:extLst>
              </a:tr>
              <a:tr h="349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 какой стране ты живешь сейчас?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extLst>
                  <a:ext uri="{0D108BD9-81ED-4DB2-BD59-A6C34878D82A}">
                    <a16:rowId xmlns:a16="http://schemas.microsoft.com/office/drawing/2014/main" val="47421060"/>
                  </a:ext>
                </a:extLst>
              </a:tr>
              <a:tr h="349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 каком городе ты живешь сейчас?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extLst>
                  <a:ext uri="{0D108BD9-81ED-4DB2-BD59-A6C34878D82A}">
                    <a16:rowId xmlns:a16="http://schemas.microsoft.com/office/drawing/2014/main" val="2355101992"/>
                  </a:ext>
                </a:extLst>
              </a:tr>
              <a:tr h="349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 каком языке вы разговариваете дома?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extLst>
                  <a:ext uri="{0D108BD9-81ED-4DB2-BD59-A6C34878D82A}">
                    <a16:rowId xmlns:a16="http://schemas.microsoft.com/office/drawing/2014/main" val="252883312"/>
                  </a:ext>
                </a:extLst>
              </a:tr>
              <a:tr h="349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Ты ходил(а) в школу, в детский сад?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extLst>
                  <a:ext uri="{0D108BD9-81ED-4DB2-BD59-A6C34878D82A}">
                    <a16:rowId xmlns:a16="http://schemas.microsoft.com/office/drawing/2014/main" val="2249159355"/>
                  </a:ext>
                </a:extLst>
              </a:tr>
              <a:tr h="349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 тебя есть любимая игрушка?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2" marR="35742" marT="58802" marB="58802"/>
                </a:tc>
                <a:extLst>
                  <a:ext uri="{0D108BD9-81ED-4DB2-BD59-A6C34878D82A}">
                    <a16:rowId xmlns:a16="http://schemas.microsoft.com/office/drawing/2014/main" val="293048229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6734" y="4532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Часть 1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Задание 1. Знакомство.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Ответь на вопросы. Ответ должен быть полным.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008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67910"/>
            <a:ext cx="10515600" cy="5509053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11. </a:t>
            </a:r>
            <a:r>
              <a:rPr lang="ru-RU" b="1" i="1" dirty="0"/>
              <a:t>Подбери к предметам подходящие признаки.</a:t>
            </a:r>
            <a:endParaRPr lang="ru-RU" dirty="0"/>
          </a:p>
          <a:p>
            <a:r>
              <a:rPr lang="ru-RU" dirty="0"/>
              <a:t>Пирожное _________________________________________________________</a:t>
            </a:r>
          </a:p>
          <a:p>
            <a:r>
              <a:rPr lang="ru-RU" dirty="0"/>
              <a:t>Погода ____________________________________________________________</a:t>
            </a:r>
          </a:p>
          <a:p>
            <a:r>
              <a:rPr lang="ru-RU" dirty="0"/>
              <a:t>Настроение ________________________________________________________</a:t>
            </a:r>
          </a:p>
          <a:p>
            <a:r>
              <a:rPr lang="ru-RU" dirty="0"/>
              <a:t>Урок _____________________________________________________________</a:t>
            </a:r>
          </a:p>
          <a:p>
            <a:pPr marL="0" lvl="0" indent="0">
              <a:buNone/>
            </a:pPr>
            <a:r>
              <a:rPr lang="ru-RU" b="1" i="1" dirty="0" smtClean="0"/>
              <a:t>12. Дополни </a:t>
            </a:r>
            <a:r>
              <a:rPr lang="ru-RU" b="1" i="1" dirty="0"/>
              <a:t>предложение о повадках животных, отвечая на вопрос </a:t>
            </a:r>
            <a:r>
              <a:rPr lang="ru-RU" b="1" i="1" u="sng" dirty="0"/>
              <a:t>как</a:t>
            </a:r>
            <a:r>
              <a:rPr lang="ru-RU" b="1" i="1" dirty="0"/>
              <a:t>?</a:t>
            </a:r>
            <a:endParaRPr lang="ru-RU" dirty="0"/>
          </a:p>
          <a:p>
            <a:r>
              <a:rPr lang="ru-RU" dirty="0"/>
              <a:t>Медведь ходит … _____________________</a:t>
            </a:r>
          </a:p>
          <a:p>
            <a:r>
              <a:rPr lang="ru-RU" dirty="0"/>
              <a:t>Тигр нападает … ______________________</a:t>
            </a:r>
          </a:p>
          <a:p>
            <a:r>
              <a:rPr lang="ru-RU" dirty="0"/>
              <a:t>Волк смотрит … __________________________</a:t>
            </a:r>
          </a:p>
          <a:p>
            <a:r>
              <a:rPr lang="ru-RU" dirty="0"/>
              <a:t>Жаворонок поет… __________________________</a:t>
            </a:r>
          </a:p>
          <a:p>
            <a:pPr marL="0" lvl="0" indent="0">
              <a:buNone/>
            </a:pPr>
            <a:r>
              <a:rPr lang="ru-RU" b="1" i="1" dirty="0" smtClean="0"/>
              <a:t>13. Ответь </a:t>
            </a:r>
            <a:r>
              <a:rPr lang="ru-RU" b="1" i="1" dirty="0"/>
              <a:t>на вопросы несколькими словами. </a:t>
            </a:r>
            <a:endParaRPr lang="ru-RU" dirty="0"/>
          </a:p>
          <a:p>
            <a:r>
              <a:rPr lang="ru-RU" dirty="0"/>
              <a:t>Что располагается слева от тебя? ___________________________________________</a:t>
            </a:r>
          </a:p>
          <a:p>
            <a:r>
              <a:rPr lang="ru-RU" dirty="0"/>
              <a:t>Что располагается слева от тебя? ___________________________________________</a:t>
            </a:r>
          </a:p>
          <a:p>
            <a:r>
              <a:rPr lang="ru-RU" dirty="0"/>
              <a:t>Что над тобой? __________________________________________________________</a:t>
            </a:r>
          </a:p>
          <a:p>
            <a:r>
              <a:rPr lang="ru-RU" dirty="0"/>
              <a:t>Что под тобой? __________________________________________________________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909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Часть слов заменить, упростить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ru-RU" b="1" i="1" dirty="0" smtClean="0"/>
              <a:t>14. Ответь </a:t>
            </a:r>
            <a:r>
              <a:rPr lang="ru-RU" b="1" i="1" dirty="0"/>
              <a:t>словом со значением НАОБОРОТ.</a:t>
            </a:r>
            <a:endParaRPr lang="ru-RU" dirty="0"/>
          </a:p>
          <a:p>
            <a:r>
              <a:rPr lang="ru-RU" dirty="0"/>
              <a:t>Вы </a:t>
            </a:r>
            <a:r>
              <a:rPr lang="ru-RU" i="1" dirty="0"/>
              <a:t>часто</a:t>
            </a:r>
            <a:r>
              <a:rPr lang="ru-RU" dirty="0"/>
              <a:t> ходите в театр?_____________________</a:t>
            </a:r>
          </a:p>
          <a:p>
            <a:r>
              <a:rPr lang="ru-RU" dirty="0"/>
              <a:t>Докладчик говорил </a:t>
            </a:r>
            <a:r>
              <a:rPr lang="ru-RU" i="1" dirty="0"/>
              <a:t>медленно</a:t>
            </a:r>
            <a:r>
              <a:rPr lang="ru-RU" dirty="0"/>
              <a:t>?___________________</a:t>
            </a:r>
          </a:p>
          <a:p>
            <a:r>
              <a:rPr lang="ru-RU" dirty="0"/>
              <a:t>На улице </a:t>
            </a:r>
            <a:r>
              <a:rPr lang="ru-RU" i="1" dirty="0"/>
              <a:t>тепло</a:t>
            </a:r>
            <a:r>
              <a:rPr lang="ru-RU" dirty="0"/>
              <a:t>? _______________________-</a:t>
            </a:r>
          </a:p>
          <a:p>
            <a:r>
              <a:rPr lang="ru-RU" dirty="0"/>
              <a:t>Вы встаете </a:t>
            </a:r>
            <a:r>
              <a:rPr lang="ru-RU" i="1" dirty="0"/>
              <a:t>поздно</a:t>
            </a:r>
            <a:r>
              <a:rPr lang="ru-RU" dirty="0"/>
              <a:t>?</a:t>
            </a:r>
            <a:r>
              <a:rPr lang="en-US" dirty="0"/>
              <a:t>______________________---</a:t>
            </a:r>
            <a:endParaRPr lang="ru-RU" dirty="0"/>
          </a:p>
          <a:p>
            <a:pPr marL="0" lvl="0" indent="0">
              <a:buNone/>
            </a:pPr>
            <a:r>
              <a:rPr lang="ru-RU" b="1" i="1" dirty="0" smtClean="0"/>
              <a:t>15. Подбери </a:t>
            </a:r>
            <a:r>
              <a:rPr lang="ru-RU" b="1" i="1" dirty="0"/>
              <a:t>слова,</a:t>
            </a:r>
            <a:r>
              <a:rPr lang="ru-RU" dirty="0"/>
              <a:t> </a:t>
            </a:r>
            <a:r>
              <a:rPr lang="ru-RU" b="1" i="1" dirty="0"/>
              <a:t>близкие по значению данным.</a:t>
            </a:r>
            <a:endParaRPr lang="ru-RU" dirty="0"/>
          </a:p>
          <a:p>
            <a:r>
              <a:rPr lang="ru-RU" dirty="0"/>
              <a:t>Башмаки _________________________</a:t>
            </a:r>
          </a:p>
          <a:p>
            <a:r>
              <a:rPr lang="ru-RU" dirty="0"/>
              <a:t>Гиппопотам ____________________________</a:t>
            </a:r>
          </a:p>
          <a:p>
            <a:r>
              <a:rPr lang="ru-RU" dirty="0"/>
              <a:t>Автомобиль _________________________________</a:t>
            </a:r>
          </a:p>
          <a:p>
            <a:r>
              <a:rPr lang="ru-RU" dirty="0"/>
              <a:t>Азбука ____________________________________</a:t>
            </a:r>
          </a:p>
          <a:p>
            <a:r>
              <a:rPr lang="ru-RU" dirty="0"/>
              <a:t>Аккуратный _________________________________</a:t>
            </a:r>
          </a:p>
          <a:p>
            <a:r>
              <a:rPr lang="ru-RU" dirty="0"/>
              <a:t>Грустный ______________________________________</a:t>
            </a:r>
          </a:p>
          <a:p>
            <a:r>
              <a:rPr lang="ru-RU" dirty="0"/>
              <a:t>Прекрасный ______________________________________</a:t>
            </a:r>
          </a:p>
          <a:p>
            <a:r>
              <a:rPr lang="ru-RU" dirty="0"/>
              <a:t>Бежать __________________________________________</a:t>
            </a:r>
          </a:p>
          <a:p>
            <a:r>
              <a:rPr lang="ru-RU" dirty="0"/>
              <a:t>Варить ___________________________________________</a:t>
            </a:r>
          </a:p>
          <a:p>
            <a:r>
              <a:rPr lang="ru-RU" dirty="0"/>
              <a:t>Злиться ____________________________________________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995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12250"/>
            <a:ext cx="10515600" cy="5564713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Тест №2</a:t>
            </a:r>
            <a:endParaRPr lang="ru-RU" dirty="0"/>
          </a:p>
          <a:p>
            <a:pPr marL="0" lvl="0" indent="0">
              <a:buNone/>
            </a:pPr>
            <a:r>
              <a:rPr lang="ru-RU" b="1" i="1" dirty="0" smtClean="0"/>
              <a:t>1. Назови</a:t>
            </a:r>
            <a:r>
              <a:rPr lang="ru-RU" dirty="0" smtClean="0"/>
              <a:t> </a:t>
            </a:r>
            <a:r>
              <a:rPr lang="ru-RU" b="1" i="1" dirty="0"/>
              <a:t>слова во множественном числе</a:t>
            </a:r>
            <a:endParaRPr lang="ru-RU" dirty="0"/>
          </a:p>
          <a:p>
            <a:r>
              <a:rPr lang="ru-RU" dirty="0"/>
              <a:t>Дупло ____________________________</a:t>
            </a:r>
          </a:p>
          <a:p>
            <a:r>
              <a:rPr lang="ru-RU" dirty="0"/>
              <a:t>Гнездо ____________________________</a:t>
            </a:r>
          </a:p>
          <a:p>
            <a:r>
              <a:rPr lang="ru-RU" dirty="0"/>
              <a:t>Лоб _____________________________</a:t>
            </a:r>
          </a:p>
          <a:p>
            <a:r>
              <a:rPr lang="ru-RU" dirty="0"/>
              <a:t>Ухо _______________________________</a:t>
            </a:r>
          </a:p>
          <a:p>
            <a:pPr marL="0" lvl="0" indent="0">
              <a:buNone/>
            </a:pPr>
            <a:r>
              <a:rPr lang="ru-RU" b="1" i="1" dirty="0" smtClean="0"/>
              <a:t>2. Закончи </a:t>
            </a:r>
            <a:r>
              <a:rPr lang="ru-RU" b="1" i="1" dirty="0"/>
              <a:t>предложение.</a:t>
            </a:r>
            <a:endParaRPr lang="ru-RU" dirty="0"/>
          </a:p>
          <a:p>
            <a:r>
              <a:rPr lang="ru-RU" dirty="0"/>
              <a:t>Три шара, а пять </a:t>
            </a:r>
            <a:r>
              <a:rPr lang="ru-RU" b="1" dirty="0"/>
              <a:t>шаров</a:t>
            </a:r>
            <a:r>
              <a:rPr lang="ru-RU" dirty="0"/>
              <a:t>.</a:t>
            </a:r>
          </a:p>
          <a:p>
            <a:r>
              <a:rPr lang="ru-RU" dirty="0"/>
              <a:t>Два медведя, а пять …__________________________</a:t>
            </a:r>
          </a:p>
          <a:p>
            <a:r>
              <a:rPr lang="ru-RU" dirty="0"/>
              <a:t>Один пень, а два … </a:t>
            </a:r>
            <a:r>
              <a:rPr lang="ru-RU" dirty="0" smtClean="0"/>
              <a:t>______________________ заменить на карандаш</a:t>
            </a:r>
            <a:endParaRPr lang="ru-RU" dirty="0"/>
          </a:p>
          <a:p>
            <a:r>
              <a:rPr lang="ru-RU" dirty="0"/>
              <a:t>Два уха, а шесть … ______________________</a:t>
            </a:r>
          </a:p>
          <a:p>
            <a:r>
              <a:rPr lang="ru-RU" dirty="0"/>
              <a:t>Одно ведро, а семь …_____________________</a:t>
            </a:r>
          </a:p>
          <a:p>
            <a:pPr marL="0" lvl="0" indent="0">
              <a:buNone/>
            </a:pPr>
            <a:r>
              <a:rPr lang="ru-RU" b="1" i="1" dirty="0" smtClean="0"/>
              <a:t>3. Назови </a:t>
            </a:r>
            <a:r>
              <a:rPr lang="ru-RU" b="1" i="1" dirty="0"/>
              <a:t>предмет </a:t>
            </a:r>
            <a:r>
              <a:rPr lang="ru-RU" b="1" i="1" dirty="0" err="1"/>
              <a:t>уменьшительно</a:t>
            </a:r>
            <a:r>
              <a:rPr lang="ru-RU" dirty="0"/>
              <a:t> </a:t>
            </a:r>
            <a:r>
              <a:rPr lang="ru-RU" b="1" i="1" dirty="0"/>
              <a:t>или ласкательно.</a:t>
            </a:r>
            <a:endParaRPr lang="ru-RU" dirty="0"/>
          </a:p>
          <a:p>
            <a:r>
              <a:rPr lang="ru-RU" dirty="0"/>
              <a:t>солнце – </a:t>
            </a:r>
            <a:r>
              <a:rPr lang="ru-RU" b="1" dirty="0"/>
              <a:t>солнышко</a:t>
            </a:r>
            <a:endParaRPr lang="ru-RU" dirty="0"/>
          </a:p>
          <a:p>
            <a:r>
              <a:rPr lang="ru-RU" dirty="0"/>
              <a:t>перо - _____________________</a:t>
            </a:r>
          </a:p>
          <a:p>
            <a:r>
              <a:rPr lang="ru-RU" dirty="0"/>
              <a:t>крыло - ________________________</a:t>
            </a:r>
          </a:p>
          <a:p>
            <a:r>
              <a:rPr lang="ru-RU" dirty="0"/>
              <a:t>платье - __________________________</a:t>
            </a:r>
          </a:p>
          <a:p>
            <a:r>
              <a:rPr lang="ru-RU" dirty="0"/>
              <a:t>дерево - ___________________________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381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71277"/>
            <a:ext cx="10515600" cy="5405686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ru-RU" b="1" i="1" dirty="0" smtClean="0"/>
              <a:t>4. Образуй </a:t>
            </a:r>
            <a:r>
              <a:rPr lang="ru-RU" b="1" i="1" dirty="0"/>
              <a:t>существительные со значением очень маленький и очень большой.</a:t>
            </a:r>
            <a:endParaRPr lang="ru-RU" dirty="0"/>
          </a:p>
          <a:p>
            <a:r>
              <a:rPr lang="ru-RU" dirty="0"/>
              <a:t>Дом</a:t>
            </a:r>
            <a:r>
              <a:rPr lang="ru-RU" b="1" dirty="0"/>
              <a:t> – домик - домище</a:t>
            </a:r>
            <a:endParaRPr lang="ru-RU" dirty="0"/>
          </a:p>
          <a:p>
            <a:r>
              <a:rPr lang="ru-RU" dirty="0"/>
              <a:t>Голова – _______________________________________________</a:t>
            </a:r>
          </a:p>
          <a:p>
            <a:r>
              <a:rPr lang="ru-RU" dirty="0"/>
              <a:t> нос – __________________________________________________</a:t>
            </a:r>
          </a:p>
          <a:p>
            <a:r>
              <a:rPr lang="ru-RU" dirty="0"/>
              <a:t>Лоб – __________________________________________________ </a:t>
            </a:r>
          </a:p>
          <a:p>
            <a:r>
              <a:rPr lang="ru-RU" dirty="0"/>
              <a:t>Сапог – ______________________________________________ </a:t>
            </a:r>
          </a:p>
          <a:p>
            <a:pPr marL="0" lvl="0" indent="0">
              <a:buNone/>
            </a:pPr>
            <a:r>
              <a:rPr lang="ru-RU" b="1" i="1" dirty="0" smtClean="0"/>
              <a:t>5. Назови </a:t>
            </a:r>
            <a:r>
              <a:rPr lang="ru-RU" b="1" i="1" dirty="0"/>
              <a:t>детеныша.</a:t>
            </a:r>
            <a:r>
              <a:rPr lang="ru-RU" dirty="0"/>
              <a:t> </a:t>
            </a:r>
            <a:r>
              <a:rPr lang="ru-RU" b="1" i="1" dirty="0"/>
              <a:t>Назови детенышей. </a:t>
            </a:r>
            <a:r>
              <a:rPr lang="ru-RU" i="1" dirty="0"/>
              <a:t>(Запиши по 2 слова)</a:t>
            </a:r>
            <a:endParaRPr lang="ru-RU" dirty="0"/>
          </a:p>
          <a:p>
            <a:r>
              <a:rPr lang="ru-RU" dirty="0"/>
              <a:t>заяц</a:t>
            </a:r>
            <a:r>
              <a:rPr lang="ru-RU" b="1" dirty="0"/>
              <a:t>, зайчонок, зайчата</a:t>
            </a:r>
            <a:endParaRPr lang="ru-RU" dirty="0"/>
          </a:p>
          <a:p>
            <a:r>
              <a:rPr lang="ru-RU" dirty="0"/>
              <a:t>корова…______________________________________________________</a:t>
            </a:r>
          </a:p>
          <a:p>
            <a:r>
              <a:rPr lang="ru-RU" dirty="0"/>
              <a:t>лошадь…______________________________________________________</a:t>
            </a:r>
          </a:p>
          <a:p>
            <a:r>
              <a:rPr lang="ru-RU" dirty="0"/>
              <a:t>кролик…____________________________________________________________</a:t>
            </a:r>
          </a:p>
          <a:p>
            <a:r>
              <a:rPr lang="ru-RU" dirty="0"/>
              <a:t>лев…________________________________________________________________</a:t>
            </a:r>
          </a:p>
          <a:p>
            <a:pPr marL="0" lvl="0" indent="0">
              <a:buNone/>
            </a:pPr>
            <a:r>
              <a:rPr lang="ru-RU" b="1" i="1" dirty="0" smtClean="0"/>
              <a:t>6. Как </a:t>
            </a:r>
            <a:r>
              <a:rPr lang="ru-RU" b="1" i="1" dirty="0"/>
              <a:t>назвать предмет</a:t>
            </a:r>
            <a:r>
              <a:rPr lang="ru-RU" dirty="0"/>
              <a:t> </a:t>
            </a:r>
            <a:r>
              <a:rPr lang="ru-RU" b="1" i="1" dirty="0"/>
              <a:t>(посуду),</a:t>
            </a:r>
            <a:r>
              <a:rPr lang="ru-RU" dirty="0"/>
              <a:t> </a:t>
            </a:r>
            <a:r>
              <a:rPr lang="ru-RU" b="1" i="1" dirty="0"/>
              <a:t>в</a:t>
            </a:r>
            <a:r>
              <a:rPr lang="ru-RU" dirty="0"/>
              <a:t> </a:t>
            </a:r>
            <a:r>
              <a:rPr lang="ru-RU" b="1" i="1" dirty="0"/>
              <a:t>котором хранится …</a:t>
            </a:r>
            <a:endParaRPr lang="ru-RU" dirty="0"/>
          </a:p>
          <a:p>
            <a:r>
              <a:rPr lang="ru-RU" dirty="0"/>
              <a:t>Хлеб</a:t>
            </a:r>
            <a:r>
              <a:rPr lang="ru-RU" b="1" dirty="0"/>
              <a:t> – хлебница</a:t>
            </a:r>
            <a:endParaRPr lang="ru-RU" dirty="0"/>
          </a:p>
          <a:p>
            <a:r>
              <a:rPr lang="ru-RU" dirty="0"/>
              <a:t>Сахар - ___________________________</a:t>
            </a:r>
          </a:p>
          <a:p>
            <a:r>
              <a:rPr lang="ru-RU" dirty="0" smtClean="0"/>
              <a:t>Перец </a:t>
            </a:r>
            <a:r>
              <a:rPr lang="ru-RU" dirty="0"/>
              <a:t>- </a:t>
            </a:r>
            <a:r>
              <a:rPr lang="ru-RU" dirty="0" smtClean="0"/>
              <a:t>_________________________ заменить на соль</a:t>
            </a:r>
            <a:endParaRPr lang="ru-RU" dirty="0"/>
          </a:p>
          <a:p>
            <a:r>
              <a:rPr lang="ru-RU" dirty="0"/>
              <a:t>Масло - __________________________</a:t>
            </a:r>
          </a:p>
          <a:p>
            <a:r>
              <a:rPr lang="ru-RU" dirty="0"/>
              <a:t>Кофе - ____________________________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180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Убрать блок, вместо можно попросить подписать 3-4 изображения с людьми часто встречающихся профессий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lvl="0" indent="0">
              <a:buNone/>
            </a:pPr>
            <a:r>
              <a:rPr lang="ru-RU" b="1" i="1" dirty="0" smtClean="0"/>
              <a:t>7. Ответь </a:t>
            </a:r>
            <a:r>
              <a:rPr lang="ru-RU" b="1" i="1" dirty="0"/>
              <a:t>на вопрос:</a:t>
            </a:r>
            <a:r>
              <a:rPr lang="ru-RU" dirty="0"/>
              <a:t> </a:t>
            </a:r>
            <a:r>
              <a:rPr lang="ru-RU" b="1" i="1" dirty="0"/>
              <a:t>назови профессию.</a:t>
            </a:r>
            <a:endParaRPr lang="ru-RU" dirty="0"/>
          </a:p>
          <a:p>
            <a:r>
              <a:rPr lang="ru-RU" dirty="0"/>
              <a:t>Кто едет на велосипеде?_____________________________</a:t>
            </a:r>
          </a:p>
          <a:p>
            <a:r>
              <a:rPr lang="ru-RU" dirty="0"/>
              <a:t>Кто продает продукты?____________________________</a:t>
            </a:r>
          </a:p>
          <a:p>
            <a:r>
              <a:rPr lang="ru-RU" dirty="0"/>
              <a:t>Кто проверяет билеты?_____________________________</a:t>
            </a:r>
          </a:p>
          <a:p>
            <a:r>
              <a:rPr lang="ru-RU" dirty="0"/>
              <a:t>Кто проектирует дома?______________________________</a:t>
            </a:r>
          </a:p>
          <a:p>
            <a:pPr marL="0" lvl="0" indent="0">
              <a:buNone/>
            </a:pPr>
            <a:r>
              <a:rPr lang="ru-RU" b="1" i="1" dirty="0" smtClean="0"/>
              <a:t>8. Ответь </a:t>
            </a:r>
            <a:r>
              <a:rPr lang="ru-RU" b="1" i="1" dirty="0"/>
              <a:t>на вопросы одним словом.</a:t>
            </a:r>
            <a:endParaRPr lang="ru-RU" dirty="0"/>
          </a:p>
          <a:p>
            <a:r>
              <a:rPr lang="ru-RU" dirty="0"/>
              <a:t>Чем рубят мясо?</a:t>
            </a:r>
            <a:r>
              <a:rPr lang="ru-RU" b="1" dirty="0"/>
              <a:t> Мясорубкой</a:t>
            </a:r>
            <a:endParaRPr lang="ru-RU" dirty="0"/>
          </a:p>
          <a:p>
            <a:r>
              <a:rPr lang="ru-RU" dirty="0"/>
              <a:t>Кто варит сталь?_________________________</a:t>
            </a:r>
          </a:p>
          <a:p>
            <a:r>
              <a:rPr lang="ru-RU" dirty="0"/>
              <a:t>Кто разводит цветы?________________________</a:t>
            </a:r>
          </a:p>
          <a:p>
            <a:r>
              <a:rPr lang="ru-RU" dirty="0"/>
              <a:t>Кто разводит пчел?______________________________	</a:t>
            </a:r>
          </a:p>
          <a:p>
            <a:r>
              <a:rPr lang="ru-RU" dirty="0"/>
              <a:t>Чем мелят кофе?__________________________________</a:t>
            </a:r>
          </a:p>
          <a:p>
            <a:pPr marL="0" lvl="0" indent="0">
              <a:buNone/>
            </a:pPr>
            <a:r>
              <a:rPr lang="ru-RU" b="1" i="1" dirty="0" smtClean="0"/>
              <a:t>9. Ответь </a:t>
            </a:r>
            <a:r>
              <a:rPr lang="ru-RU" b="1" i="1" dirty="0"/>
              <a:t>на вопросы.</a:t>
            </a:r>
            <a:r>
              <a:rPr lang="ru-RU" dirty="0"/>
              <a:t> </a:t>
            </a:r>
            <a:r>
              <a:rPr lang="ru-RU" b="1" i="1" dirty="0"/>
              <a:t>Какой предмет?</a:t>
            </a:r>
            <a:endParaRPr lang="ru-RU" dirty="0"/>
          </a:p>
          <a:p>
            <a:r>
              <a:rPr lang="ru-RU" dirty="0"/>
              <a:t>Какой день, если на улице мороз? </a:t>
            </a:r>
            <a:r>
              <a:rPr lang="ru-RU" b="1" dirty="0"/>
              <a:t>Морозный</a:t>
            </a:r>
            <a:endParaRPr lang="ru-RU" dirty="0"/>
          </a:p>
          <a:p>
            <a:r>
              <a:rPr lang="ru-RU" dirty="0"/>
              <a:t>Какой день, если на улице солнце?_________________________________</a:t>
            </a:r>
          </a:p>
          <a:p>
            <a:r>
              <a:rPr lang="ru-RU" dirty="0"/>
              <a:t> Какой день, если на улице холодно? _____________________________</a:t>
            </a:r>
          </a:p>
          <a:p>
            <a:r>
              <a:rPr lang="ru-RU" dirty="0"/>
              <a:t>Как называют человека за трусость?_______________________________</a:t>
            </a:r>
          </a:p>
          <a:p>
            <a:r>
              <a:rPr lang="ru-RU" dirty="0"/>
              <a:t> Как называют человека за болтовню?______________________________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730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18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Убрать блок частично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8010"/>
            <a:ext cx="10515600" cy="5198953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ru-RU" b="1" i="1" dirty="0" smtClean="0"/>
              <a:t>10. Какой </a:t>
            </a:r>
            <a:r>
              <a:rPr lang="ru-RU" b="1" i="1" dirty="0"/>
              <a:t>предмет, если он сделан из</a:t>
            </a:r>
            <a:r>
              <a:rPr lang="ru-RU" b="1" dirty="0"/>
              <a:t> </a:t>
            </a:r>
            <a:r>
              <a:rPr lang="ru-RU" b="1" i="1" dirty="0"/>
              <a:t>…</a:t>
            </a:r>
            <a:endParaRPr lang="ru-RU" dirty="0"/>
          </a:p>
          <a:p>
            <a:r>
              <a:rPr lang="ru-RU" dirty="0"/>
              <a:t>Дерева – </a:t>
            </a:r>
            <a:r>
              <a:rPr lang="ru-RU" b="1" dirty="0"/>
              <a:t>деревянный</a:t>
            </a:r>
            <a:endParaRPr lang="ru-RU" dirty="0"/>
          </a:p>
          <a:p>
            <a:r>
              <a:rPr lang="ru-RU" dirty="0"/>
              <a:t>Меха - _____________________________</a:t>
            </a:r>
          </a:p>
          <a:p>
            <a:r>
              <a:rPr lang="ru-RU" dirty="0"/>
              <a:t>Гречки -____________________________</a:t>
            </a:r>
          </a:p>
          <a:p>
            <a:r>
              <a:rPr lang="ru-RU" dirty="0"/>
              <a:t>Овса - ______________________________</a:t>
            </a:r>
          </a:p>
          <a:p>
            <a:r>
              <a:rPr lang="ru-RU" dirty="0"/>
              <a:t>Черники - ______________________________</a:t>
            </a:r>
          </a:p>
          <a:p>
            <a:pPr marL="0" lvl="0" indent="0">
              <a:buNone/>
            </a:pPr>
            <a:r>
              <a:rPr lang="ru-RU" b="1" i="1" dirty="0" smtClean="0"/>
              <a:t>11. Чья </a:t>
            </a:r>
            <a:r>
              <a:rPr lang="ru-RU" b="1" i="1" dirty="0"/>
              <a:t>это голова?</a:t>
            </a:r>
            <a:endParaRPr lang="ru-RU" dirty="0"/>
          </a:p>
          <a:p>
            <a:r>
              <a:rPr lang="ru-RU" dirty="0"/>
              <a:t>У собаки – </a:t>
            </a:r>
            <a:r>
              <a:rPr lang="ru-RU" b="1" dirty="0"/>
              <a:t>собачья</a:t>
            </a:r>
            <a:endParaRPr lang="ru-RU" dirty="0"/>
          </a:p>
          <a:p>
            <a:r>
              <a:rPr lang="ru-RU" dirty="0"/>
              <a:t>У медведя -__________________________</a:t>
            </a:r>
          </a:p>
          <a:p>
            <a:r>
              <a:rPr lang="ru-RU" dirty="0"/>
              <a:t>У лисы -____________________________</a:t>
            </a:r>
          </a:p>
          <a:p>
            <a:r>
              <a:rPr lang="ru-RU" dirty="0"/>
              <a:t>У утки -_____________________________</a:t>
            </a:r>
          </a:p>
          <a:p>
            <a:r>
              <a:rPr lang="ru-RU" dirty="0"/>
              <a:t>У петуха -______________________________</a:t>
            </a:r>
          </a:p>
          <a:p>
            <a:pPr marL="0" lvl="0" indent="0">
              <a:buNone/>
            </a:pPr>
            <a:r>
              <a:rPr lang="ru-RU" b="1" i="1" dirty="0" smtClean="0"/>
              <a:t>12. Сравни </a:t>
            </a:r>
            <a:r>
              <a:rPr lang="ru-RU" b="1" i="1" dirty="0"/>
              <a:t>предметы.</a:t>
            </a:r>
            <a:r>
              <a:rPr lang="ru-RU" dirty="0"/>
              <a:t> </a:t>
            </a:r>
            <a:r>
              <a:rPr lang="ru-RU" b="1" i="1" dirty="0"/>
              <a:t>Закончи предложение.</a:t>
            </a:r>
            <a:endParaRPr lang="ru-RU" dirty="0"/>
          </a:p>
          <a:p>
            <a:r>
              <a:rPr lang="ru-RU" dirty="0"/>
              <a:t>Эта лента длинная, а другая </a:t>
            </a:r>
            <a:r>
              <a:rPr lang="ru-RU" b="1" dirty="0"/>
              <a:t>длиннее.</a:t>
            </a:r>
            <a:endParaRPr lang="ru-RU" dirty="0"/>
          </a:p>
          <a:p>
            <a:r>
              <a:rPr lang="ru-RU" dirty="0"/>
              <a:t>Этот ремень широкий, а этот …______________________________</a:t>
            </a:r>
          </a:p>
          <a:p>
            <a:r>
              <a:rPr lang="ru-RU" dirty="0"/>
              <a:t>Этот дом высокий, а этот …__________________________________</a:t>
            </a:r>
          </a:p>
          <a:p>
            <a:r>
              <a:rPr lang="ru-RU" dirty="0"/>
              <a:t>Этот карандаш тонкий, а этот…_______________________________</a:t>
            </a:r>
          </a:p>
          <a:p>
            <a:r>
              <a:rPr lang="ru-RU" dirty="0"/>
              <a:t>Эта лента короткая, а эта …____________________________________</a:t>
            </a:r>
          </a:p>
          <a:p>
            <a:pPr marL="0" lv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715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72494"/>
            <a:ext cx="10515600" cy="5860111"/>
          </a:xfrm>
        </p:spPr>
        <p:txBody>
          <a:bodyPr>
            <a:normAutofit fontScale="40000" lnSpcReduction="20000"/>
          </a:bodyPr>
          <a:lstStyle/>
          <a:p>
            <a:pPr marL="0" lvl="0" indent="0">
              <a:buNone/>
            </a:pPr>
            <a:r>
              <a:rPr lang="ru-RU" b="1" i="1" dirty="0" smtClean="0"/>
              <a:t>13. Скажи </a:t>
            </a:r>
            <a:r>
              <a:rPr lang="ru-RU" b="1" i="1" dirty="0"/>
              <a:t>наоборот.</a:t>
            </a:r>
            <a:endParaRPr lang="ru-RU" dirty="0"/>
          </a:p>
          <a:p>
            <a:r>
              <a:rPr lang="ru-RU" dirty="0"/>
              <a:t>выиграл – </a:t>
            </a:r>
            <a:r>
              <a:rPr lang="ru-RU" b="1" dirty="0"/>
              <a:t>проиграл</a:t>
            </a:r>
            <a:endParaRPr lang="ru-RU" dirty="0"/>
          </a:p>
          <a:p>
            <a:r>
              <a:rPr lang="ru-RU" dirty="0"/>
              <a:t>отступать – </a:t>
            </a:r>
            <a:r>
              <a:rPr lang="ru-RU" dirty="0" smtClean="0"/>
              <a:t>__________________________</a:t>
            </a:r>
            <a:endParaRPr lang="ru-RU" dirty="0"/>
          </a:p>
          <a:p>
            <a:r>
              <a:rPr lang="ru-RU" dirty="0"/>
              <a:t>сгибать –  ___________________________</a:t>
            </a:r>
          </a:p>
          <a:p>
            <a:r>
              <a:rPr lang="ru-RU" dirty="0"/>
              <a:t>пригнуть –  _________________________</a:t>
            </a:r>
          </a:p>
          <a:p>
            <a:r>
              <a:rPr lang="ru-RU" dirty="0"/>
              <a:t>разоружить – ___________________________</a:t>
            </a:r>
          </a:p>
          <a:p>
            <a:pPr marL="0" lvl="0" indent="0">
              <a:buNone/>
            </a:pPr>
            <a:r>
              <a:rPr lang="ru-RU" b="1" i="1" dirty="0" smtClean="0"/>
              <a:t>14. Кто</a:t>
            </a:r>
            <a:r>
              <a:rPr lang="ru-RU" b="1" i="1" dirty="0"/>
              <a:t>,</a:t>
            </a:r>
            <a:r>
              <a:rPr lang="ru-RU" dirty="0"/>
              <a:t> </a:t>
            </a:r>
            <a:r>
              <a:rPr lang="ru-RU" b="1" i="1" dirty="0"/>
              <a:t>что сделал? </a:t>
            </a:r>
            <a:r>
              <a:rPr lang="ru-RU" i="1" dirty="0"/>
              <a:t>( Ответь предложением.)</a:t>
            </a:r>
            <a:endParaRPr lang="ru-RU" dirty="0"/>
          </a:p>
          <a:p>
            <a:r>
              <a:rPr lang="ru-RU" dirty="0"/>
              <a:t>Мальчик лепит зайца. – </a:t>
            </a:r>
            <a:r>
              <a:rPr lang="ru-RU" b="1" dirty="0"/>
              <a:t>Мальчик слепил зайца.</a:t>
            </a:r>
            <a:endParaRPr lang="ru-RU" dirty="0"/>
          </a:p>
          <a:p>
            <a:r>
              <a:rPr lang="ru-RU" dirty="0"/>
              <a:t>Девочка пьет чай. ___________________________________________________</a:t>
            </a:r>
          </a:p>
          <a:p>
            <a:r>
              <a:rPr lang="ru-RU" dirty="0"/>
              <a:t>Мальчик чинит тачку._________________________________________________</a:t>
            </a:r>
          </a:p>
          <a:p>
            <a:r>
              <a:rPr lang="ru-RU" dirty="0"/>
              <a:t>Птица вьет гнездо._______________________________________________________</a:t>
            </a:r>
          </a:p>
          <a:p>
            <a:r>
              <a:rPr lang="ru-RU" dirty="0"/>
              <a:t>Цыпленок вылупляется из яйца.____________________________________________</a:t>
            </a:r>
          </a:p>
          <a:p>
            <a:pPr marL="0" lvl="0" indent="0">
              <a:buNone/>
            </a:pPr>
            <a:r>
              <a:rPr lang="ru-RU" b="1" i="1" dirty="0" smtClean="0"/>
              <a:t>15. Образуй </a:t>
            </a:r>
            <a:r>
              <a:rPr lang="ru-RU" b="1" i="1" dirty="0"/>
              <a:t>от существительного</a:t>
            </a:r>
            <a:r>
              <a:rPr lang="ru-RU" dirty="0"/>
              <a:t> </a:t>
            </a:r>
            <a:r>
              <a:rPr lang="ru-RU" b="1" i="1" dirty="0"/>
              <a:t>глагол.</a:t>
            </a:r>
            <a:endParaRPr lang="ru-RU" dirty="0"/>
          </a:p>
          <a:p>
            <a:r>
              <a:rPr lang="ru-RU" dirty="0"/>
              <a:t>разговор – </a:t>
            </a:r>
            <a:r>
              <a:rPr lang="ru-RU" b="1" dirty="0"/>
              <a:t>разговаривать</a:t>
            </a:r>
            <a:endParaRPr lang="ru-RU" dirty="0"/>
          </a:p>
          <a:p>
            <a:r>
              <a:rPr lang="ru-RU" dirty="0"/>
              <a:t>синева – _____________________</a:t>
            </a:r>
          </a:p>
          <a:p>
            <a:r>
              <a:rPr lang="ru-RU" dirty="0"/>
              <a:t>горе – </a:t>
            </a:r>
            <a:r>
              <a:rPr lang="ru-RU" dirty="0" smtClean="0"/>
              <a:t>__________________________</a:t>
            </a:r>
            <a:endParaRPr lang="ru-RU" dirty="0"/>
          </a:p>
          <a:p>
            <a:r>
              <a:rPr lang="ru-RU" dirty="0"/>
              <a:t>белизна – ___________________________</a:t>
            </a:r>
          </a:p>
          <a:p>
            <a:r>
              <a:rPr lang="ru-RU" dirty="0"/>
              <a:t>пеленка – ______________________________</a:t>
            </a:r>
          </a:p>
          <a:p>
            <a:pPr marL="0" lvl="0" indent="0">
              <a:buNone/>
            </a:pPr>
            <a:r>
              <a:rPr lang="ru-RU" b="1" i="1" dirty="0" smtClean="0"/>
              <a:t>16. Найди </a:t>
            </a:r>
            <a:r>
              <a:rPr lang="ru-RU" b="1" i="1" dirty="0"/>
              <a:t>ошибку там, где она есть:</a:t>
            </a:r>
            <a:r>
              <a:rPr lang="ru-RU" dirty="0"/>
              <a:t> </a:t>
            </a:r>
            <a:r>
              <a:rPr lang="ru-RU" b="1" i="1" dirty="0"/>
              <a:t>скажи правильно.</a:t>
            </a:r>
            <a:endParaRPr lang="ru-RU" dirty="0"/>
          </a:p>
          <a:p>
            <a:r>
              <a:rPr lang="ru-RU" dirty="0"/>
              <a:t>вколоть орех _____________________________________________</a:t>
            </a:r>
          </a:p>
          <a:p>
            <a:r>
              <a:rPr lang="ru-RU" dirty="0" err="1"/>
              <a:t>перевидел</a:t>
            </a:r>
            <a:r>
              <a:rPr lang="ru-RU" dirty="0"/>
              <a:t> все передачи _________________________________________</a:t>
            </a:r>
          </a:p>
          <a:p>
            <a:r>
              <a:rPr lang="ru-RU" dirty="0"/>
              <a:t>вскочить с постели ______________________________________________</a:t>
            </a:r>
          </a:p>
          <a:p>
            <a:r>
              <a:rPr lang="ru-RU" dirty="0"/>
              <a:t>навязать повязку __________________________________________________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165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Тест №</a:t>
            </a:r>
            <a:r>
              <a:rPr lang="ru-RU" b="1" dirty="0" smtClean="0"/>
              <a:t>3 Заменить рассказ на упрощенный текст из учебника для мигрантов</a:t>
            </a:r>
            <a:endParaRPr lang="ru-RU" dirty="0"/>
          </a:p>
          <a:p>
            <a:pPr marL="0" lvl="0" indent="0">
              <a:buNone/>
            </a:pPr>
            <a:r>
              <a:rPr lang="ru-RU" b="1" i="1" dirty="0" smtClean="0"/>
              <a:t>1. Вставь </a:t>
            </a:r>
            <a:r>
              <a:rPr lang="ru-RU" b="1" i="1" dirty="0"/>
              <a:t>пропущенные слова.</a:t>
            </a:r>
            <a:endParaRPr lang="ru-RU" dirty="0"/>
          </a:p>
          <a:p>
            <a:r>
              <a:rPr lang="ru-RU" dirty="0"/>
              <a:t>Над городом низко повисли снеговые ………………….. . Вечером началась………………………. . Снег повалил большими …………………………. . Холодный ветер выл как дикий………………... . На конце пустынной и глухой ………………………. вдруг показалась какая-то девочка. Она медленно и с ……………………………….. пробиралась по……………………….. . Она была худа и бедно ……………………………… . Она продвигалась медленно вперед, валенки свалились с ног и ………………………….. ей идти. На ней было плохое ………………………… с узкими рукавами, а на плечах …………………… . Вдруг девочка ……………………………… и, наклонившись, начала что-то …………………………… у себя под ногами. Наконец она встала на ………………………………… и своими посиневшими от ……………………….. ручонками стала …………………………по снегу.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(вьюга, ветер, трудом, одета, мешали, пальто, хлопьями,  шаль, улицы, оживилась,  искать, колени, туча, холода, шарить, сугробам)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241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Заменить рассказ на упрощенный текст из учебника для мигрантов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ru-RU" b="1" i="1" dirty="0" smtClean="0"/>
              <a:t>2. Составь </a:t>
            </a:r>
            <a:r>
              <a:rPr lang="ru-RU" b="1" i="1" dirty="0"/>
              <a:t>предложения из слов.</a:t>
            </a:r>
            <a:endParaRPr lang="ru-RU" dirty="0"/>
          </a:p>
          <a:p>
            <a:r>
              <a:rPr lang="ru-RU" dirty="0"/>
              <a:t>– незабудки, там, крупные, росли;</a:t>
            </a:r>
          </a:p>
          <a:p>
            <a:r>
              <a:rPr lang="ru-RU" dirty="0"/>
              <a:t>_____________________________________________________________________</a:t>
            </a:r>
          </a:p>
          <a:p>
            <a:r>
              <a:rPr lang="ru-RU" dirty="0"/>
              <a:t>– хороший, на, выдался, редкость, день;</a:t>
            </a:r>
          </a:p>
          <a:p>
            <a:r>
              <a:rPr lang="ru-RU" dirty="0"/>
              <a:t>____________________________________________________________________</a:t>
            </a:r>
          </a:p>
          <a:p>
            <a:r>
              <a:rPr lang="ru-RU" dirty="0"/>
              <a:t>– берег, переехали, мы, другой, на, реки;</a:t>
            </a:r>
          </a:p>
          <a:p>
            <a:r>
              <a:rPr lang="ru-RU" dirty="0"/>
              <a:t>_______________________________________________________________________</a:t>
            </a:r>
          </a:p>
          <a:p>
            <a:r>
              <a:rPr lang="ru-RU" dirty="0"/>
              <a:t>– за, отправились, город, мы;</a:t>
            </a:r>
          </a:p>
          <a:p>
            <a:r>
              <a:rPr lang="ru-RU" dirty="0"/>
              <a:t>_______________________________________________________________________</a:t>
            </a:r>
          </a:p>
          <a:p>
            <a:r>
              <a:rPr lang="ru-RU" dirty="0"/>
              <a:t>– дал, старый, нам, дед, лодку;</a:t>
            </a:r>
          </a:p>
          <a:p>
            <a:r>
              <a:rPr lang="ru-RU" dirty="0"/>
              <a:t>_____________________________________________________________________</a:t>
            </a:r>
          </a:p>
          <a:p>
            <a:r>
              <a:rPr lang="ru-RU" dirty="0"/>
              <a:t>– спустились, Алла, в, Римма, овраг, и;</a:t>
            </a:r>
          </a:p>
          <a:p>
            <a:r>
              <a:rPr lang="ru-RU" dirty="0"/>
              <a:t>_______________________________________________________________________</a:t>
            </a:r>
          </a:p>
          <a:p>
            <a:r>
              <a:rPr lang="ru-RU" dirty="0"/>
              <a:t>– забрались, душистый, сена, ребята, на, стог.</a:t>
            </a:r>
          </a:p>
          <a:p>
            <a:r>
              <a:rPr lang="ru-RU" dirty="0"/>
              <a:t>_______________________________________________________________________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508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3. </a:t>
            </a:r>
            <a:r>
              <a:rPr lang="ru-RU" b="1" i="1" dirty="0"/>
              <a:t>Из полученных предложений</a:t>
            </a:r>
            <a:r>
              <a:rPr lang="ru-RU" b="1" dirty="0"/>
              <a:t> </a:t>
            </a:r>
            <a:r>
              <a:rPr lang="ru-RU" b="1" i="1" dirty="0"/>
              <a:t>составить рассказ, озаглавить его.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___________________________________________________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______________________________________________________________________</a:t>
            </a:r>
          </a:p>
          <a:p>
            <a:pPr marL="0" indent="0">
              <a:buNone/>
            </a:pPr>
            <a:r>
              <a:rPr lang="ru-RU" dirty="0"/>
              <a:t>______________________________________________________________________</a:t>
            </a:r>
          </a:p>
          <a:p>
            <a:pPr marL="0" indent="0">
              <a:buNone/>
            </a:pPr>
            <a:r>
              <a:rPr lang="ru-RU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_______________________________________________________________________</a:t>
            </a:r>
          </a:p>
          <a:p>
            <a:pPr marL="0" indent="0">
              <a:buNone/>
            </a:pPr>
            <a:r>
              <a:rPr lang="ru-RU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01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Задание </a:t>
            </a:r>
            <a:r>
              <a:rPr lang="ru-RU" sz="3600" b="1" dirty="0"/>
              <a:t>1. Собеседование по предметным картинкам.</a:t>
            </a:r>
            <a:br>
              <a:rPr lang="ru-RU" sz="3600" b="1" dirty="0"/>
            </a:br>
            <a:r>
              <a:rPr lang="ru-RU" sz="3600" dirty="0"/>
              <a:t>Назови картинки одним словом. Расскажи о картинке, которая тебе понравилась.</a:t>
            </a:r>
            <a:br>
              <a:rPr lang="ru-RU" sz="3600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Консультант Плюс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137" y="1892410"/>
            <a:ext cx="5057028" cy="4691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8175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Заменить рассказ на упрощенный текст из учебника для мигрантов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b="1" i="1" dirty="0" smtClean="0"/>
              <a:t>4. Составь </a:t>
            </a:r>
            <a:r>
              <a:rPr lang="ru-RU" b="1" i="1" dirty="0"/>
              <a:t>рассказ,</a:t>
            </a:r>
            <a:r>
              <a:rPr lang="ru-RU" dirty="0"/>
              <a:t> </a:t>
            </a:r>
            <a:r>
              <a:rPr lang="ru-RU" b="1" i="1" dirty="0"/>
              <a:t>используя данные слова.</a:t>
            </a:r>
            <a:endParaRPr lang="ru-RU" dirty="0"/>
          </a:p>
          <a:p>
            <a:r>
              <a:rPr lang="ru-RU" dirty="0"/>
              <a:t>Снежная королева</a:t>
            </a:r>
          </a:p>
          <a:p>
            <a:r>
              <a:rPr lang="ru-RU" dirty="0"/>
              <a:t>Света, билет, спектакль «Снежная королева», бинокль, окончание, аплодисменты, сильное впечатление.</a:t>
            </a:r>
          </a:p>
          <a:p>
            <a:r>
              <a:rPr lang="ru-RU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182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1432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5. Диктант</a:t>
            </a:r>
            <a:endParaRPr lang="ru-RU" dirty="0"/>
          </a:p>
          <a:p>
            <a:r>
              <a:rPr lang="ru-RU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03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38254"/>
            <a:ext cx="10515600" cy="52387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6. Изложение</a:t>
            </a:r>
            <a:endParaRPr lang="ru-RU" dirty="0"/>
          </a:p>
          <a:p>
            <a:r>
              <a:rPr lang="ru-RU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191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054" y="1732749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83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Задание 2. Собеседование в форме диалога по сюжетной картинке.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Вопросы для диалога:</a:t>
            </a:r>
          </a:p>
          <a:p>
            <a:pPr marL="0" indent="0">
              <a:buNone/>
            </a:pPr>
            <a:r>
              <a:rPr lang="ru-RU" dirty="0"/>
              <a:t>1. Кто нарисован на картинке?</a:t>
            </a:r>
          </a:p>
          <a:p>
            <a:pPr marL="0" indent="0">
              <a:buNone/>
            </a:pPr>
            <a:r>
              <a:rPr lang="ru-RU" dirty="0"/>
              <a:t>2. Давай дадим имя мальчикам и девочке.</a:t>
            </a:r>
          </a:p>
          <a:p>
            <a:pPr marL="0" indent="0">
              <a:buNone/>
            </a:pPr>
            <a:r>
              <a:rPr lang="ru-RU" dirty="0"/>
              <a:t>3. Сколько детей на картинке?</a:t>
            </a:r>
          </a:p>
          <a:p>
            <a:endParaRPr lang="ru-RU" dirty="0"/>
          </a:p>
        </p:txBody>
      </p:sp>
      <p:pic>
        <p:nvPicPr>
          <p:cNvPr id="4" name="Консультант Плюс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323023"/>
            <a:ext cx="4892703" cy="3534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49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75861"/>
            <a:ext cx="10515600" cy="55011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4. Что нарисовано на картинке?</a:t>
            </a:r>
          </a:p>
          <a:p>
            <a:pPr marL="0" indent="0">
              <a:buNone/>
            </a:pPr>
            <a:r>
              <a:rPr lang="ru-RU" dirty="0"/>
              <a:t>5. Расскажи, что делают дети?</a:t>
            </a:r>
          </a:p>
          <a:p>
            <a:pPr marL="0" indent="0">
              <a:buNone/>
            </a:pPr>
            <a:r>
              <a:rPr lang="ru-RU" dirty="0"/>
              <a:t>(Если есть затруднения, можно помочь наводящими вопросами).</a:t>
            </a:r>
          </a:p>
          <a:p>
            <a:pPr marL="0" indent="0">
              <a:buNone/>
            </a:pPr>
            <a:r>
              <a:rPr lang="ru-RU" dirty="0"/>
              <a:t>6. Что строит мальчик (имя) в красном комбинезоне?</a:t>
            </a:r>
          </a:p>
          <a:p>
            <a:pPr marL="0" indent="0">
              <a:buNone/>
            </a:pPr>
            <a:r>
              <a:rPr lang="ru-RU" dirty="0"/>
              <a:t>7. Сколько этажей в его доме?</a:t>
            </a:r>
          </a:p>
          <a:p>
            <a:pPr marL="0" indent="0">
              <a:buNone/>
            </a:pPr>
            <a:r>
              <a:rPr lang="ru-RU" dirty="0"/>
              <a:t>8. Какого цвета первый этаж, второй этаж, крыша?</a:t>
            </a:r>
          </a:p>
          <a:p>
            <a:pPr marL="0" indent="0">
              <a:buNone/>
            </a:pPr>
            <a:r>
              <a:rPr lang="ru-RU" dirty="0"/>
              <a:t>9. Что делает мальчик (имя) в голубом комбинезоне?</a:t>
            </a:r>
          </a:p>
          <a:p>
            <a:pPr marL="0" indent="0">
              <a:buNone/>
            </a:pPr>
            <a:r>
              <a:rPr lang="ru-RU" dirty="0"/>
              <a:t>10. Сколько этажей в его домике?</a:t>
            </a:r>
          </a:p>
          <a:p>
            <a:pPr marL="0" indent="0">
              <a:buNone/>
            </a:pPr>
            <a:r>
              <a:rPr lang="ru-RU" dirty="0"/>
              <a:t>11. Он закончил строить свой домик?</a:t>
            </a:r>
          </a:p>
          <a:p>
            <a:pPr marL="0" indent="0">
              <a:buNone/>
            </a:pPr>
            <a:r>
              <a:rPr lang="ru-RU" dirty="0"/>
              <a:t>12. Что строит девочка?</a:t>
            </a:r>
          </a:p>
          <a:p>
            <a:pPr marL="0" indent="0">
              <a:buNone/>
            </a:pPr>
            <a:r>
              <a:rPr lang="ru-RU" dirty="0"/>
              <a:t>13. У нее высокий домик? Сколько этажей?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338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Лексика и грамматика у </a:t>
            </a:r>
            <a:r>
              <a:rPr lang="ru-RU" dirty="0" err="1" smtClean="0"/>
              <a:t>инофона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https://mgu-russian.com/ru/learn/test-online/36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для сравнения тестирование для детей на знание лексики и грамматики по </a:t>
            </a:r>
            <a:r>
              <a:rPr lang="ru-RU" dirty="0"/>
              <a:t>версии МГУ </a:t>
            </a:r>
            <a:r>
              <a:rPr lang="ru-RU" dirty="0" smtClean="0"/>
              <a:t>из 15 позиций</a:t>
            </a:r>
          </a:p>
          <a:p>
            <a:r>
              <a:rPr lang="ru-RU" dirty="0" smtClean="0"/>
              <a:t>Род</a:t>
            </a:r>
          </a:p>
          <a:p>
            <a:r>
              <a:rPr lang="ru-RU" dirty="0" smtClean="0"/>
              <a:t>Местоимения</a:t>
            </a:r>
          </a:p>
          <a:p>
            <a:r>
              <a:rPr lang="ru-RU" dirty="0" smtClean="0"/>
              <a:t>Точность подбора глаголов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519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39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79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782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1863</Words>
  <Application>Microsoft Office PowerPoint</Application>
  <PresentationFormat>Широкоэкранный</PresentationFormat>
  <Paragraphs>327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Тема Office</vt:lpstr>
      <vt:lpstr>ПРИМЕРЫ МАТЕРИАЛОВ ДЛЯ ПРОВЕДЕНИЯ ВХОДНОЙ ДИАГНОСТИКИ УРОВНЯ ЯЗЫКОВОЙ АДАПТАЦИИ ДЕТЕЙ-ИНОФОНОВ, ОБУЧАЮЩИХСЯ В ОБЩЕОБРАЗОВАТЕЛЬНОЙ ОРГАНИЗАЦИИ</vt:lpstr>
      <vt:lpstr>Презентация PowerPoint</vt:lpstr>
      <vt:lpstr>  Задание 1. Собеседование по предметным картинкам. Назови картинки одним словом. Расскажи о картинке, которая тебе понравилась.   </vt:lpstr>
      <vt:lpstr>Задание 2. Собеседование в форме диалога по сюжетной картинке. </vt:lpstr>
      <vt:lpstr>Презентация PowerPoint</vt:lpstr>
      <vt:lpstr>Лексика и грамматика у инофона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Тесты Азовой О.В. как вариант подробной проверки лексико-грамматического компонента у инофонов с удовлетворительным уровнем знания языка. По ходу презентации вносите предложения.</vt:lpstr>
      <vt:lpstr>Презентация PowerPoint</vt:lpstr>
      <vt:lpstr>№5 упростить или убрать вовсе, заменив конструкции на типичное задание из учебника по русскому, математике и проверить его понимание</vt:lpstr>
      <vt:lpstr>Презентация PowerPoint</vt:lpstr>
      <vt:lpstr>Тоже считаю уместным убрать</vt:lpstr>
      <vt:lpstr>Презентация PowerPoint</vt:lpstr>
      <vt:lpstr>Часть слов заменить, упростить</vt:lpstr>
      <vt:lpstr>Презентация PowerPoint</vt:lpstr>
      <vt:lpstr>Презентация PowerPoint</vt:lpstr>
      <vt:lpstr>Убрать блок, вместо можно попросить подписать 3-4 изображения с людьми часто встречающихся профессий</vt:lpstr>
      <vt:lpstr>Убрать блок частично</vt:lpstr>
      <vt:lpstr>Презентация PowerPoint</vt:lpstr>
      <vt:lpstr>Презентация PowerPoint</vt:lpstr>
      <vt:lpstr>Заменить рассказ на упрощенный текст из учебника для мигрантов </vt:lpstr>
      <vt:lpstr>Презентация PowerPoint</vt:lpstr>
      <vt:lpstr>Заменить рассказ на упрощенный текст из учебника для мигрантов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2023-12-05T03:23:52Z</dcterms:created>
  <dcterms:modified xsi:type="dcterms:W3CDTF">2023-12-07T04:19:22Z</dcterms:modified>
</cp:coreProperties>
</file>