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8" r:id="rId5"/>
    <p:sldId id="278" r:id="rId6"/>
    <p:sldId id="279" r:id="rId7"/>
    <p:sldId id="280" r:id="rId8"/>
    <p:sldId id="281" r:id="rId9"/>
    <p:sldId id="27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2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EE58C-49D5-44A2-8F3A-7BF577AEA09A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7AB78-2707-4417-9277-A3EAB4829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912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BC216-DE81-4F18-B91C-85CDDCD20DBA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027" name="Picture 3" descr="F:\РАБОТА\ЗОЛОТОЕ СЕЧЕНИЕ\КРАСОБР\презентация\2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92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F:\РАБОТА\ЗОЛОТОЕ СЕЧЕНИЕ\КРАСОБР\Фирменный стиль\ГУО\Логотип\Логотип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739" y="260648"/>
            <a:ext cx="6357982" cy="138708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75656" y="2420888"/>
            <a:ext cx="684076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использовании государственных символов Российской Федерации при обучении и воспитании детей в образовательных организациях</a:t>
            </a:r>
          </a:p>
          <a:p>
            <a:pPr lvl="0"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2022-2023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учебном году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5" y="1214422"/>
            <a:ext cx="7536709" cy="3870762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Государственные символы Российской Федерации –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установленные Конституцией Российской Федерации и федеральными конституционными законами отличительные знаки государства, олицетворяющие его национальный суверенитет и самобытность.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Федеральные конституционные законы: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- «О государственном флаге Российской Федерации»;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- «О государственном гербе Российской Федерации»;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- «О государственном гимне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Российской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Федерации».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42976" y="1785926"/>
            <a:ext cx="700092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ru-RU" sz="28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PT Sans" pitchFamily="34" charset="-52"/>
              <a:ea typeface="PT Sans" pitchFamily="34" charset="-52"/>
              <a:cs typeface="+mj-cs"/>
            </a:endParaRPr>
          </a:p>
        </p:txBody>
      </p:sp>
      <p:pic>
        <p:nvPicPr>
          <p:cNvPr id="2051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29652" y="6572272"/>
            <a:ext cx="500066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 pitchFamily="34" charset="-52"/>
                <a:ea typeface="PT Sans" pitchFamily="34" charset="-52"/>
                <a:cs typeface="+mj-cs"/>
              </a:rPr>
              <a:t>1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T Sans" pitchFamily="34" charset="-52"/>
              <a:ea typeface="PT Sans" pitchFamily="34" charset="-52"/>
              <a:cs typeface="+mj-cs"/>
            </a:endParaRPr>
          </a:p>
        </p:txBody>
      </p:sp>
      <p:pic>
        <p:nvPicPr>
          <p:cNvPr id="9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922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29652" y="6572272"/>
            <a:ext cx="500066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 pitchFamily="34" charset="-52"/>
                <a:ea typeface="PT Sans" pitchFamily="34" charset="-52"/>
                <a:cs typeface="+mj-cs"/>
              </a:rPr>
              <a:t>1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T Sans" pitchFamily="34" charset="-52"/>
              <a:ea typeface="PT Sans" pitchFamily="34" charset="-52"/>
              <a:cs typeface="+mj-cs"/>
            </a:endParaRPr>
          </a:p>
        </p:txBody>
      </p:sp>
      <p:pic>
        <p:nvPicPr>
          <p:cNvPr id="4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92695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  <a:cs typeface="+mj-cs"/>
              </a:rPr>
              <a:t>Использование в обучении и воспитании государственных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  <a:cs typeface="+mj-cs"/>
              </a:rPr>
              <a:t>символов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  <a:cs typeface="+mj-cs"/>
              </a:rPr>
              <a:t>Российской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  <a:cs typeface="+mj-cs"/>
              </a:rPr>
              <a:t>Федерации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  <a:cs typeface="+mj-cs"/>
              </a:rPr>
              <a:t>– важнейший элемент приобщения к российским духовно – нравственным ценностям, культуре и исторической памяти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29652" y="6572272"/>
            <a:ext cx="500066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 pitchFamily="34" charset="-52"/>
                <a:ea typeface="PT Sans" pitchFamily="34" charset="-52"/>
                <a:cs typeface="+mj-cs"/>
              </a:rPr>
              <a:t>1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T Sans" pitchFamily="34" charset="-52"/>
              <a:ea typeface="PT Sans" pitchFamily="34" charset="-52"/>
              <a:cs typeface="+mj-cs"/>
            </a:endParaRPr>
          </a:p>
        </p:txBody>
      </p:sp>
      <p:pic>
        <p:nvPicPr>
          <p:cNvPr id="4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922952"/>
          </a:xfrm>
          <a:prstGeom prst="rect">
            <a:avLst/>
          </a:prstGeom>
          <a:noFill/>
        </p:spPr>
      </p:pic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  <a:cs typeface="+mj-cs"/>
              </a:rPr>
              <a:t>Методические рекомендации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  <a:cs typeface="+mj-cs"/>
              </a:rPr>
              <a:t>Минпросвещения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  <a:cs typeface="+mj-cs"/>
              </a:rPr>
              <a:t> России «Об использовании государственных символов Российской Федерации при обучении и воспитании детей и молодежи в образовательных организациях, а также организациях отдыха детей и их оздоровления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  <a:cs typeface="+mj-cs"/>
              </a:rPr>
              <a:t>» (направлены 15.04.2022).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cs typeface="+mj-cs"/>
            </a:endParaRPr>
          </a:p>
          <a:p>
            <a:pPr marL="0" indent="0">
              <a:buNone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cs typeface="+mj-cs"/>
            </a:endParaRP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  <a:cs typeface="+mj-cs"/>
              </a:rPr>
              <a:t>Стандарт Церемонии поднятия (спуска) Государственного флага Российской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  <a:cs typeface="+mj-cs"/>
              </a:rPr>
              <a:t>Федерации (направлены 17.06.2022).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29652" y="6572272"/>
            <a:ext cx="500066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 pitchFamily="34" charset="-52"/>
                <a:ea typeface="PT Sans" pitchFamily="34" charset="-52"/>
                <a:cs typeface="+mj-cs"/>
              </a:rPr>
              <a:t>1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T Sans" pitchFamily="34" charset="-52"/>
              <a:ea typeface="PT Sans" pitchFamily="34" charset="-52"/>
              <a:cs typeface="+mj-cs"/>
            </a:endParaRPr>
          </a:p>
        </p:txBody>
      </p:sp>
      <p:pic>
        <p:nvPicPr>
          <p:cNvPr id="4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922952"/>
          </a:xfrm>
          <a:prstGeom prst="rect">
            <a:avLst/>
          </a:prstGeom>
          <a:noFill/>
        </p:spPr>
      </p:pic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450084" y="2204864"/>
            <a:ext cx="8479633" cy="3561259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itchFamily="34" charset="-52"/>
                <a:ea typeface="PT Sans" pitchFamily="34" charset="-52"/>
                <a:cs typeface="+mj-cs"/>
              </a:rPr>
              <a:t>Общественные пространства образовательных организаций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  <a:cs typeface="+mj-cs"/>
              </a:rPr>
              <a:t>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  <a:cs typeface="+mj-cs"/>
              </a:rPr>
              <a:t>- холлы, рекреации, входные группы, учебные кабинеты, библиотеки, актовые залы, административные помещения и др.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cs typeface="+mj-cs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cs typeface="+mj-cs"/>
            </a:endParaRPr>
          </a:p>
          <a:p>
            <a:pPr marL="0" indent="0">
              <a:buNone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cs typeface="+mj-cs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cs typeface="+mj-cs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cs typeface="+mj-cs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cs typeface="+mj-cs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cs typeface="+mj-cs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cs typeface="+mj-cs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cs typeface="+mj-cs"/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268760"/>
            <a:ext cx="8034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  <a:cs typeface="+mj-cs"/>
              </a:rPr>
              <a:t>Размещение государственных символов Российской Федерации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4843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29652" y="6572272"/>
            <a:ext cx="500066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T Sans" pitchFamily="34" charset="-52"/>
              <a:ea typeface="PT Sans" pitchFamily="34" charset="-52"/>
              <a:cs typeface="+mj-cs"/>
            </a:endParaRPr>
          </a:p>
        </p:txBody>
      </p:sp>
      <p:pic>
        <p:nvPicPr>
          <p:cNvPr id="4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922952"/>
          </a:xfrm>
          <a:prstGeom prst="rect">
            <a:avLst/>
          </a:prstGeom>
          <a:noFill/>
        </p:spPr>
      </p:pic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450085" y="2261553"/>
            <a:ext cx="8479633" cy="35612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itchFamily="34" charset="-52"/>
              </a:rPr>
              <a:t>Разработанный локальный нормативный акт образовательной организации в котором расписан: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</a:rPr>
              <a:t>порядок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PT Sans" pitchFamily="34" charset="-52"/>
              </a:rPr>
              <a:t>отбора школьников для проведения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</a:rPr>
              <a:t>церемонии;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PT Sans" pitchFamily="34" charset="-52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</a:rPr>
              <a:t>порядок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PT Sans" pitchFamily="34" charset="-52"/>
              </a:rPr>
              <a:t>проведения церемонии поднятия Государственного флага Российской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</a:rPr>
              <a:t>Федерации;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PT Sans" pitchFamily="34" charset="-52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</a:rPr>
              <a:t>порядок 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PT Sans" pitchFamily="34" charset="-52"/>
              </a:rPr>
              <a:t>церемонии спуска Государственного флага Российской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</a:rPr>
              <a:t>Федерации;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PT Sans" pitchFamily="34" charset="-52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</a:rPr>
              <a:t>ответственные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PT Sans" pitchFamily="34" charset="-52"/>
              </a:rPr>
              <a:t>от образовательной организации за проведение церемонии поднятия и спуска Государственного флага Российской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</a:rPr>
              <a:t>Федерации;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PT Sans" pitchFamily="34" charset="-52"/>
            </a:endParaRPr>
          </a:p>
          <a:p>
            <a:endParaRPr lang="ru-RU" sz="2400" dirty="0"/>
          </a:p>
          <a:p>
            <a:endParaRPr lang="ru-RU" sz="2400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" pitchFamily="34" charset="-52"/>
              <a:ea typeface="PT Sans" pitchFamily="34" charset="-52"/>
              <a:cs typeface="+mj-cs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cs typeface="+mj-cs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cs typeface="+mj-cs"/>
            </a:endParaRPr>
          </a:p>
          <a:p>
            <a:pPr marL="0" indent="0">
              <a:buNone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cs typeface="+mj-cs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cs typeface="+mj-cs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cs typeface="+mj-cs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cs typeface="+mj-cs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cs typeface="+mj-cs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cs typeface="+mj-cs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cs typeface="+mj-cs"/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052736"/>
            <a:ext cx="8034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  <a:cs typeface="+mj-cs"/>
              </a:rPr>
              <a:t>Основание подготовки и проведения Церемонии поднятия Государственного флага Российской Федерации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843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29652" y="6572272"/>
            <a:ext cx="500066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T Sans" pitchFamily="34" charset="-52"/>
              <a:ea typeface="PT Sans" pitchFamily="34" charset="-52"/>
              <a:cs typeface="+mj-cs"/>
            </a:endParaRPr>
          </a:p>
        </p:txBody>
      </p:sp>
      <p:pic>
        <p:nvPicPr>
          <p:cNvPr id="4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922952"/>
          </a:xfrm>
          <a:prstGeom prst="rect">
            <a:avLst/>
          </a:prstGeom>
          <a:noFill/>
        </p:spPr>
      </p:pic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450085" y="2060848"/>
            <a:ext cx="8479633" cy="4487645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PT Sans" pitchFamily="34" charset="-52"/>
              </a:rPr>
              <a:t>Церемония проводится в первый учебный день каждой учебной недели перед первым учебным занятием;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PT Sans" pitchFamily="34" charset="-52"/>
              </a:rPr>
              <a:t>Место проведения церемонии ОО определяет самостоятельно в соответствии с конструктивными особенностями здания и спецификой ОО;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PT Sans" pitchFamily="34" charset="-52"/>
              </a:rPr>
              <a:t>Участники Церемонии определяются в соответствии с локальным актом ОО;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PT Sans" pitchFamily="34" charset="-52"/>
              </a:rPr>
              <a:t>Церемонией руководит ответственное лицо в ОО;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PT Sans" pitchFamily="34" charset="-52"/>
              </a:rPr>
              <a:t>Для проведения церемонии определяется знаменная группа в соответствии с локальным актом ОО;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PT Sans" pitchFamily="34" charset="-52"/>
              </a:rPr>
              <a:t>Государственный флаг Российской Федерации может подниматься как на флагштоке, так и устанавливаться на древке на особую подставку;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PT Sans" pitchFamily="34" charset="-52"/>
              </a:rPr>
              <a:t>Поднятие (установка)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</a:rPr>
              <a:t>Государственного флага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PT Sans" pitchFamily="34" charset="-52"/>
              </a:rPr>
              <a:t>Российской Федерации сопровождается исполнением Государственного гимна Российской Федерации.</a:t>
            </a:r>
          </a:p>
          <a:p>
            <a:endParaRPr lang="ru-RU" sz="2400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" pitchFamily="34" charset="-52"/>
              <a:ea typeface="PT Sans" pitchFamily="34" charset="-52"/>
              <a:cs typeface="+mj-cs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cs typeface="+mj-cs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cs typeface="+mj-cs"/>
            </a:endParaRPr>
          </a:p>
          <a:p>
            <a:pPr marL="0" indent="0">
              <a:buNone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cs typeface="+mj-cs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cs typeface="+mj-cs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cs typeface="+mj-cs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cs typeface="+mj-cs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cs typeface="+mj-cs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cs typeface="+mj-cs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cs typeface="+mj-cs"/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052736"/>
            <a:ext cx="8034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  <a:cs typeface="+mj-cs"/>
              </a:rPr>
              <a:t>Порядок проведения Церемонии поднятия Государственного флага Российской Федерации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8929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29652" y="6572272"/>
            <a:ext cx="500066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T Sans" pitchFamily="34" charset="-52"/>
              <a:ea typeface="PT Sans" pitchFamily="34" charset="-52"/>
              <a:cs typeface="+mj-cs"/>
            </a:endParaRPr>
          </a:p>
        </p:txBody>
      </p:sp>
      <p:pic>
        <p:nvPicPr>
          <p:cNvPr id="4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922952"/>
          </a:xfrm>
          <a:prstGeom prst="rect">
            <a:avLst/>
          </a:prstGeom>
          <a:noFill/>
        </p:spPr>
      </p:pic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450085" y="2060848"/>
            <a:ext cx="8479633" cy="4320479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100" dirty="0">
                <a:solidFill>
                  <a:schemeClr val="tx2">
                    <a:lumMod val="75000"/>
                  </a:schemeClr>
                </a:solidFill>
                <a:latin typeface="PT Sans" pitchFamily="34" charset="-52"/>
              </a:rPr>
              <a:t>Церемония проводится в конце каждой учебной недели по окончании последнего учебного занятия;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100" dirty="0">
                <a:solidFill>
                  <a:schemeClr val="tx2">
                    <a:lumMod val="75000"/>
                  </a:schemeClr>
                </a:solidFill>
                <a:latin typeface="PT Sans" pitchFamily="34" charset="-52"/>
              </a:rPr>
              <a:t>Участники Церемонии определяются в соответствии с локальным актом ОО (знаменная группа, представители администрации ОО, учащиеся, которым будет доверено поднять Государственный флаг Российской Федерации в начале следующей недели и т.д.);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100" dirty="0">
                <a:solidFill>
                  <a:schemeClr val="tx2">
                    <a:lumMod val="75000"/>
                  </a:schemeClr>
                </a:solidFill>
                <a:latin typeface="PT Sans" pitchFamily="34" charset="-52"/>
              </a:rPr>
              <a:t>Церемонией руководит ответственное лицо в ОО;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100" dirty="0">
                <a:solidFill>
                  <a:schemeClr val="tx2">
                    <a:lumMod val="75000"/>
                  </a:schemeClr>
                </a:solidFill>
                <a:latin typeface="PT Sans" pitchFamily="34" charset="-52"/>
              </a:rPr>
              <a:t>Для проведения церемонии определяется знаменная группа в соответствии с локальным актом ОО;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100" dirty="0">
                <a:solidFill>
                  <a:schemeClr val="tx2">
                    <a:lumMod val="75000"/>
                  </a:schemeClr>
                </a:solidFill>
                <a:latin typeface="PT Sans" pitchFamily="34" charset="-52"/>
              </a:rPr>
              <a:t>Знаменная группа после спуска Государственного флага Российской Федерации выносит его маршем «нога в ногу» и передает дежурному для доставки в специально отведенное место хранения;  </a:t>
            </a: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cs typeface="+mj-cs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cs typeface="+mj-cs"/>
            </a:endParaRPr>
          </a:p>
          <a:p>
            <a:pPr marL="0" indent="0">
              <a:buNone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cs typeface="+mj-cs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cs typeface="+mj-cs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cs typeface="+mj-cs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cs typeface="+mj-cs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cs typeface="+mj-cs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cs typeface="+mj-cs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cs typeface="+mj-cs"/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052736"/>
            <a:ext cx="8034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  <a:cs typeface="+mj-cs"/>
              </a:rPr>
              <a:t>Порядок проведения Церемонии спуска Государственного флага Российской Федерации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7880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29652" y="6572272"/>
            <a:ext cx="500066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 pitchFamily="34" charset="-52"/>
                <a:ea typeface="PT Sans" pitchFamily="34" charset="-52"/>
                <a:cs typeface="+mj-cs"/>
              </a:rPr>
              <a:t>1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T Sans" pitchFamily="34" charset="-52"/>
              <a:ea typeface="PT Sans" pitchFamily="34" charset="-52"/>
              <a:cs typeface="+mj-cs"/>
            </a:endParaRPr>
          </a:p>
        </p:txBody>
      </p:sp>
      <p:pic>
        <p:nvPicPr>
          <p:cNvPr id="4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92295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56497" y="2852936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 </a:t>
            </a:r>
            <a:endParaRPr lang="ru-RU" sz="3600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7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426</Words>
  <Application>Microsoft Office PowerPoint</Application>
  <PresentationFormat>Экран (4:3)</PresentationFormat>
  <Paragraphs>80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Государственные символы Российской Федерации – установленные Конституцией Российской Федерации и федеральными конституционными законами отличительные знаки государства, олицетворяющие его национальный суверенитет и самобытность.  Федеральные конституционные законы: - «О государственном флаге Российской Федерации»; - «О государственном гербе Российской Федерации»; - «О государственном гимне Российской Федерации».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для Маши</dc:creator>
  <cp:lastModifiedBy>Швецова Анна Николаевна</cp:lastModifiedBy>
  <cp:revision>88</cp:revision>
  <dcterms:created xsi:type="dcterms:W3CDTF">2015-08-19T06:37:14Z</dcterms:created>
  <dcterms:modified xsi:type="dcterms:W3CDTF">2022-08-25T10:19:26Z</dcterms:modified>
</cp:coreProperties>
</file>