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12192000" cy="6858000"/>
  <p:embeddedFontLst>
    <p:embeddedFont>
      <p:font typeface="LetoSans Regular" panose="02000503000000000000" pitchFamily="50" charset="0"/>
      <p:regular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wF7mdo/+DRDQjBqGYdt5rY94P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9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66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27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1961751" y="2803652"/>
            <a:ext cx="8268497" cy="57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482600" y="2223857"/>
            <a:ext cx="11147425" cy="460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1961751" y="2803652"/>
            <a:ext cx="8268497" cy="57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482600" y="489855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 h="120000" extrusionOk="0">
                <a:moveTo>
                  <a:pt x="0" y="0"/>
                </a:moveTo>
                <a:lnTo>
                  <a:pt x="11147071" y="0"/>
                </a:lnTo>
              </a:path>
            </a:pathLst>
          </a:custGeom>
          <a:noFill/>
          <a:ln w="28575" cap="flat" cmpd="sng">
            <a:solidFill>
              <a:srgbClr val="1822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4"/>
          <p:cNvSpPr/>
          <p:nvPr/>
        </p:nvSpPr>
        <p:spPr>
          <a:xfrm>
            <a:off x="482600" y="6368138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 h="120000" extrusionOk="0">
                <a:moveTo>
                  <a:pt x="0" y="0"/>
                </a:moveTo>
                <a:lnTo>
                  <a:pt x="11147071" y="0"/>
                </a:lnTo>
              </a:path>
            </a:pathLst>
          </a:custGeom>
          <a:noFill/>
          <a:ln w="28575" cap="flat" cmpd="sng">
            <a:solidFill>
              <a:srgbClr val="1822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4"/>
          <p:cNvSpPr txBox="1">
            <a:spLocks noGrp="1"/>
          </p:cNvSpPr>
          <p:nvPr>
            <p:ph type="title"/>
          </p:nvPr>
        </p:nvSpPr>
        <p:spPr>
          <a:xfrm>
            <a:off x="1961751" y="2803652"/>
            <a:ext cx="8268497" cy="57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body" idx="1"/>
          </p:nvPr>
        </p:nvSpPr>
        <p:spPr>
          <a:xfrm>
            <a:off x="482600" y="2223857"/>
            <a:ext cx="11147425" cy="460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title"/>
          </p:nvPr>
        </p:nvSpPr>
        <p:spPr>
          <a:xfrm>
            <a:off x="408373" y="795291"/>
            <a:ext cx="4629971" cy="441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35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Средняя</a:t>
            </a:r>
            <a:r>
              <a:rPr lang="ru-RU" b="1" dirty="0">
                <a:latin typeface="Times New Roman" panose="02020603050405020304" pitchFamily="18" charset="0"/>
                <a:ea typeface="Lucida Sans"/>
                <a:cs typeface="Times New Roman" panose="02020603050405020304" pitchFamily="18" charset="0"/>
                <a:sym typeface="Lucida Sans"/>
              </a:rPr>
              <a:t> школа </a:t>
            </a:r>
            <a:r>
              <a:rPr lang="ru-RU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Lucida Sans"/>
                <a:cs typeface="Times New Roman" panose="02020603050405020304" pitchFamily="18" charset="0"/>
                <a:sym typeface="Lucida Sans"/>
              </a:rPr>
              <a:t>Комплекс  Покровский</a:t>
            </a:r>
            <a:r>
              <a:rPr lang="ru-RU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»</a:t>
            </a:r>
            <a:r>
              <a:rPr lang="ru-RU" sz="41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/>
            </a:r>
            <a:br>
              <a:rPr lang="ru-RU" sz="41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</a:br>
            <a:r>
              <a:rPr lang="ru-RU" sz="41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/>
            </a:r>
            <a:br>
              <a:rPr lang="ru-RU" sz="41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реализации учебного предмета 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«Социальные навыки»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46" name="Google Shape;46;p1"/>
          <p:cNvGrpSpPr/>
          <p:nvPr/>
        </p:nvGrpSpPr>
        <p:grpSpPr>
          <a:xfrm>
            <a:off x="482600" y="487679"/>
            <a:ext cx="11148568" cy="5882640"/>
            <a:chOff x="482600" y="487679"/>
            <a:chExt cx="11148568" cy="5882640"/>
          </a:xfrm>
        </p:grpSpPr>
        <p:pic>
          <p:nvPicPr>
            <p:cNvPr id="47" name="Google Shape;4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8344" y="487679"/>
              <a:ext cx="6592824" cy="5882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1"/>
            <p:cNvSpPr/>
            <p:nvPr/>
          </p:nvSpPr>
          <p:spPr>
            <a:xfrm>
              <a:off x="482600" y="489855"/>
              <a:ext cx="11147425" cy="0"/>
            </a:xfrm>
            <a:custGeom>
              <a:avLst/>
              <a:gdLst/>
              <a:ahLst/>
              <a:cxnLst/>
              <a:rect l="l" t="t" r="r" b="b"/>
              <a:pathLst>
                <a:path w="11147425" h="120000" extrusionOk="0">
                  <a:moveTo>
                    <a:pt x="0" y="0"/>
                  </a:moveTo>
                  <a:lnTo>
                    <a:pt x="11147071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82600" y="6368138"/>
              <a:ext cx="11147425" cy="0"/>
            </a:xfrm>
            <a:custGeom>
              <a:avLst/>
              <a:gdLst/>
              <a:ahLst/>
              <a:cxnLst/>
              <a:rect l="l" t="t" r="r" b="b"/>
              <a:pathLst>
                <a:path w="11147425" h="120000" extrusionOk="0">
                  <a:moveTo>
                    <a:pt x="0" y="0"/>
                  </a:moveTo>
                  <a:lnTo>
                    <a:pt x="11147071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482600" y="489855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 h="120000" extrusionOk="0">
                <a:moveTo>
                  <a:pt x="0" y="0"/>
                </a:moveTo>
                <a:lnTo>
                  <a:pt x="11147071" y="0"/>
                </a:lnTo>
              </a:path>
            </a:pathLst>
          </a:custGeom>
          <a:noFill/>
          <a:ln w="28575" cap="flat" cmpd="sng">
            <a:solidFill>
              <a:srgbClr val="1822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3586579" y="133603"/>
            <a:ext cx="492710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LetoSans Regular" panose="02000503000000000000" pitchFamily="50" charset="0"/>
                <a:ea typeface="Verdana"/>
                <a:cs typeface="Verdana"/>
                <a:sym typeface="Verdana"/>
              </a:rPr>
              <a:t>СОЦИАЛЬНЫЕ НАВЫКИ</a:t>
            </a:r>
            <a:endParaRPr b="1" dirty="0">
              <a:latin typeface="LetoSans Regular" panose="02000503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6EFA-A564-5AF0-CCE0-8020DB8568E3}"/>
              </a:ext>
            </a:extLst>
          </p:cNvPr>
          <p:cNvSpPr txBox="1"/>
          <p:nvPr/>
        </p:nvSpPr>
        <p:spPr>
          <a:xfrm>
            <a:off x="1500326" y="999784"/>
            <a:ext cx="9010834" cy="587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  <a:spcAft>
                <a:spcPts val="600"/>
              </a:spcAft>
            </a:pPr>
            <a:r>
              <a:rPr lang="ru-RU" sz="1800" b="1" kern="15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Общая характеристика учебного предмета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5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 34 часа;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5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три оценочных периода;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kern="15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п</a:t>
            </a:r>
            <a:r>
              <a:rPr lang="ru-RU" sz="1800" kern="15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ромежуточная аттестация;</a:t>
            </a:r>
          </a:p>
          <a:p>
            <a:pPr marL="285750" indent="-285750">
              <a:lnSpc>
                <a:spcPts val="1425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800" b="1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b="1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Целью </a:t>
            </a:r>
            <a:r>
              <a:rPr lang="ru-RU" sz="1800" kern="150" dirty="0" smtClean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учебного предмета </a:t>
            </a:r>
            <a:r>
              <a:rPr lang="ru-RU" sz="1800" kern="150" dirty="0" smtClean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является 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создание условий для успешной адаптации обучающихся 5-х классов к новым условиям обучения на уровне основного общего образования.</a:t>
            </a:r>
          </a:p>
          <a:p>
            <a:pPr algn="just">
              <a:lnSpc>
                <a:spcPts val="1425"/>
              </a:lnSpc>
              <a:spcAft>
                <a:spcPts val="600"/>
              </a:spcAft>
            </a:pPr>
            <a:endParaRPr lang="ru-RU" sz="12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marL="285750" indent="-285750">
              <a:lnSpc>
                <a:spcPts val="1425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kern="15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Задачи программы:</a:t>
            </a:r>
            <a:endParaRPr lang="ru-RU" sz="16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- формирование и развитие представлений о новом социальном статусе пятиклассника по сравнению со статусом обучающегося начальной школы;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- в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ыработк</a:t>
            </a:r>
            <a:r>
              <a:rPr lang="ru-RU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а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на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основе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собственного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опыта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норм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поведения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 и </a:t>
            </a:r>
            <a:r>
              <a:rPr lang="de-DE" sz="1600" kern="150" dirty="0" err="1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общения</a:t>
            </a:r>
            <a:r>
              <a:rPr lang="de-DE" sz="16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;</a:t>
            </a:r>
            <a:endParaRPr lang="ru-RU" sz="1600" kern="150" dirty="0">
              <a:effectLst/>
              <a:latin typeface="LetoSans Regular" panose="02000503000000000000" pitchFamily="50" charset="0"/>
              <a:ea typeface="OpenSymbol"/>
              <a:cs typeface="OpenSymbo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150" dirty="0"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- снижение уровня психоэмоционального напряжения;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2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482600" y="489855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 h="120000" extrusionOk="0">
                <a:moveTo>
                  <a:pt x="0" y="0"/>
                </a:moveTo>
                <a:lnTo>
                  <a:pt x="11147071" y="0"/>
                </a:lnTo>
              </a:path>
            </a:pathLst>
          </a:custGeom>
          <a:noFill/>
          <a:ln w="28575" cap="flat" cmpd="sng">
            <a:solidFill>
              <a:srgbClr val="1822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3586579" y="133603"/>
            <a:ext cx="492710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Verdana"/>
                <a:ea typeface="Verdana"/>
                <a:cs typeface="Verdana"/>
                <a:sym typeface="Verdana"/>
              </a:rPr>
              <a:t>СОЦИАЛЬНЫЕ НАВЫКИ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8F80E-7B5B-131E-8EA0-B34DF0E59277}"/>
              </a:ext>
            </a:extLst>
          </p:cNvPr>
          <p:cNvSpPr txBox="1"/>
          <p:nvPr/>
        </p:nvSpPr>
        <p:spPr>
          <a:xfrm>
            <a:off x="266330" y="852256"/>
            <a:ext cx="1147882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5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Планируемые результаты освоения программы</a:t>
            </a:r>
            <a:endParaRPr lang="ru-RU" sz="16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r>
              <a:rPr lang="ru-RU" sz="1600" kern="15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ЛИЧНОСТНЫЕ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- освоение социальных норм, правил поведения, ролей и форм социальной жизни в группах и сообществах, включая взрослые и социальные сообщества; </a:t>
            </a:r>
            <a:endParaRPr lang="ru-RU" sz="1600" kern="150" dirty="0"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kern="150" dirty="0"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- развитие морального сознания и компетентности в решении моральных проблем на основе личностного выбора, формирование нравственных чувств и нравственного поведения, осознанного и ответственного отношения к собственным поступкам;</a:t>
            </a:r>
          </a:p>
          <a:p>
            <a:pPr algn="just">
              <a:lnSpc>
                <a:spcPct val="150000"/>
              </a:lnSpc>
            </a:pPr>
            <a:r>
              <a:rPr lang="ru-RU" sz="1600" kern="15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- </a:t>
            </a:r>
            <a:r>
              <a:rPr lang="ru-RU" sz="1600" kern="150" dirty="0">
                <a:effectLst/>
                <a:latin typeface="LetoSans Regular" panose="02000503000000000000" pitchFamily="50" charset="0"/>
                <a:ea typeface="OpenSymbol"/>
                <a:cs typeface="OpenSymbol"/>
              </a:rPr>
              <a:t>формирование коммуникативной компетентности в общении и сотрудничестве со сверстниками, взрослыми в процессе образовательной, общественно полезной, творческой и других видов деятельности и др. </a:t>
            </a:r>
          </a:p>
          <a:p>
            <a:pPr algn="just">
              <a:lnSpc>
                <a:spcPct val="150000"/>
              </a:lnSpc>
            </a:pPr>
            <a:r>
              <a:rPr lang="ru-RU" sz="1600" kern="15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МЕТАПРЕДМЕТНЫЕ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600" kern="150" dirty="0">
                <a:latin typeface="LetoSans Regular" panose="02000503000000000000" pitchFamily="50" charset="0"/>
                <a:ea typeface="OpenSymbol"/>
                <a:cs typeface="OpenSymbol"/>
              </a:rPr>
              <a:t>умение самостоятельно определять цели своего обучения, ставить и формулировать для себя новые задачи в учёбе и познавательной деятельности, развивать мотивы и интересы своей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1600" kern="150" dirty="0">
                <a:latin typeface="LetoSans Regular" panose="02000503000000000000" pitchFamily="50" charset="0"/>
                <a:ea typeface="OpenSymbol"/>
                <a:cs typeface="OpenSymbol"/>
              </a:rPr>
              <a:t>- владение основами самоконтроля, самооценки, принятия решений и осуществления осознанного выбора в учебной и познавательной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1600" kern="15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- </a:t>
            </a:r>
            <a:r>
              <a:rPr lang="ru-RU" sz="1600" dirty="0"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умение осознанно использовать речевые средства в соответствии с задачей коммуникации для выражения своих чувств, мыслей и потребностей и др.</a:t>
            </a:r>
            <a:endParaRPr lang="ru-RU" sz="1600" kern="150" dirty="0"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endParaRPr lang="ru-RU" sz="1600" kern="150" dirty="0"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endParaRPr lang="ru-RU" sz="16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endParaRPr lang="ru-RU" sz="16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482600" y="489855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 h="120000" extrusionOk="0">
                <a:moveTo>
                  <a:pt x="0" y="0"/>
                </a:moveTo>
                <a:lnTo>
                  <a:pt x="11147071" y="0"/>
                </a:lnTo>
              </a:path>
            </a:pathLst>
          </a:custGeom>
          <a:noFill/>
          <a:ln w="28575" cap="flat" cmpd="sng">
            <a:solidFill>
              <a:srgbClr val="1822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3586579" y="133603"/>
            <a:ext cx="492710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Verdana"/>
                <a:ea typeface="Verdana"/>
                <a:cs typeface="Verdana"/>
                <a:sym typeface="Verdana"/>
              </a:rPr>
              <a:t>СОЦИАЛЬНЫЕ НАВЫКИ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8F80E-7B5B-131E-8EA0-B34DF0E59277}"/>
              </a:ext>
            </a:extLst>
          </p:cNvPr>
          <p:cNvSpPr txBox="1"/>
          <p:nvPr/>
        </p:nvSpPr>
        <p:spPr>
          <a:xfrm>
            <a:off x="266330" y="852256"/>
            <a:ext cx="11478827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Содержание программы</a:t>
            </a:r>
            <a:endParaRPr lang="ru-RU" sz="1800" b="1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Блок 1. «Я-ты-группа» </a:t>
            </a:r>
            <a:endParaRPr lang="ru-RU" sz="18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Блок 2. «Учимся общаться»</a:t>
            </a:r>
            <a:endParaRPr lang="ru-RU" sz="18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Блок 3. «Конкуренция или сотрудничество?»</a:t>
            </a:r>
            <a:endParaRPr lang="ru-RU" sz="18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kern="15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Блок 4. «Толерантность»</a:t>
            </a:r>
            <a:endParaRPr lang="ru-RU" sz="18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  <a:p>
            <a:pPr algn="ctr"/>
            <a:r>
              <a:rPr lang="ru-RU" sz="1800" b="1" kern="150" dirty="0" smtClean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Тематика </a:t>
            </a:r>
            <a:r>
              <a:rPr lang="ru-RU" sz="1800" b="1" kern="15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занятий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«Мое окружение — мой выбор!»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«"Странные" люди»</a:t>
            </a:r>
            <a:endParaRPr lang="ru-RU" sz="1800" dirty="0"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«Общаемся без слов»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«Наши чувства в конфликте»</a:t>
            </a:r>
            <a:endParaRPr lang="ru-RU" sz="1800" dirty="0"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dirty="0">
                <a:effectLst/>
                <a:latin typeface="LetoSans Regular" panose="02000503000000000000" pitchFamily="50" charset="0"/>
                <a:ea typeface="Andale Sans UI"/>
                <a:cs typeface="Tahoma" panose="020B0604030504040204" pitchFamily="34" charset="0"/>
              </a:rPr>
              <a:t>«Как жить в мире различий?»</a:t>
            </a:r>
            <a:endParaRPr lang="ru-RU" sz="18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endParaRPr lang="ru-RU" sz="1600" kern="150" dirty="0"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endParaRPr lang="ru-RU" sz="16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  <a:p>
            <a:pPr algn="just"/>
            <a:endParaRPr lang="ru-RU" sz="1600" kern="150" dirty="0">
              <a:effectLst/>
              <a:latin typeface="LetoSans Regular" panose="02000503000000000000" pitchFamily="50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5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684" y="1000566"/>
            <a:ext cx="10363200" cy="4154984"/>
          </a:xfrm>
        </p:spPr>
        <p:txBody>
          <a:bodyPr/>
          <a:lstStyle/>
          <a:p>
            <a:r>
              <a:rPr lang="ru-RU" b="1" dirty="0" smtClean="0"/>
              <a:t>                                                                                «Разговор в рисунках»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Пары </a:t>
            </a:r>
            <a:r>
              <a:rPr lang="ru-RU" dirty="0"/>
              <a:t>сидят спиной друг к другу, что исключает возможность использования в качестве средств общения мимики, выразительных движений и т. п.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Первый участник </a:t>
            </a:r>
            <a:r>
              <a:rPr lang="ru-RU" dirty="0"/>
              <a:t>рисует на </a:t>
            </a:r>
            <a:r>
              <a:rPr lang="ru-RU" dirty="0" smtClean="0"/>
              <a:t>листе </a:t>
            </a:r>
            <a:r>
              <a:rPr lang="ru-RU" dirty="0"/>
              <a:t>какую-либо одну деталь изображения, после этого второй</a:t>
            </a:r>
            <a:br>
              <a:rPr lang="ru-RU" dirty="0"/>
            </a:br>
            <a:r>
              <a:rPr lang="ru-RU" dirty="0"/>
              <a:t>рисует еще какую-нибудь деталь, передает лист первому и т. д. Время выполнения упражнения – 2–3 минуты. Предварительно договариваться о тематике рисунка участникам не следует, по ходу рисования разговаривать </a:t>
            </a:r>
            <a:r>
              <a:rPr lang="ru-RU" dirty="0" smtClean="0"/>
              <a:t>тоже нельзя.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 ВЫПОЛНЕНИЯ ЗАДАНИЯ ЗАПИШИ В ТЕТРАДИ КОММЕНТАРИИ: </a:t>
            </a:r>
            <a:br>
              <a:rPr lang="ru-RU" dirty="0"/>
            </a:br>
            <a:r>
              <a:rPr lang="ru-RU" dirty="0"/>
              <a:t>- удалось ли достигнуть взаимопонимания при таком общении;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легко ли было "общаться" не используя жесты и мимику.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3928" y="11867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Verdana"/>
                <a:ea typeface="Verdana"/>
                <a:cs typeface="Verdana"/>
                <a:sym typeface="Verdana"/>
              </a:rPr>
              <a:t>СОЦИАЛЬНЫЕ НАВЫКИ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6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482600" y="489855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 h="120000" extrusionOk="0">
                <a:moveTo>
                  <a:pt x="0" y="0"/>
                </a:moveTo>
                <a:lnTo>
                  <a:pt x="11147071" y="0"/>
                </a:lnTo>
              </a:path>
            </a:pathLst>
          </a:custGeom>
          <a:noFill/>
          <a:ln w="28575" cap="flat" cmpd="sng">
            <a:solidFill>
              <a:srgbClr val="1822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3586579" y="133603"/>
            <a:ext cx="492710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Verdana"/>
                <a:ea typeface="Verdana"/>
                <a:cs typeface="Verdana"/>
                <a:sym typeface="Verdana"/>
              </a:rPr>
              <a:t>СОЦИАЛЬНЫЕ НАВЫКИ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0C7D9-9D55-855A-C14A-08FF908E1E40}"/>
              </a:ext>
            </a:extLst>
          </p:cNvPr>
          <p:cNvSpPr txBox="1"/>
          <p:nvPr/>
        </p:nvSpPr>
        <p:spPr>
          <a:xfrm>
            <a:off x="1811044" y="907493"/>
            <a:ext cx="9428085" cy="664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indent="443230" algn="ctr">
              <a:lnSpc>
                <a:spcPct val="107000"/>
              </a:lnSpc>
              <a:spcAft>
                <a:spcPts val="25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Times New Roman" panose="02020603050405020304" pitchFamily="18" charset="0"/>
              </a:rPr>
              <a:t>Быть гражданином:  </a:t>
            </a:r>
            <a:endParaRPr lang="ru-RU" sz="2000" dirty="0">
              <a:solidFill>
                <a:srgbClr val="000000"/>
              </a:solidFill>
              <a:effectLst/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R="699135" indent="443230" algn="ctr">
              <a:lnSpc>
                <a:spcPct val="107000"/>
              </a:lnSpc>
              <a:spcAft>
                <a:spcPts val="25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Times New Roman" panose="02020603050405020304" pitchFamily="18" charset="0"/>
              </a:rPr>
              <a:t>мои права, моя ответственность, мой выбор </a:t>
            </a:r>
          </a:p>
          <a:p>
            <a:pPr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R="699135" indent="443230" algn="ctr">
              <a:lnSpc>
                <a:spcPct val="107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Times New Roman" panose="02020603050405020304" pitchFamily="18" charset="0"/>
              </a:rPr>
              <a:t>Примерная программа курса внеурочной деятельности для обучающихся разработана в качестве одной из примерных программ по формированию законопослушного поведения несовершеннолетних в целях внедрения их в практику работы общеобразовательных организаций. </a:t>
            </a:r>
          </a:p>
          <a:p>
            <a:pPr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1800" dirty="0">
              <a:solidFill>
                <a:srgbClr val="000000"/>
              </a:solidFill>
              <a:effectLst/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R="699135" indent="443230" algn="ctr">
              <a:lnSpc>
                <a:spcPct val="107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LetoSans Regular" panose="02000503000000000000" pitchFamily="50" charset="0"/>
                <a:ea typeface="Times New Roman" panose="02020603050405020304" pitchFamily="18" charset="0"/>
              </a:rPr>
              <a:t>Данная программа рассчитана  на обучающихся подросткового возраста  (12–14 лет) и может быть использована при реализации методик формирования законопослушного поведения несовершеннолетних, развития у них правосознания и правовой культуры в рамках проводимых внеурочных занятий. </a:t>
            </a: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solidFill>
                <a:srgbClr val="000000"/>
              </a:solidFill>
              <a:effectLst/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solidFill>
                <a:srgbClr val="000000"/>
              </a:solidFill>
              <a:effectLst/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solidFill>
                <a:srgbClr val="000000"/>
              </a:solidFill>
              <a:effectLst/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b="1" dirty="0">
              <a:latin typeface="LetoSans Regular" panose="02000503000000000000" pitchFamily="50" charset="0"/>
              <a:ea typeface="Times New Roman" panose="02020603050405020304" pitchFamily="18" charset="0"/>
            </a:endParaRPr>
          </a:p>
          <a:p>
            <a:pPr marL="1256030" marR="699135" indent="443230" algn="ctr">
              <a:lnSpc>
                <a:spcPct val="107000"/>
              </a:lnSpc>
              <a:spcAft>
                <a:spcPts val="25"/>
              </a:spcAft>
            </a:pPr>
            <a:endParaRPr lang="ru-RU" sz="2000" dirty="0">
              <a:solidFill>
                <a:srgbClr val="000000"/>
              </a:solidFill>
              <a:effectLst/>
              <a:latin typeface="LetoSans Regular" panose="02000503000000000000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2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359</Words>
  <Application>Microsoft Office PowerPoint</Application>
  <PresentationFormat>Широкоэкранный</PresentationFormat>
  <Paragraphs>53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Andale Sans UI</vt:lpstr>
      <vt:lpstr>LetoSans Regular</vt:lpstr>
      <vt:lpstr>Verdana</vt:lpstr>
      <vt:lpstr>Cambria</vt:lpstr>
      <vt:lpstr>OpenSymbol</vt:lpstr>
      <vt:lpstr>Calibri</vt:lpstr>
      <vt:lpstr>Wingdings</vt:lpstr>
      <vt:lpstr>Arial</vt:lpstr>
      <vt:lpstr>Lucida Sans</vt:lpstr>
      <vt:lpstr>Times New Roman</vt:lpstr>
      <vt:lpstr>Tahoma</vt:lpstr>
      <vt:lpstr>Quattrocento Sans</vt:lpstr>
      <vt:lpstr>Office Theme</vt:lpstr>
      <vt:lpstr>Средняя школа «Комплекс  Покровский»  О реализации учебного предмета  «Социальные навыки»   </vt:lpstr>
      <vt:lpstr>СОЦИАЛЬНЫЕ НАВЫКИ</vt:lpstr>
      <vt:lpstr>СОЦИАЛЬНЫЕ НАВЫКИ</vt:lpstr>
      <vt:lpstr>СОЦИАЛЬНЫЕ НАВЫКИ</vt:lpstr>
      <vt:lpstr>                                                                                «Разговор в рисунках» Пары сидят спиной друг к другу, что исключает возможность использования в качестве средств общения мимики, выразительных движений и т. п.   Первый участник рисует на листе какую-либо одну деталь изображения, после этого второй рисует еще какую-нибудь деталь, передает лист первому и т. д. Время выполнения упражнения – 2–3 минуты. Предварительно договариваться о тематике рисунка участникам не следует, по ходу рисования разговаривать тоже нельзя.  ПОСЛЕ ВЫПОЛНЕНИЯ ЗАДАНИЯ ЗАПИШИ В ТЕТРАДИ КОММЕНТАРИИ:  - удалось ли достигнуть взаимопонимания при таком общении; - легко ли было "общаться" не используя жесты и мимику.  </vt:lpstr>
      <vt:lpstr>СОЦИАЛЬНЫЕ НАВЫКИ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школа «Комплекс  Покровский»  О реализации учебного предмета  «Социальные навыки»</dc:title>
  <dc:creator>Татьяна Сергеевна Савиных</dc:creator>
  <cp:lastModifiedBy>Татьяна Сергеевна Савиных</cp:lastModifiedBy>
  <cp:revision>8</cp:revision>
  <dcterms:created xsi:type="dcterms:W3CDTF">2022-05-16T10:59:37Z</dcterms:created>
  <dcterms:modified xsi:type="dcterms:W3CDTF">2022-08-26T03:38:11Z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2021-10-16T00:00:00Z</vt:filetime>
  </property>
  <property fmtid="{D5CDD505-2E9C-101B-9397-08002B2CF9AE}" pid="3" name="LastSaved">
    <vt:filetime>2022-05-16T00:00:00Z</vt:filetime>
  </property>
</Properties>
</file>