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EE58C-49D5-44A2-8F3A-7BF577AEA09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AB78-2707-4417-9277-A3EAB4829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1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C216-DE81-4F18-B91C-85CDDCD20DBA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F:\РАБОТА\ЗОЛОТОЕ СЕЧЕНИЕ\КРАСОБР\презентация\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F:\РАБОТА\ЗОЛОТОЕ СЕЧЕНИЕ\КРАСОБР\Фирменный стиль\ГУО\Логотип\Логотип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779" y="476672"/>
            <a:ext cx="6357982" cy="138708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5656" y="2967335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изменений в рабочие программы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</a:t>
            </a:r>
          </a:p>
          <a:p>
            <a:pPr lvl="0"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2022-2023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80728"/>
            <a:ext cx="7000924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Сравнительный анализ примерных программ воспитания (2020 и 2022 годы)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207039"/>
              </p:ext>
            </p:extLst>
          </p:nvPr>
        </p:nvGraphicFramePr>
        <p:xfrm>
          <a:off x="827583" y="2143117"/>
          <a:ext cx="7852102" cy="20059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48273"/>
                <a:gridCol w="2592288"/>
                <a:gridCol w="2811541"/>
              </a:tblGrid>
              <a:tr h="34891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5705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Система поощрения социальной успешности и проявлений активной жизненной позиции обучающихся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Не обозначено.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Описаны принципы и формы поощрения.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3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55139"/>
            <a:ext cx="7000924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Сравнительный анализ примерных программ воспитания (2020 и 2022 годы)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56200"/>
              </p:ext>
            </p:extLst>
          </p:nvPr>
        </p:nvGraphicFramePr>
        <p:xfrm>
          <a:off x="835846" y="1785926"/>
          <a:ext cx="7984626" cy="43289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15075"/>
                <a:gridCol w="3010558"/>
                <a:gridCol w="2858993"/>
              </a:tblGrid>
              <a:tr h="4153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30777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Анализ воспитательной работы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ОО проводят анализ только самостоятельно.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Самоанализ воспитательной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работы осуществляется по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выбранным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самой школой направлениям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 соответствием с принципами анализа и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проводится с целью выявления основных проблем школьного воспитания и последующего их решения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Анализ проводится с привлечением внешних специалистов, 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если это необходимо.  </a:t>
                      </a: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Основным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методом анализа воспитательного процесса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является самоанализ. Он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осуществляется в соответствии с целевыми ориентирами результатов воспитания, личностными результатами обучающихся на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уровнях,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установленными соответствующими ФГОС.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4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2953"/>
            <a:ext cx="7000924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Сравнительный анализ примерных программ воспитания (2020 и 2022 годы)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92028"/>
              </p:ext>
            </p:extLst>
          </p:nvPr>
        </p:nvGraphicFramePr>
        <p:xfrm>
          <a:off x="467544" y="1785926"/>
          <a:ext cx="8462174" cy="459012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50479"/>
                <a:gridCol w="3104108"/>
                <a:gridCol w="3107587"/>
              </a:tblGrid>
              <a:tr h="4189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Sans"/>
                        </a:rPr>
                        <a:t>Критерии</a:t>
                      </a:r>
                      <a:endParaRPr lang="ru-RU" sz="1400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Sans"/>
                        </a:rPr>
                        <a:t>2020</a:t>
                      </a:r>
                      <a:endParaRPr lang="ru-RU" sz="1400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Sans"/>
                        </a:rPr>
                        <a:t>2022</a:t>
                      </a:r>
                      <a:endParaRPr lang="ru-RU" sz="1400" dirty="0">
                        <a:latin typeface="PT Sans"/>
                      </a:endParaRPr>
                    </a:p>
                  </a:txBody>
                  <a:tcPr/>
                </a:tc>
              </a:tr>
              <a:tr h="284558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+mn-ea"/>
                          <a:cs typeface="Times New Roman" panose="02020603050405020304" pitchFamily="18" charset="0"/>
                        </a:rPr>
                        <a:t>Цель воспитания</a:t>
                      </a:r>
                      <a:endParaRPr lang="ru-RU" sz="1400" dirty="0">
                        <a:latin typeface="PT Sans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Современный российский национальный воспитательный идеал совпадает.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Цель -  личностное развитие школьников. </a:t>
                      </a:r>
                      <a:b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</a:br>
                      <a:endParaRPr lang="ru-RU" sz="1400" dirty="0" smtClean="0"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Подцели: 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изучение </a:t>
                      </a:r>
                      <a: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усвоение </a:t>
                      </a:r>
                      <a: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ценностей (социально значимые знания</a:t>
                      </a: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); 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позитивного отношения (социально значимые отношения</a:t>
                      </a: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); 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приобретение</a:t>
                      </a:r>
                      <a:r>
                        <a:rPr lang="ru-RU" sz="1400" baseline="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соответствующего </a:t>
                      </a:r>
                      <a: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этим ценностям опыта поведения (социально значимые дела).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Современный российский национальный воспитательный </a:t>
                      </a: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идеал совпадает.</a:t>
                      </a:r>
                      <a: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</a:br>
                      <a:endParaRPr lang="ru-RU" sz="1400" dirty="0" smtClean="0"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Цель </a:t>
                      </a:r>
                      <a: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развитие личности, создание условий для самоопределения и социализации на основе социокультурных, </a:t>
                      </a:r>
                      <a:r>
                        <a:rPr lang="ru-RU" sz="1400" dirty="0" smtClean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духовно-нравственных </a:t>
                      </a:r>
                      <a: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ценностей и принятых в российском обществе правил и норм.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7000924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Сравнительный анализ примерных программ воспитания (2020 и 2022 годы)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77962"/>
              </p:ext>
            </p:extLst>
          </p:nvPr>
        </p:nvGraphicFramePr>
        <p:xfrm>
          <a:off x="827583" y="2143117"/>
          <a:ext cx="7852102" cy="23401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8233"/>
                <a:gridCol w="2880320"/>
                <a:gridCol w="2883549"/>
              </a:tblGrid>
              <a:tr h="40108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32875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Задачи воспитания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Более детально обозначены задачи программ воспитания.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Задачи становятся шире.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Подцели программ воспитания 2020 года определены в задачи программ воспитания 2022 года.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3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52736"/>
            <a:ext cx="7000924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Сравнительный анализ примерных программ воспитания (2020 и 2022 годы)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505518"/>
              </p:ext>
            </p:extLst>
          </p:nvPr>
        </p:nvGraphicFramePr>
        <p:xfrm>
          <a:off x="323529" y="1916832"/>
          <a:ext cx="8606189" cy="43433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88779"/>
                <a:gridCol w="3156935"/>
                <a:gridCol w="3160475"/>
              </a:tblGrid>
              <a:tr h="44138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2076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Направления воспитания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Не обозначено.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Обозначены направления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воспитания: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гражданское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патриотическое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духовно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– нравственное;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эстетическое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физическое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воспитание,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культуры здорового образа жизни и эмоционального благополучия; 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трудовое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экологическое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ценности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научного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познания.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4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7000924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Сравнительный анализ примерных программ воспитания (2020 и 2022 годы)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87059"/>
              </p:ext>
            </p:extLst>
          </p:nvPr>
        </p:nvGraphicFramePr>
        <p:xfrm>
          <a:off x="827583" y="2143117"/>
          <a:ext cx="7852102" cy="3446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8233"/>
                <a:gridCol w="2880320"/>
                <a:gridCol w="2883549"/>
              </a:tblGrid>
              <a:tr h="41534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30777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Целевые ориентиры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Разделены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на 3 уровня: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начальное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общее образование,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основное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общее образование,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среднее общее образование.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Разделены на 3 уровня: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начальное общее образование,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основное общее образование,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среднее общее образование.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 каждом уровне обозначены </a:t>
                      </a:r>
                      <a:r>
                        <a:rPr lang="ru-RU" sz="1600" kern="1200" dirty="0">
                          <a:solidFill>
                            <a:srgbClr val="FF0000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направления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воспитания.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0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64704"/>
            <a:ext cx="7000924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Сравнительный анализ примерных программ воспитания (2020 и 2022 годы)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198907"/>
              </p:ext>
            </p:extLst>
          </p:nvPr>
        </p:nvGraphicFramePr>
        <p:xfrm>
          <a:off x="179512" y="1556792"/>
          <a:ext cx="8856985" cy="43924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5477"/>
                <a:gridCol w="3248933"/>
                <a:gridCol w="3252575"/>
              </a:tblGrid>
              <a:tr h="46110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31379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Виды, формы и содержание деятельности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(модули)</a:t>
                      </a:r>
                    </a:p>
                    <a:p>
                      <a:pPr algn="just"/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Разделение на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модули: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Ключевые общешкольные дела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Классное руководство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Курсы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внеурочной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Школьный урок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Самоуправление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Детские </a:t>
                      </a:r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общественные объединения;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Экскурсии, экспедиции, походы;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Профориентация;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Школьные медиа</a:t>
                      </a:r>
                      <a:r>
                        <a:rPr lang="ru-RU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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Работа с родителями;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Symbol"/>
                        <a:buChar char="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предметно-эстетической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среды. 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Разделение на модули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Урочная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деятельность;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Внеурочная деятельность;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Классное руководство;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Основные школьные дела;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Внешкольные мероприятия;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Организация предметно-пространственной среды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Взаимодействие с родителями (законными представителями);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Самоуправление;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Профилактика и безопасность;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Социальное партнёрство;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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Профориентация. 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0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2953"/>
            <a:ext cx="7000924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Сравнительный анализ примерных программ воспитания (2020 и 2022 годы)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0441"/>
              </p:ext>
            </p:extLst>
          </p:nvPr>
        </p:nvGraphicFramePr>
        <p:xfrm>
          <a:off x="827583" y="1785927"/>
          <a:ext cx="7852102" cy="41867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8233"/>
                <a:gridCol w="2880320"/>
                <a:gridCol w="2883549"/>
              </a:tblGrid>
              <a:tr h="45408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32656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Кадровое обеспечение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Не обозначено.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Предложены решения,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связанные с кадрами 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по 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планированию, организации, реализации, обеспечения воспитательной деятельности;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по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вопросам повышения квалификации педагогических работников в сфере воспитания;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психолого-педагогического сопровождения обучающихся, в том числе с ОВЗ и других категорий;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по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привлечению специалистов других организаций.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9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7000924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Сравнительный анализ примерных программ воспитания (2020 и 2022 годы)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22681"/>
              </p:ext>
            </p:extLst>
          </p:nvPr>
        </p:nvGraphicFramePr>
        <p:xfrm>
          <a:off x="827583" y="2174487"/>
          <a:ext cx="7852102" cy="38295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8233"/>
                <a:gridCol w="2376264"/>
                <a:gridCol w="3387605"/>
              </a:tblGrid>
              <a:tr h="4153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3077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Нормативно-методическое обеспечение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Не обозначено.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Предложены решения по принятию, внесению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изменений: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в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должностные инструкции педагогических работников по вопросам воспитательной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деятельности;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ведению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договорных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отношений;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сетевой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форме организации образовательного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процесса;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сотрудничеству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с социальными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партнёрами;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- нормативному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, методическому обеспечению воспитательной деятельности.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7000924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Сравнительный анализ примерных программ воспитания (2020 и 2022 годы)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785926"/>
            <a:ext cx="700092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2051" name="Picture 3" descr="F:\РАБОТА\ЗОЛОТОЕ СЕЧЕНИЕ\КРАСОБР\презентация\5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48494"/>
            <a:ext cx="9144000" cy="30950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29652" y="6572272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</a:rPr>
              <a:t>1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</a:endParaRPr>
          </a:p>
        </p:txBody>
      </p:sp>
      <p:pic>
        <p:nvPicPr>
          <p:cNvPr id="9" name="Picture 2" descr="F:\РАБОТА\ЗОЛОТОЕ СЕЧЕНИЕ\КРАСОБР\Безымянный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2295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21786"/>
              </p:ext>
            </p:extLst>
          </p:nvPr>
        </p:nvGraphicFramePr>
        <p:xfrm>
          <a:off x="827583" y="2143117"/>
          <a:ext cx="7852102" cy="3446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32249"/>
                <a:gridCol w="2736304"/>
                <a:gridCol w="2883549"/>
              </a:tblGrid>
              <a:tr h="41534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3077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Требования к условиям работы с обучающимися с особыми образовательными потребностями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PT Sans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Не обозначено.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Примерная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 рабочая программа воспитания учитывает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Sans"/>
                          <a:ea typeface="Calibri"/>
                          <a:cs typeface="Times New Roman" panose="02020603050405020304" pitchFamily="18" charset="0"/>
                        </a:rPr>
                        <a:t>обучающихся с особыми образовательными потребностями, требования к организации среды и т.п.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5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621</Words>
  <Application>Microsoft Office PowerPoint</Application>
  <PresentationFormat>Экран (4:3)</PresentationFormat>
  <Paragraphs>152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Сравнительный анализ примерных программ воспитания (2020 и 2022 годы)</vt:lpstr>
      <vt:lpstr>Сравнительный анализ примерных программ воспитания (2020 и 2022 годы)</vt:lpstr>
      <vt:lpstr>Сравнительный анализ примерных программ воспитания (2020 и 2022 годы)</vt:lpstr>
      <vt:lpstr>Сравнительный анализ примерных программ воспитания (2020 и 2022 годы)</vt:lpstr>
      <vt:lpstr>Сравнительный анализ примерных программ воспитания (2020 и 2022 годы)</vt:lpstr>
      <vt:lpstr>Сравнительный анализ примерных программ воспитания (2020 и 2022 годы)</vt:lpstr>
      <vt:lpstr>Сравнительный анализ примерных программ воспитания (2020 и 2022 годы)</vt:lpstr>
      <vt:lpstr>Сравнительный анализ примерных программ воспитания (2020 и 2022 годы)</vt:lpstr>
      <vt:lpstr>Сравнительный анализ примерных программ воспитания (2020 и 2022 годы)</vt:lpstr>
      <vt:lpstr>Сравнительный анализ примерных программ воспитания (2020 и 2022 годы)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Маши</dc:creator>
  <cp:lastModifiedBy>Швецова Анна Николаевна</cp:lastModifiedBy>
  <cp:revision>99</cp:revision>
  <dcterms:created xsi:type="dcterms:W3CDTF">2015-08-19T06:37:14Z</dcterms:created>
  <dcterms:modified xsi:type="dcterms:W3CDTF">2022-08-24T10:37:53Z</dcterms:modified>
</cp:coreProperties>
</file>