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3" r:id="rId5"/>
    <p:sldId id="257" r:id="rId6"/>
    <p:sldId id="259" r:id="rId7"/>
    <p:sldId id="258" r:id="rId8"/>
    <p:sldId id="282" r:id="rId9"/>
    <p:sldId id="260" r:id="rId10"/>
    <p:sldId id="284" r:id="rId11"/>
    <p:sldId id="288" r:id="rId12"/>
    <p:sldId id="283" r:id="rId13"/>
    <p:sldId id="285" r:id="rId14"/>
    <p:sldId id="289" r:id="rId15"/>
    <p:sldId id="290" r:id="rId16"/>
    <p:sldId id="291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  <p:sldId id="281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467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29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26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324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63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09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22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518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29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12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194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4285-A780-4F9A-9289-C8F7531B0233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EDFC-283B-4B9A-A1AF-C1FCB1CC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89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12961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28" y="1500174"/>
            <a:ext cx="9128572" cy="5357826"/>
          </a:xfrm>
        </p:spPr>
        <p:txBody>
          <a:bodyPr>
            <a:normAutofit fontScale="70000" lnSpcReduction="20000"/>
          </a:bodyPr>
          <a:lstStyle/>
          <a:p>
            <a:endParaRPr lang="ru-RU" sz="6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6000" b="1" dirty="0" smtClean="0">
                <a:solidFill>
                  <a:schemeClr val="tx1"/>
                </a:solidFill>
              </a:rPr>
              <a:t>Педагогический подход </a:t>
            </a:r>
            <a:r>
              <a:rPr lang="ru-RU" sz="6000" b="1" dirty="0" err="1" smtClean="0">
                <a:solidFill>
                  <a:srgbClr val="FF0000"/>
                </a:solidFill>
              </a:rPr>
              <a:t>Lesson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study</a:t>
            </a:r>
            <a:r>
              <a:rPr lang="ru-RU" sz="6000" b="1" dirty="0" smtClean="0">
                <a:solidFill>
                  <a:schemeClr val="tx1"/>
                </a:solidFill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“Исследование урока”) </a:t>
            </a:r>
            <a:r>
              <a:rPr lang="ru-RU" sz="6000" b="1" dirty="0" smtClean="0">
                <a:solidFill>
                  <a:schemeClr val="tx1"/>
                </a:solidFill>
              </a:rPr>
              <a:t>как ресурс расширения сотрудничества между учителями с целью</a:t>
            </a: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chemeClr val="tx1"/>
                </a:solidFill>
              </a:rPr>
              <a:t>эффективного</a:t>
            </a: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chemeClr val="tx1"/>
                </a:solidFill>
              </a:rPr>
              <a:t>внедрения в практику формирующего оценивания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Arial Black" panose="020B0A04020102020204" pitchFamily="34" charset="0"/>
              </a:rPr>
              <a:t>                                      </a:t>
            </a:r>
          </a:p>
          <a:p>
            <a:endParaRPr lang="ru-RU" sz="2000" b="1" dirty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                                                         </a:t>
            </a:r>
          </a:p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                                                                                     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Гребенцова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Галина Васильевна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                                 заместитель директора МКУ КИМЦ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grebencova.g@kimc.ms</a:t>
            </a:r>
            <a:endParaRPr lang="ru-RU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C:\Users\profnet\Downloads\kimc_logo (1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" y="0"/>
            <a:ext cx="9128572" cy="14287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42531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Шаги </a:t>
            </a:r>
            <a:r>
              <a:rPr lang="ru-RU" b="1" dirty="0" err="1" smtClean="0"/>
              <a:t>Lesson</a:t>
            </a:r>
            <a:r>
              <a:rPr lang="ru-RU" b="1" dirty="0" smtClean="0"/>
              <a:t> </a:t>
            </a:r>
            <a:r>
              <a:rPr lang="ru-RU" b="1" dirty="0" err="1" smtClean="0"/>
              <a:t>Study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715436" cy="5429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sz="3600" b="1" dirty="0" smtClean="0"/>
              <a:t>Определение проблемы обучения.</a:t>
            </a:r>
          </a:p>
          <a:p>
            <a:pPr>
              <a:buNone/>
            </a:pPr>
            <a:r>
              <a:rPr lang="ru-RU" sz="3600" b="1" dirty="0" smtClean="0"/>
              <a:t>2. Составление плана.</a:t>
            </a:r>
          </a:p>
          <a:p>
            <a:pPr>
              <a:buNone/>
            </a:pPr>
            <a:r>
              <a:rPr lang="ru-RU" sz="3600" b="1" dirty="0" smtClean="0"/>
              <a:t>3. Фокусирование на мышлении, обучении и проблемных местах ученика.</a:t>
            </a:r>
          </a:p>
          <a:p>
            <a:pPr>
              <a:buNone/>
            </a:pPr>
            <a:r>
              <a:rPr lang="ru-RU" sz="3600" b="1" dirty="0" smtClean="0"/>
              <a:t>4. Оценка влияния урока на обучение учащихся и рефлексия этого влияния.</a:t>
            </a:r>
          </a:p>
          <a:p>
            <a:pPr>
              <a:buNone/>
            </a:pPr>
            <a:r>
              <a:rPr lang="ru-RU" sz="3600" b="1" dirty="0" smtClean="0"/>
              <a:t>5. Пересмотр урока на основе полученной информации.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Шаги </a:t>
            </a:r>
            <a:r>
              <a:rPr lang="ru-RU" b="1" dirty="0" err="1" smtClean="0"/>
              <a:t>Lesson</a:t>
            </a:r>
            <a:r>
              <a:rPr lang="ru-RU" b="1" dirty="0" smtClean="0"/>
              <a:t> </a:t>
            </a:r>
            <a:r>
              <a:rPr lang="ru-RU" b="1" dirty="0" err="1" smtClean="0"/>
              <a:t>Study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715436" cy="5429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6</a:t>
            </a:r>
            <a:r>
              <a:rPr lang="ru-RU" sz="4000" b="1" dirty="0" smtClean="0"/>
              <a:t>. Пересмотр урока на основе полученной информации</a:t>
            </a:r>
            <a:endParaRPr lang="ru-RU" sz="4000" dirty="0" smtClean="0"/>
          </a:p>
          <a:p>
            <a:pPr algn="just">
              <a:buNone/>
            </a:pPr>
            <a:r>
              <a:rPr lang="ru-RU" sz="4000" b="1" dirty="0" smtClean="0"/>
              <a:t>7. Проведение исправленного урока на другом классе и/или другим учителем</a:t>
            </a:r>
            <a:endParaRPr lang="ru-RU" sz="4000" dirty="0" smtClean="0"/>
          </a:p>
          <a:p>
            <a:pPr algn="just">
              <a:buNone/>
            </a:pPr>
            <a:r>
              <a:rPr lang="ru-RU" sz="4000" b="1" dirty="0" smtClean="0"/>
              <a:t>8. Оценка и рефлексия</a:t>
            </a:r>
            <a:endParaRPr lang="ru-RU" sz="4000" dirty="0" smtClean="0"/>
          </a:p>
          <a:p>
            <a:pPr algn="just">
              <a:buNone/>
            </a:pPr>
            <a:r>
              <a:rPr lang="ru-RU" sz="4000" b="1" dirty="0" smtClean="0"/>
              <a:t>9. Обмен результатами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ичины популярности LS LS дает возможность -Учиться видеть урок глазами ученика  -Получить поддержку коллег -Понять образовательные теории на практике  -Изменить свою точку зрения о преподавании и обучен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Риски LS Требует временных затрат Требует преданности учительской профессии Успех во многом зависит от состава группы Некоторые уроки нельзя провести ещё раз Видеозапись урока может быть некомфортна для некоторых учителе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Структура подхода </a:t>
            </a:r>
            <a:r>
              <a:rPr lang="ru-RU" b="1" dirty="0" err="1" smtClean="0"/>
              <a:t>Lesson</a:t>
            </a:r>
            <a:r>
              <a:rPr lang="ru-RU" b="1" dirty="0" smtClean="0"/>
              <a:t> </a:t>
            </a:r>
            <a:r>
              <a:rPr lang="ru-RU" b="1" dirty="0" err="1" smtClean="0"/>
              <a:t>Study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5007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1-й цикл </a:t>
            </a:r>
            <a:r>
              <a:rPr lang="ru-RU" sz="4000" b="1" dirty="0" err="1" smtClean="0">
                <a:solidFill>
                  <a:srgbClr val="FF0000"/>
                </a:solidFill>
              </a:rPr>
              <a:t>Lesson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Study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dirty="0" smtClean="0"/>
              <a:t>Первичное заседание группы LS-1</a:t>
            </a:r>
          </a:p>
          <a:p>
            <a:r>
              <a:rPr lang="ru-RU" sz="4000" dirty="0" smtClean="0"/>
              <a:t>Опрос учащихся</a:t>
            </a:r>
          </a:p>
          <a:p>
            <a:r>
              <a:rPr lang="ru-RU" sz="4000" dirty="0" smtClean="0"/>
              <a:t>Обсуждение LS-1 и первоначальное планирование</a:t>
            </a:r>
          </a:p>
          <a:p>
            <a:r>
              <a:rPr lang="ru-RU" sz="4000" dirty="0" smtClean="0"/>
              <a:t>Совместное планирование LS-1</a:t>
            </a:r>
          </a:p>
          <a:p>
            <a:r>
              <a:rPr lang="ru-RU" sz="4000" dirty="0" smtClean="0"/>
              <a:t>Проведение/наблюдение LS-1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Структура подхода </a:t>
            </a:r>
            <a:r>
              <a:rPr lang="ru-RU" b="1" dirty="0" err="1" smtClean="0"/>
              <a:t>Lesson</a:t>
            </a:r>
            <a:r>
              <a:rPr lang="ru-RU" b="1" dirty="0" smtClean="0"/>
              <a:t> </a:t>
            </a:r>
            <a:r>
              <a:rPr lang="ru-RU" b="1" dirty="0" err="1" smtClean="0"/>
              <a:t>Study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2-ой цикл </a:t>
            </a:r>
            <a:r>
              <a:rPr lang="ru-RU" sz="4000" b="1" dirty="0" err="1" smtClean="0">
                <a:solidFill>
                  <a:srgbClr val="FF0000"/>
                </a:solidFill>
              </a:rPr>
              <a:t>Lesson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Study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Обсуждение LS-2 и первоначальное планирование LS-3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Опрос учащихся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Проведение/наблюдение LS-2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Совместное планирование  LS-2</a:t>
            </a:r>
          </a:p>
          <a:p>
            <a:r>
              <a:rPr lang="ru-RU" sz="4000" dirty="0" smtClean="0"/>
              <a:t>Запишите/ представьте свои выводы/ результаты, проведите открытое </a:t>
            </a:r>
            <a:r>
              <a:rPr lang="ru-RU" sz="4000" dirty="0" err="1" smtClean="0"/>
              <a:t>исследованиее</a:t>
            </a:r>
            <a:r>
              <a:rPr lang="ru-RU" sz="4000" dirty="0" smtClean="0"/>
              <a:t> группы LS-1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Структура подхода </a:t>
            </a:r>
            <a:r>
              <a:rPr lang="ru-RU" b="1" dirty="0" err="1" smtClean="0"/>
              <a:t>Lesson</a:t>
            </a:r>
            <a:r>
              <a:rPr lang="ru-RU" b="1" dirty="0" smtClean="0"/>
              <a:t> </a:t>
            </a:r>
            <a:r>
              <a:rPr lang="ru-RU" b="1" dirty="0" err="1" smtClean="0"/>
              <a:t>Study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5007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700" b="1" dirty="0" smtClean="0">
                <a:solidFill>
                  <a:srgbClr val="FF0000"/>
                </a:solidFill>
              </a:rPr>
              <a:t>3-ий цикл </a:t>
            </a:r>
            <a:r>
              <a:rPr lang="ru-RU" sz="5700" b="1" dirty="0" err="1" smtClean="0">
                <a:solidFill>
                  <a:srgbClr val="FF0000"/>
                </a:solidFill>
              </a:rPr>
              <a:t>Lesson</a:t>
            </a:r>
            <a:r>
              <a:rPr lang="ru-RU" sz="5700" b="1" dirty="0" smtClean="0">
                <a:solidFill>
                  <a:srgbClr val="FF0000"/>
                </a:solidFill>
              </a:rPr>
              <a:t> </a:t>
            </a:r>
            <a:r>
              <a:rPr lang="ru-RU" sz="5700" b="1" dirty="0" err="1" smtClean="0">
                <a:solidFill>
                  <a:srgbClr val="FF0000"/>
                </a:solidFill>
              </a:rPr>
              <a:t>Study</a:t>
            </a:r>
            <a:endParaRPr lang="ru-RU" sz="5700" b="1" dirty="0" smtClean="0">
              <a:solidFill>
                <a:srgbClr val="FF0000"/>
              </a:solidFill>
            </a:endParaRPr>
          </a:p>
          <a:p>
            <a:r>
              <a:rPr lang="ru-RU" sz="5200" b="1" dirty="0" smtClean="0"/>
              <a:t>Проведение/наблюдение LS-3</a:t>
            </a:r>
            <a:br>
              <a:rPr lang="ru-RU" sz="5200" b="1" dirty="0" smtClean="0"/>
            </a:br>
            <a:endParaRPr lang="ru-RU" sz="5200" b="1" dirty="0" smtClean="0"/>
          </a:p>
          <a:p>
            <a:r>
              <a:rPr lang="ru-RU" sz="5200" b="1" dirty="0" smtClean="0"/>
              <a:t>Опрос учащихся</a:t>
            </a:r>
          </a:p>
          <a:p>
            <a:pPr>
              <a:buNone/>
            </a:pPr>
            <a:r>
              <a:rPr lang="ru-RU" sz="5200" b="1" dirty="0" smtClean="0"/>
              <a:t/>
            </a:r>
            <a:br>
              <a:rPr lang="ru-RU" sz="5200" b="1" dirty="0" smtClean="0"/>
            </a:br>
            <a:r>
              <a:rPr lang="ru-RU" sz="5200" b="1" dirty="0" smtClean="0"/>
              <a:t>Обсуждение LS-3 и согласование общих выводов</a:t>
            </a:r>
            <a:br>
              <a:rPr lang="ru-RU" sz="5200" b="1" dirty="0" smtClean="0"/>
            </a:br>
            <a:endParaRPr lang="ru-RU" sz="5200" b="1" dirty="0" smtClean="0"/>
          </a:p>
          <a:p>
            <a:r>
              <a:rPr lang="ru-RU" sz="5200" b="1" dirty="0" smtClean="0"/>
              <a:t>Совместное планирование LS-</a:t>
            </a:r>
            <a:r>
              <a:rPr lang="ru-RU" sz="4700" dirty="0" smtClean="0"/>
              <a:t>3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Шаг 1: формирование команды</a:t>
            </a:r>
            <a:r>
              <a:rPr lang="ru-RU" b="1" i="0" dirty="0" smtClean="0">
                <a:solidFill>
                  <a:srgbClr val="383838"/>
                </a:solidFill>
                <a:effectLst/>
                <a:latin typeface="Arial Black" panose="020B0A04020102020204" pitchFamily="34" charset="0"/>
              </a:rPr>
              <a:t> 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71612"/>
            <a:ext cx="8928992" cy="516975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Как часто мы должны встречаться?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Как мы должны записать наши встречи?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Чем мы должны руководствоваться?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Нужно ли нам информированное согласие участников урока?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396147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Рекомендации </a:t>
            </a:r>
            <a:endParaRPr lang="ru-RU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из 3-6 учителей.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член должен рассмотреть руководство для изучения урока, прежде чем команда встретится.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первом заседании необходимо решить, кто будет записывать ход совещания, и распределить роли.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основное время встречи и планируйте от 2 до 6 встреч до того, как состоится урок.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Обратитесь к участникам урока за разрешением использования полученных данных.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согласует систему правил, которые обеспечивают результативность ее работы, в процессе которой все члены относятся друг к другу с уважением.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72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Open Sans"/>
              </a:rPr>
              <a:t>График проведения </a:t>
            </a:r>
            <a:r>
              <a:rPr lang="en-US" b="1" i="0" dirty="0" smtClean="0">
                <a:solidFill>
                  <a:srgbClr val="0070C0"/>
                </a:solidFill>
                <a:effectLst/>
                <a:latin typeface="Open Sans"/>
              </a:rPr>
              <a:t>Lesson Study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9726351"/>
              </p:ext>
            </p:extLst>
          </p:nvPr>
        </p:nvGraphicFramePr>
        <p:xfrm>
          <a:off x="107950" y="908050"/>
          <a:ext cx="8928099" cy="560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5738"/>
                <a:gridCol w="2952328"/>
                <a:gridCol w="2136413"/>
                <a:gridCol w="2183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Месяц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383838"/>
                          </a:solidFill>
                          <a:effectLst/>
                          <a:latin typeface="Open Sans"/>
                        </a:rPr>
                        <a:t>Ответственный за проведение открытого урока 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383838"/>
                          </a:solidFill>
                          <a:effectLst/>
                          <a:latin typeface="Open Sans"/>
                        </a:rPr>
                        <a:t>Дата проведения открытого урока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383838"/>
                          </a:solidFill>
                          <a:effectLst/>
                          <a:latin typeface="Open Sans"/>
                        </a:rPr>
                        <a:t>Дата обсуждения плана урока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ноябрь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декабрь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январь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февраль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март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апрель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9473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166/191229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" y="57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515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Open Sans"/>
              </a:rPr>
              <a:t>Расписание уроков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Обучение по LS в школе проводятся в определенное время в течение недели. В школьном расписании есть окно, свободное от уроков, для работы или совещаний по LS.</a:t>
            </a:r>
          </a:p>
          <a:p>
            <a:pPr marL="0" indent="0" algn="just">
              <a:buNone/>
            </a:pPr>
            <a:r>
              <a:rPr lang="ru-RU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 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3513753"/>
              </p:ext>
            </p:extLst>
          </p:nvPr>
        </p:nvGraphicFramePr>
        <p:xfrm>
          <a:off x="179512" y="2924944"/>
          <a:ext cx="8928995" cy="3643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8698"/>
                <a:gridCol w="1748172"/>
                <a:gridCol w="1419841"/>
                <a:gridCol w="1275571"/>
                <a:gridCol w="1275571"/>
                <a:gridCol w="1275571"/>
                <a:gridCol w="1275571"/>
              </a:tblGrid>
              <a:tr h="5620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Урок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Чт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Естеств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Дисц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Обществ. науки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Школьный обед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03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Open Sans"/>
              </a:rPr>
              <a:t>Шаг 2: разработка цели обучения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4000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Цели обучения и цели преподавания одинаковы?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000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Как постановка цели содействует результативности?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Цели сосредоточены исключительно на академических знаниях?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347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Open Sans"/>
              </a:rPr>
              <a:t>Шаг 3: планирование урока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4000" b="0" i="0" dirty="0" smtClean="0">
                <a:solidFill>
                  <a:srgbClr val="383838"/>
                </a:solidFill>
                <a:effectLst/>
                <a:latin typeface="Open Sans"/>
              </a:rPr>
              <a:t>Должен ли урок исследования предписывать методы обучения и стратегии?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000" b="0" i="0" dirty="0" smtClean="0">
                <a:solidFill>
                  <a:srgbClr val="383838"/>
                </a:solidFill>
                <a:effectLst/>
                <a:latin typeface="Open Sans"/>
              </a:rPr>
              <a:t> Какие стратегии делают мышление школьников видимым?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000" b="0" i="0" dirty="0" smtClean="0">
                <a:solidFill>
                  <a:srgbClr val="383838"/>
                </a:solidFill>
                <a:effectLst/>
                <a:latin typeface="Open Sans"/>
              </a:rPr>
              <a:t>Можно ли использовать уже существующий урок?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000" b="0" i="0" dirty="0" smtClean="0">
                <a:solidFill>
                  <a:srgbClr val="383838"/>
                </a:solidFill>
                <a:effectLst/>
                <a:latin typeface="Open Sans"/>
              </a:rPr>
              <a:t>Насколько подробно должен быть составлен план урока?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636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Рекомендации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052736"/>
            <a:ext cx="8839595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Члены группы исследуют литературу, чтобы найти ответ, касающийся их ключевой идеи исследования и обобщают их результаты, чтобы использовать их в планировании.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Группа решает, какой класс и какие три «исследуемые ученика» будут в центре исследования урока и будут представлять группы класса с высоким, средним и низким уровнем успеваемости.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 Определяют уровень каждого из учащихся, работающих по ключевым направлениям </a:t>
            </a:r>
            <a:r>
              <a:rPr lang="ru-RU" b="0" i="0" dirty="0" err="1" smtClean="0">
                <a:solidFill>
                  <a:srgbClr val="383838"/>
                </a:solidFill>
                <a:effectLst/>
                <a:latin typeface="Open Sans"/>
              </a:rPr>
              <a:t>Lesson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383838"/>
                </a:solidFill>
                <a:effectLst/>
                <a:latin typeface="Open Sans"/>
              </a:rPr>
              <a:t>Study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399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Рекомендации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052736"/>
            <a:ext cx="8839595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Планируйте каждый этап урока, обращая внимание на последовательность использования Вами методики преподавания, которую Вы совершенствуете или планируете использовать.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Фиксируйте ожидаемую реакцию от каждого из исследуемых учащихся: что каждый из учащихся будет делать на каждом из этапов, чтобы продемонстрировать свой прогресс?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Определите с максимально возможной точностью, какие ресурсы будут использованы и каким образом; что Вы будете записывать на доске, и определите временные рамки для каждого этапа.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 Определитесь между участниками группы, кто за каким исследуемым учащимся (учащимися) будет наблюдать, что оградит вас от сбора данных всеми участниками лишь о двух учащихся и не оставит без внимания - третьего.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740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Open Sans"/>
              </a:rPr>
              <a:t>Шаг 4: проведение урока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000" b="0" i="0" dirty="0" smtClean="0">
                <a:solidFill>
                  <a:srgbClr val="383838"/>
                </a:solidFill>
                <a:effectLst/>
                <a:latin typeface="Open Sans"/>
              </a:rPr>
              <a:t> Кто и какие доказательства собирает?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b="0" i="0" dirty="0" smtClean="0">
                <a:solidFill>
                  <a:srgbClr val="383838"/>
                </a:solidFill>
                <a:effectLst/>
                <a:latin typeface="Open Sans"/>
              </a:rPr>
              <a:t> Нужно ли приглашать внешних наблюдателей, и что они должны делать?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b="0" i="0" dirty="0" smtClean="0">
                <a:solidFill>
                  <a:srgbClr val="383838"/>
                </a:solidFill>
                <a:effectLst/>
                <a:latin typeface="Open Sans"/>
              </a:rPr>
              <a:t> Нужно ли предлагать тесты (до и после урока) для оценки успеваемости учащихся?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279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Рекомендации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052736"/>
            <a:ext cx="8839595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Очень важно, чтобы члены группы письменно фиксировали свои ожидания от каждого из учащихся наблюдаемой группы по окончании урока, и предполагаемые доказательства.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Наблюдателям необходимо отмечать ответы исследуемых учащихся на различных этапах урока, замечая степень их соответствия или отличия от, предполагаемого ими, на данном этапе.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Следует отмечать также все критические ситуации. Установите доказательства прогресса каждого из учащихся в сопоставлении с планируемыми Вами ожиданиями и отметьте степень достижения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6064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Open Sans"/>
              </a:rPr>
              <a:t>При наблюдении за исследованием урока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Один учитель ведет исследовательский урок, в то время как другие наблюдают и делают заметки, обращая особое внимание на трех «исследуемых учеников».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Учителя интервьюируют нескольких учеников для выяснения их мнения об уроке.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 Для того, чтобы наблюдать за всеми учениками, лучше стоять.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Для обмена результатами наблюдения, его следует проводить вместе со своими коллегами из группы.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3677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Open Sans"/>
              </a:rPr>
              <a:t>Шаг 5: обсуждение урока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4000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 учителя должна быть "толстая кожа", как это сделать?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4000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Могут ли члены команды вести урок вместе?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4000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Может ли учитель в процессе преподавания вносить изменения в урок?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4000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Что обсуждается после урока?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381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Open Sans"/>
              </a:rPr>
              <a:t>Процедура обсуждения (образец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) 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00068754"/>
              </p:ext>
            </p:extLst>
          </p:nvPr>
        </p:nvGraphicFramePr>
        <p:xfrm>
          <a:off x="179512" y="1268760"/>
          <a:ext cx="8856664" cy="521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698"/>
                <a:gridCol w="7560966"/>
              </a:tblGrid>
              <a:tr h="16939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Действия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1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 мин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Составьте группы из 5-6 учителей Назначьте помощника группы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 мин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Запишите ваши идеи на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стикеры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4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 мин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Прикрепите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стикеры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на постер (</a:t>
                      </a:r>
                      <a:r>
                        <a:rPr lang="ru-RU" sz="2000" b="0" i="0" dirty="0" smtClean="0">
                          <a:solidFill>
                            <a:srgbClr val="383838"/>
                          </a:solidFill>
                          <a:effectLst/>
                          <a:latin typeface="Open Sans"/>
                        </a:rPr>
                        <a:t>положительные моменты и то, что требует улучшения – в отношении учителя, затем – в отношении ученика)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6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30 мин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Сгруппируйте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стикеры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на постере по темам Обсудите и заголовок для каждой группы Заголовки на постере демонстрируют разные мнения по уроку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1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 мин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Обсудите, как можно улучшить отрицательные моменты урока Сделайте заметки об этом на постере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30 мин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dirty="0" smtClean="0">
                          <a:solidFill>
                            <a:srgbClr val="383838"/>
                          </a:solidFill>
                          <a:effectLst/>
                          <a:latin typeface="Open Sans"/>
                        </a:rPr>
                        <a:t>Обсудите выводы, к которым пришли в каждой группе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198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3.metod-kopilka.ru/images/doc/62/62684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3836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70C0"/>
                </a:solidFill>
                <a:effectLst/>
                <a:latin typeface="Open Sans"/>
              </a:rPr>
              <a:t>Шаг 6: анализ и пересмотр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использовать и интерпретировать полученные данные? </a:t>
            </a:r>
          </a:p>
          <a:p>
            <a:pPr algn="just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проводит урок в следующий раз?</a:t>
            </a:r>
          </a:p>
          <a:p>
            <a:pPr algn="just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Достаточно ли планировать и наблюдать урок только один раз?</a:t>
            </a:r>
          </a:p>
          <a:p>
            <a:pPr algn="just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изменения необходимо вносить в урок?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68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Рекомендации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052736"/>
            <a:ext cx="8839595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Планируйте следующий урок с учетом внесенных замечаний.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Цикл планирования, обучения, наблюдения и подведения итогов повторяется не менее трех раз.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0" i="1" dirty="0" smtClean="0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Группа может удерживать ту же тему исследования в течение нескольких лет.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123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429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just"/>
            <a:r>
              <a:rPr lang="ru-RU" sz="3300" b="1" dirty="0" smtClean="0"/>
              <a:t>Пит Дадли</a:t>
            </a:r>
            <a:r>
              <a:rPr lang="ru-RU" sz="3300" dirty="0" smtClean="0"/>
              <a:t>. </a:t>
            </a:r>
            <a:r>
              <a:rPr lang="ru-RU" sz="3300" dirty="0" err="1" smtClean="0"/>
              <a:t>Lesson</a:t>
            </a:r>
            <a:r>
              <a:rPr lang="ru-RU" sz="3300" dirty="0" smtClean="0"/>
              <a:t> </a:t>
            </a:r>
            <a:r>
              <a:rPr lang="ru-RU" sz="3300" dirty="0" err="1" smtClean="0"/>
              <a:t>Study</a:t>
            </a:r>
            <a:r>
              <a:rPr lang="ru-RU" sz="3300" dirty="0" smtClean="0"/>
              <a:t>: руководство. 2011 г</a:t>
            </a:r>
          </a:p>
          <a:p>
            <a:pPr algn="just"/>
            <a:r>
              <a:rPr lang="ru-RU" sz="3300" b="1" dirty="0" err="1" smtClean="0"/>
              <a:t>Куксо</a:t>
            </a:r>
            <a:r>
              <a:rPr lang="ru-RU" sz="3300" b="1" dirty="0" smtClean="0"/>
              <a:t> Е.Н. </a:t>
            </a:r>
            <a:r>
              <a:rPr lang="ru-RU" sz="3300" dirty="0" smtClean="0"/>
              <a:t>Миссия выполнима: как повысить качество образования в школе. / </a:t>
            </a:r>
            <a:r>
              <a:rPr lang="ru-RU" sz="3300" dirty="0" err="1" smtClean="0"/>
              <a:t>Куксо</a:t>
            </a:r>
            <a:r>
              <a:rPr lang="ru-RU" sz="3300" dirty="0" smtClean="0"/>
              <a:t> Е.Н.// Издательство: Издательские решения – 2016 – 252 с.</a:t>
            </a:r>
          </a:p>
          <a:p>
            <a:pPr lvl="0" algn="just"/>
            <a:r>
              <a:rPr lang="ru-RU" sz="3300" b="1" dirty="0" err="1" smtClean="0"/>
              <a:t>Пинская</a:t>
            </a:r>
            <a:r>
              <a:rPr lang="ru-RU" sz="3300" b="1" dirty="0" smtClean="0"/>
              <a:t> М. А., Ястребов Г. А. </a:t>
            </a:r>
            <a:r>
              <a:rPr lang="ru-RU" sz="3300" dirty="0" smtClean="0"/>
              <a:t>Как объективно оценить качество работы школы: опыт </a:t>
            </a:r>
            <a:r>
              <a:rPr lang="ru-RU" sz="3300" dirty="0" err="1" smtClean="0"/>
              <a:t>контекстуализации</a:t>
            </a:r>
            <a:r>
              <a:rPr lang="ru-RU" sz="3300" dirty="0" smtClean="0"/>
              <a:t> образовательных результатов / </a:t>
            </a:r>
            <a:r>
              <a:rPr lang="ru-RU" sz="3300" dirty="0" err="1" smtClean="0"/>
              <a:t>Пинская</a:t>
            </a:r>
            <a:r>
              <a:rPr lang="ru-RU" sz="3300" dirty="0" smtClean="0"/>
              <a:t> М. А., Ястребов Г. А. // В кн.: Рейтинги в образовании: от разовых практик к культурным решениям: сборник материалов / Под общ. Ред.: В. А. </a:t>
            </a:r>
            <a:r>
              <a:rPr lang="ru-RU" sz="3300" dirty="0" err="1" smtClean="0"/>
              <a:t>Болотов</a:t>
            </a:r>
            <a:r>
              <a:rPr lang="ru-RU" sz="3300" dirty="0" smtClean="0"/>
              <a:t>, С. Г. </a:t>
            </a:r>
            <a:r>
              <a:rPr lang="ru-RU" sz="3300" dirty="0" err="1" smtClean="0"/>
              <a:t>Косарецкий</a:t>
            </a:r>
            <a:r>
              <a:rPr lang="ru-RU" sz="3300" dirty="0" smtClean="0"/>
              <a:t>, Т. А. </a:t>
            </a:r>
            <a:r>
              <a:rPr lang="ru-RU" sz="3300" dirty="0" err="1" smtClean="0"/>
              <a:t>Мерцалова</a:t>
            </a:r>
            <a:r>
              <a:rPr lang="ru-RU" sz="3300" dirty="0" smtClean="0"/>
              <a:t>, Ю. В. </a:t>
            </a:r>
            <a:r>
              <a:rPr lang="ru-RU" sz="3300" dirty="0" err="1" smtClean="0"/>
              <a:t>Съедин</a:t>
            </a:r>
            <a:r>
              <a:rPr lang="ru-RU" sz="3300" dirty="0" smtClean="0"/>
              <a:t>, Т. В. </a:t>
            </a:r>
            <a:r>
              <a:rPr lang="ru-RU" sz="3300" dirty="0" err="1" smtClean="0"/>
              <a:t>Тимкова</a:t>
            </a:r>
            <a:r>
              <a:rPr lang="ru-RU" sz="3300" dirty="0" smtClean="0"/>
              <a:t>. М.: Издательский дом НИУ ВШЭ, 2014. С. 147-159.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429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Ушаков К. М., </a:t>
            </a:r>
            <a:r>
              <a:rPr lang="ru-RU" sz="3600" b="1" dirty="0" err="1" smtClean="0"/>
              <a:t>Кухарев</a:t>
            </a:r>
            <a:r>
              <a:rPr lang="ru-RU" sz="3600" b="1" dirty="0" smtClean="0"/>
              <a:t> А. И. </a:t>
            </a:r>
            <a:r>
              <a:rPr lang="ru-RU" sz="3600" dirty="0" smtClean="0"/>
              <a:t>Проект «Повышение уровня социального капитала образовательных организаций». / Ушаков К. М., </a:t>
            </a:r>
            <a:r>
              <a:rPr lang="ru-RU" sz="3600" dirty="0" err="1" smtClean="0"/>
              <a:t>Кухарев</a:t>
            </a:r>
            <a:r>
              <a:rPr lang="ru-RU" sz="3600" dirty="0" smtClean="0"/>
              <a:t> А. И// Отечественная и зарубежная педагогика. - 2016. Т. 31. № 4. С. 24-32.)</a:t>
            </a:r>
          </a:p>
          <a:p>
            <a:pPr algn="just"/>
            <a:r>
              <a:rPr lang="ru-RU" sz="3600" b="1" dirty="0" err="1" smtClean="0"/>
              <a:t>Элейн</a:t>
            </a:r>
            <a:r>
              <a:rPr lang="ru-RU" sz="3600" b="1" dirty="0" smtClean="0"/>
              <a:t> Уилсон.</a:t>
            </a:r>
            <a:r>
              <a:rPr lang="ru-RU" sz="3600" dirty="0" smtClean="0"/>
              <a:t> Как проводить исследование в действии</a:t>
            </a:r>
            <a:endParaRPr lang="ru-RU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12961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28" y="1500174"/>
            <a:ext cx="9128572" cy="5357826"/>
          </a:xfrm>
        </p:spPr>
        <p:txBody>
          <a:bodyPr>
            <a:normAutofit fontScale="70000" lnSpcReduction="20000"/>
          </a:bodyPr>
          <a:lstStyle/>
          <a:p>
            <a:endParaRPr lang="ru-RU" sz="6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6000" b="1" dirty="0" smtClean="0">
                <a:solidFill>
                  <a:schemeClr val="tx1"/>
                </a:solidFill>
              </a:rPr>
              <a:t>Педагогический подход </a:t>
            </a:r>
            <a:r>
              <a:rPr lang="ru-RU" sz="6000" b="1" dirty="0" err="1" smtClean="0">
                <a:solidFill>
                  <a:srgbClr val="FF0000"/>
                </a:solidFill>
              </a:rPr>
              <a:t>Lesson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study</a:t>
            </a:r>
            <a:r>
              <a:rPr lang="ru-RU" sz="6000" b="1" dirty="0" smtClean="0">
                <a:solidFill>
                  <a:schemeClr val="tx1"/>
                </a:solidFill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“Исследование урока”) </a:t>
            </a:r>
            <a:r>
              <a:rPr lang="ru-RU" sz="6000" b="1" dirty="0" smtClean="0">
                <a:solidFill>
                  <a:schemeClr val="tx1"/>
                </a:solidFill>
              </a:rPr>
              <a:t>как ресурс расширения сотрудничества между учителями с целью</a:t>
            </a: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chemeClr val="tx1"/>
                </a:solidFill>
              </a:rPr>
              <a:t>эффективного</a:t>
            </a: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chemeClr val="tx1"/>
                </a:solidFill>
              </a:rPr>
              <a:t>внедрения в практику формирующего оценивания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Arial Black" panose="020B0A04020102020204" pitchFamily="34" charset="0"/>
              </a:rPr>
              <a:t>                                      </a:t>
            </a:r>
          </a:p>
          <a:p>
            <a:endParaRPr lang="ru-RU" sz="2000" b="1" dirty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                                                         </a:t>
            </a:r>
          </a:p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                                                                                     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Гребенцова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Галина Васильевна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                                 заместитель директора МКУ КИМЦ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grebencova.g@kimc.ms</a:t>
            </a:r>
            <a:endParaRPr lang="ru-RU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C:\Users\profnet\Downloads\kimc_logo (1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" y="0"/>
            <a:ext cx="9128572" cy="14287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42531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ff3/0002947a-bdcc4cb0/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078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3.metod-kopilka.ru/images/doc/62/62684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96" y="0"/>
            <a:ext cx="9177696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083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loud.prezentacii.org/19/02/126103/images/scree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228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193/221194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656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Развитие профессиональных компетенций педагогов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357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study 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</a:t>
            </a:r>
            <a:r>
              <a:rPr lang="ru-RU" sz="4000" dirty="0" smtClean="0"/>
              <a:t>решить вопросы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300" dirty="0" smtClean="0"/>
              <a:t>Освоения современных методик и технологий обучения в ходе реального учебного процесса;</a:t>
            </a:r>
          </a:p>
          <a:p>
            <a:pPr algn="just"/>
            <a:r>
              <a:rPr lang="ru-RU" sz="4300" dirty="0" smtClean="0"/>
              <a:t>Умений педагогов работать в команде;</a:t>
            </a:r>
          </a:p>
          <a:p>
            <a:pPr algn="just"/>
            <a:r>
              <a:rPr lang="ru-RU" sz="4300" dirty="0" smtClean="0"/>
              <a:t>Умений учителей прогнозировать и диагностировать результаты обучения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12aa/0005df09-c6dc1fa9/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4828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1234</Words>
  <Application>Microsoft Office PowerPoint</Application>
  <PresentationFormat>Экран (4:3)</PresentationFormat>
  <Paragraphs>165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Развитие профессиональных компетенций педагогов</vt:lpstr>
      <vt:lpstr>Слайд 9</vt:lpstr>
      <vt:lpstr> Шаги Lesson Study: </vt:lpstr>
      <vt:lpstr> Шаги Lesson Study: </vt:lpstr>
      <vt:lpstr>Слайд 12</vt:lpstr>
      <vt:lpstr>Слайд 13</vt:lpstr>
      <vt:lpstr>Структура подхода Lesson Study</vt:lpstr>
      <vt:lpstr>Структура подхода Lesson Study</vt:lpstr>
      <vt:lpstr>Структура подхода Lesson Study</vt:lpstr>
      <vt:lpstr>Шаг 1: формирование команды </vt:lpstr>
      <vt:lpstr>Рекомендации </vt:lpstr>
      <vt:lpstr>График проведения Lesson Study</vt:lpstr>
      <vt:lpstr>Расписание уроков</vt:lpstr>
      <vt:lpstr>Шаг 2: разработка цели обучения</vt:lpstr>
      <vt:lpstr>Шаг 3: планирование урока</vt:lpstr>
      <vt:lpstr>Рекомендации</vt:lpstr>
      <vt:lpstr>Рекомендации</vt:lpstr>
      <vt:lpstr>Шаг 4: проведение урока</vt:lpstr>
      <vt:lpstr>Рекомендации</vt:lpstr>
      <vt:lpstr>При наблюдении за исследованием урока</vt:lpstr>
      <vt:lpstr>Шаг 5: обсуждение урока</vt:lpstr>
      <vt:lpstr>Процедура обсуждения (образец) </vt:lpstr>
      <vt:lpstr>Шаг 6: анализ и пересмотр</vt:lpstr>
      <vt:lpstr>Рекомендации</vt:lpstr>
      <vt:lpstr>Список использованных источников</vt:lpstr>
      <vt:lpstr>Список использованных источников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profnet@kimc.ms</dc:creator>
  <cp:lastModifiedBy>Евгений</cp:lastModifiedBy>
  <cp:revision>61</cp:revision>
  <dcterms:created xsi:type="dcterms:W3CDTF">2020-11-23T06:36:29Z</dcterms:created>
  <dcterms:modified xsi:type="dcterms:W3CDTF">2020-11-27T03:34:13Z</dcterms:modified>
</cp:coreProperties>
</file>