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5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2C69"/>
    <a:srgbClr val="B848A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2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176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798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406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642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336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53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194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71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426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238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417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10185-FC48-45CC-B269-427FA9B9C277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6D554-75E0-43EA-807C-1BBB6BD4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94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10160">
            <a:solidFill>
              <a:srgbClr val="FFC000"/>
            </a:solidFill>
            <a:prstDash val="solid"/>
          </a:ln>
          <a:solidFill>
            <a:srgbClr val="FFC000"/>
          </a:solidFill>
          <a:effectLst>
            <a:outerShdw blurRad="38100" dist="38100" dir="10800000" algn="r" rotWithShape="0">
              <a:srgbClr val="A02C69">
                <a:alpha val="9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784" y="330199"/>
            <a:ext cx="7886700" cy="4157134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</a:rPr>
              <a:t>Пусть душу всегда согревает светлая надежда, пусть с каждым днем прибавляется вера в себя, и пусть не угасает искренняя любовь.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0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A02C69"/>
                </a:solidFill>
              </a:rPr>
              <a:t>Составление </a:t>
            </a:r>
            <a:r>
              <a:rPr lang="ru-RU" dirty="0" err="1" smtClean="0">
                <a:solidFill>
                  <a:srgbClr val="A02C69"/>
                </a:solidFill>
              </a:rPr>
              <a:t>синквейна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97000"/>
            <a:ext cx="8261350" cy="47799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строка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одно существительное, выражающее главную тему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cинквейна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строка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два прилагательных, выражающих главную мысль.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строка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три глагола, описывающие действия в рамках темы.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строка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фраза, несущая определенный смысл.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строка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заключение в форме существительного (ассоциация с первым словом).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1" y="1185333"/>
            <a:ext cx="8610599" cy="1625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A02C69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4800" dirty="0">
              <a:solidFill>
                <a:srgbClr val="A02C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fs00.infourok.ru/images/doc/261/266428/4/img11.jpg"/>
          <p:cNvPicPr>
            <a:picLocks noChangeAspect="1" noChangeArrowheads="1"/>
          </p:cNvPicPr>
          <p:nvPr/>
        </p:nvPicPr>
        <p:blipFill>
          <a:blip r:embed="rId2" cstate="print"/>
          <a:srcRect l="1169" t="10332" r="62350" b="11273"/>
          <a:stretch>
            <a:fillRect/>
          </a:stretch>
        </p:blipFill>
        <p:spPr bwMode="auto">
          <a:xfrm>
            <a:off x="889000" y="2936152"/>
            <a:ext cx="2328333" cy="3752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469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176" y="1068575"/>
            <a:ext cx="8807824" cy="2387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в системе формирующего оценивания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037" y="5784681"/>
            <a:ext cx="3120940" cy="83127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Еремеева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А.В.                                                          методист МКУ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КИМЦ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              </a:t>
            </a:r>
            <a:endParaRPr lang="ru-RU" dirty="0"/>
          </a:p>
        </p:txBody>
      </p:sp>
      <p:pic>
        <p:nvPicPr>
          <p:cNvPr id="4" name="Рисунок 3" descr="C:\Users\profnet\Downloads\kimc_logo (1)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40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4.infourok.ru/uploads/ex/09d0/00006b77-1a2e7528/img6.jpg"/>
          <p:cNvPicPr>
            <a:picLocks noChangeAspect="1" noChangeArrowheads="1"/>
          </p:cNvPicPr>
          <p:nvPr/>
        </p:nvPicPr>
        <p:blipFill>
          <a:blip r:embed="rId2" cstate="print"/>
          <a:srcRect l="10891" t="28233" r="28275" b="12137"/>
          <a:stretch>
            <a:fillRect/>
          </a:stretch>
        </p:blipFill>
        <p:spPr bwMode="auto">
          <a:xfrm>
            <a:off x="296334" y="296333"/>
            <a:ext cx="3420533" cy="2700867"/>
          </a:xfrm>
          <a:prstGeom prst="rect">
            <a:avLst/>
          </a:prstGeom>
          <a:noFill/>
        </p:spPr>
      </p:pic>
      <p:pic>
        <p:nvPicPr>
          <p:cNvPr id="17412" name="Picture 4" descr="https://rossaprimavera.ru/static/files/2d2f4da2db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867" y="185889"/>
            <a:ext cx="4091866" cy="2472644"/>
          </a:xfrm>
          <a:prstGeom prst="rect">
            <a:avLst/>
          </a:prstGeom>
          <a:noFill/>
        </p:spPr>
      </p:pic>
      <p:pic>
        <p:nvPicPr>
          <p:cNvPr id="17414" name="Picture 6" descr="https://i.ytimg.com/vi/nnaWrx05HqM/maxresdefault.jpg"/>
          <p:cNvPicPr>
            <a:picLocks noChangeAspect="1" noChangeArrowheads="1"/>
          </p:cNvPicPr>
          <p:nvPr/>
        </p:nvPicPr>
        <p:blipFill>
          <a:blip r:embed="rId4" cstate="print"/>
          <a:srcRect t="8264" r="15045"/>
          <a:stretch>
            <a:fillRect/>
          </a:stretch>
        </p:blipFill>
        <p:spPr bwMode="auto">
          <a:xfrm>
            <a:off x="202098" y="3259667"/>
            <a:ext cx="4076301" cy="2946400"/>
          </a:xfrm>
          <a:prstGeom prst="rect">
            <a:avLst/>
          </a:prstGeom>
          <a:noFill/>
        </p:spPr>
      </p:pic>
      <p:pic>
        <p:nvPicPr>
          <p:cNvPr id="17416" name="Picture 8" descr="https://itprogressor.ru/wp-content/uploads/2019/02/1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0844" y="3005667"/>
            <a:ext cx="4607796" cy="307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ropi.ru/img/uploads/2019-05-25/1_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34" y="457199"/>
            <a:ext cx="8864600" cy="570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0267" y="626533"/>
            <a:ext cx="973666" cy="9228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733" y="1617133"/>
            <a:ext cx="973666" cy="9228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734" y="2599266"/>
            <a:ext cx="973666" cy="9228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734" y="3572933"/>
            <a:ext cx="973666" cy="9228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365126"/>
            <a:ext cx="8075083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Первая стадия – вызов (побуждение)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316" y="1385359"/>
            <a:ext cx="7886700" cy="2873375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стадии вызова учащиеся используют свои предыдущие знания, самостоятельно определяют цели познавательной деятельности на данном уроке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Активизация познавательной деятельности учащих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108" y="3725333"/>
            <a:ext cx="4913712" cy="278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097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6" y="40746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A02C69"/>
                </a:solidFill>
              </a:rPr>
              <a:t>Вторая стадия – осмысление (поиск ответов)</a:t>
            </a:r>
            <a:endParaRPr lang="ru-RU" dirty="0">
              <a:solidFill>
                <a:srgbClr val="A02C69"/>
              </a:solidFill>
            </a:endParaRPr>
          </a:p>
        </p:txBody>
      </p:sp>
      <p:pic>
        <p:nvPicPr>
          <p:cNvPr id="21506" name="Picture 2" descr="https://fhd.videouroki.net/products/blog/cdn1/public/files/Stadiya%D0%9Esmysleniya3.jpg"/>
          <p:cNvPicPr>
            <a:picLocks noChangeAspect="1" noChangeArrowheads="1"/>
          </p:cNvPicPr>
          <p:nvPr/>
        </p:nvPicPr>
        <p:blipFill>
          <a:blip r:embed="rId2" cstate="print"/>
          <a:srcRect t="5279" r="1302"/>
          <a:stretch>
            <a:fillRect/>
          </a:stretch>
        </p:blipFill>
        <p:spPr bwMode="auto">
          <a:xfrm>
            <a:off x="722013" y="1845733"/>
            <a:ext cx="8124626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A02C69"/>
                </a:solidFill>
              </a:rPr>
              <a:t>Третья стадия – размышление (рефлексия)</a:t>
            </a:r>
            <a:endParaRPr lang="ru-RU" dirty="0">
              <a:solidFill>
                <a:srgbClr val="A02C69"/>
              </a:solidFill>
            </a:endParaRPr>
          </a:p>
        </p:txBody>
      </p:sp>
      <p:pic>
        <p:nvPicPr>
          <p:cNvPr id="22530" name="Picture 2" descr="https://ds01.infourok.ru/uploads/ex/10bd/00007264-85f038f8/img5.jpg"/>
          <p:cNvPicPr>
            <a:picLocks noChangeAspect="1" noChangeArrowheads="1"/>
          </p:cNvPicPr>
          <p:nvPr/>
        </p:nvPicPr>
        <p:blipFill>
          <a:blip r:embed="rId2" cstate="print"/>
          <a:srcRect l="43762" t="50332" r="11331" b="6705"/>
          <a:stretch>
            <a:fillRect/>
          </a:stretch>
        </p:blipFill>
        <p:spPr bwMode="auto">
          <a:xfrm>
            <a:off x="186266" y="3969435"/>
            <a:ext cx="3801534" cy="2727699"/>
          </a:xfrm>
          <a:prstGeom prst="rect">
            <a:avLst/>
          </a:prstGeom>
          <a:noFill/>
        </p:spPr>
      </p:pic>
      <p:pic>
        <p:nvPicPr>
          <p:cNvPr id="22532" name="Picture 4" descr="https://ds04.infourok.ru/uploads/ex/0f58/000e7abf-4293b33c/img7.jpg"/>
          <p:cNvPicPr>
            <a:picLocks noChangeAspect="1" noChangeArrowheads="1"/>
          </p:cNvPicPr>
          <p:nvPr/>
        </p:nvPicPr>
        <p:blipFill>
          <a:blip r:embed="rId3" cstate="print"/>
          <a:srcRect t="826" r="66146"/>
          <a:stretch>
            <a:fillRect/>
          </a:stretch>
        </p:blipFill>
        <p:spPr bwMode="auto">
          <a:xfrm>
            <a:off x="7296731" y="1498599"/>
            <a:ext cx="1745669" cy="383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900igr.net/up/datas/261842/023.jpg"/>
          <p:cNvPicPr>
            <a:picLocks noChangeAspect="1" noChangeArrowheads="1"/>
          </p:cNvPicPr>
          <p:nvPr/>
        </p:nvPicPr>
        <p:blipFill>
          <a:blip r:embed="rId4" cstate="print"/>
          <a:srcRect l="10428" t="22554" r="11887" b="66088"/>
          <a:stretch>
            <a:fillRect/>
          </a:stretch>
        </p:blipFill>
        <p:spPr bwMode="auto">
          <a:xfrm>
            <a:off x="347134" y="1930401"/>
            <a:ext cx="7103533" cy="778933"/>
          </a:xfrm>
          <a:prstGeom prst="rect">
            <a:avLst/>
          </a:prstGeom>
          <a:noFill/>
        </p:spPr>
      </p:pic>
      <p:pic>
        <p:nvPicPr>
          <p:cNvPr id="22536" name="Picture 8" descr="http://900igr.net/up/datas/261842/023.jpg"/>
          <p:cNvPicPr>
            <a:picLocks noChangeAspect="1" noChangeArrowheads="1"/>
          </p:cNvPicPr>
          <p:nvPr/>
        </p:nvPicPr>
        <p:blipFill>
          <a:blip r:embed="rId4" cstate="print"/>
          <a:srcRect l="10521" t="59838" r="9387" b="25594"/>
          <a:stretch>
            <a:fillRect/>
          </a:stretch>
        </p:blipFill>
        <p:spPr bwMode="auto">
          <a:xfrm>
            <a:off x="313266" y="2921000"/>
            <a:ext cx="7323667" cy="999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images.myshared.ru/6/598211/slide_4.jpg"/>
          <p:cNvPicPr>
            <a:picLocks noChangeAspect="1" noChangeArrowheads="1"/>
          </p:cNvPicPr>
          <p:nvPr/>
        </p:nvPicPr>
        <p:blipFill>
          <a:blip r:embed="rId2" cstate="print"/>
          <a:srcRect l="2743" t="5969" r="4479" b="5347"/>
          <a:stretch>
            <a:fillRect/>
          </a:stretch>
        </p:blipFill>
        <p:spPr bwMode="auto">
          <a:xfrm>
            <a:off x="1701800" y="312051"/>
            <a:ext cx="7300243" cy="5233616"/>
          </a:xfrm>
          <a:prstGeom prst="rect">
            <a:avLst/>
          </a:prstGeom>
          <a:noFill/>
        </p:spPr>
      </p:pic>
      <p:pic>
        <p:nvPicPr>
          <p:cNvPr id="23562" name="Picture 10" descr="https://im0-tub-ru.yandex.net/i?id=1a1247dc776557cdba2d1ff137024511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507" y="4647963"/>
            <a:ext cx="1859492" cy="2066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A02C69"/>
                </a:solidFill>
              </a:rPr>
              <a:t>Проектирование урока в системе ФО </a:t>
            </a:r>
            <a:endParaRPr lang="ru-RU" dirty="0">
              <a:solidFill>
                <a:srgbClr val="A02C6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6"/>
            <a:ext cx="7846483" cy="1205442"/>
          </a:xfrm>
        </p:spPr>
        <p:txBody>
          <a:bodyPr/>
          <a:lstStyle/>
          <a:p>
            <a:pPr>
              <a:buNone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dirty="0" smtClean="0"/>
              <a:t> 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важная часть конструирования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28650" y="3061759"/>
            <a:ext cx="7846483" cy="1349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Оценивание</a:t>
            </a:r>
            <a: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обязательный этап урока, целью которого является сопоставление полученного результата с поставленной целью по заранее установленным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критериям.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7917" y="4611159"/>
            <a:ext cx="7846483" cy="15441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Обратная связь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– </a:t>
            </a:r>
            <a:r>
              <a:rPr lang="ru-RU" sz="3800" noProof="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спешная организация обратной связи </a:t>
            </a:r>
            <a:r>
              <a:rPr lang="ru-RU" sz="3800" b="1" u="sng" dirty="0" smtClean="0">
                <a:latin typeface="Times New Roman" pitchFamily="18" charset="0"/>
                <a:cs typeface="Times New Roman" pitchFamily="18" charset="0"/>
              </a:rPr>
              <a:t>на всех этапах урока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позволит постоянно контролировать понимание и удерживать внимание класса на должном уровне.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148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Пусть душу всегда согревает светлая надежда, пусть с каждым днем прибавляется вера в себя, и пусть не угасает искренняя любовь.</vt:lpstr>
      <vt:lpstr>Урок в системе формирующего оценивания</vt:lpstr>
      <vt:lpstr>Слайд 3</vt:lpstr>
      <vt:lpstr>Слайд 4</vt:lpstr>
      <vt:lpstr>Первая стадия – вызов (побуждение)</vt:lpstr>
      <vt:lpstr>Вторая стадия – осмысление (поиск ответов)</vt:lpstr>
      <vt:lpstr>Третья стадия – размышление (рефлексия)</vt:lpstr>
      <vt:lpstr>Слайд 8</vt:lpstr>
      <vt:lpstr>Проектирование урока в системе ФО </vt:lpstr>
      <vt:lpstr>Составление синквейна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Inna Manchak</dc:creator>
  <cp:lastModifiedBy>Евгений</cp:lastModifiedBy>
  <cp:revision>12</cp:revision>
  <dcterms:created xsi:type="dcterms:W3CDTF">2018-09-11T14:16:34Z</dcterms:created>
  <dcterms:modified xsi:type="dcterms:W3CDTF">2020-11-26T02:32:15Z</dcterms:modified>
</cp:coreProperties>
</file>